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9" r:id="rId1"/>
  </p:sldMasterIdLst>
  <p:notesMasterIdLst>
    <p:notesMasterId r:id="rId361"/>
  </p:notesMasterIdLst>
  <p:sldIdLst>
    <p:sldId id="256" r:id="rId2"/>
    <p:sldId id="541" r:id="rId3"/>
    <p:sldId id="543" r:id="rId4"/>
    <p:sldId id="598" r:id="rId5"/>
    <p:sldId id="599" r:id="rId6"/>
    <p:sldId id="600" r:id="rId7"/>
    <p:sldId id="601" r:id="rId8"/>
    <p:sldId id="602" r:id="rId9"/>
    <p:sldId id="603" r:id="rId10"/>
    <p:sldId id="604" r:id="rId11"/>
    <p:sldId id="605" r:id="rId12"/>
    <p:sldId id="606" r:id="rId13"/>
    <p:sldId id="607" r:id="rId14"/>
    <p:sldId id="608" r:id="rId15"/>
    <p:sldId id="609" r:id="rId16"/>
    <p:sldId id="610" r:id="rId17"/>
    <p:sldId id="542" r:id="rId18"/>
    <p:sldId id="524" r:id="rId19"/>
    <p:sldId id="525" r:id="rId20"/>
    <p:sldId id="526" r:id="rId21"/>
    <p:sldId id="527" r:id="rId22"/>
    <p:sldId id="528" r:id="rId23"/>
    <p:sldId id="529" r:id="rId24"/>
    <p:sldId id="530" r:id="rId25"/>
    <p:sldId id="531" r:id="rId26"/>
    <p:sldId id="532" r:id="rId27"/>
    <p:sldId id="533" r:id="rId28"/>
    <p:sldId id="534" r:id="rId29"/>
    <p:sldId id="535" r:id="rId30"/>
    <p:sldId id="536" r:id="rId31"/>
    <p:sldId id="537" r:id="rId32"/>
    <p:sldId id="538" r:id="rId33"/>
    <p:sldId id="539" r:id="rId34"/>
    <p:sldId id="540" r:id="rId35"/>
    <p:sldId id="611" r:id="rId36"/>
    <p:sldId id="612" r:id="rId37"/>
    <p:sldId id="613" r:id="rId38"/>
    <p:sldId id="614" r:id="rId39"/>
    <p:sldId id="615" r:id="rId40"/>
    <p:sldId id="616" r:id="rId41"/>
    <p:sldId id="617" r:id="rId42"/>
    <p:sldId id="618" r:id="rId43"/>
    <p:sldId id="619" r:id="rId44"/>
    <p:sldId id="620" r:id="rId45"/>
    <p:sldId id="759" r:id="rId46"/>
    <p:sldId id="760" r:id="rId47"/>
    <p:sldId id="761" r:id="rId48"/>
    <p:sldId id="762" r:id="rId49"/>
    <p:sldId id="622" r:id="rId50"/>
    <p:sldId id="623" r:id="rId51"/>
    <p:sldId id="624" r:id="rId52"/>
    <p:sldId id="625" r:id="rId53"/>
    <p:sldId id="626" r:id="rId54"/>
    <p:sldId id="627" r:id="rId55"/>
    <p:sldId id="628" r:id="rId56"/>
    <p:sldId id="629" r:id="rId57"/>
    <p:sldId id="630" r:id="rId58"/>
    <p:sldId id="631" r:id="rId59"/>
    <p:sldId id="632" r:id="rId60"/>
    <p:sldId id="633" r:id="rId61"/>
    <p:sldId id="634" r:id="rId62"/>
    <p:sldId id="639" r:id="rId63"/>
    <p:sldId id="640" r:id="rId64"/>
    <p:sldId id="641" r:id="rId65"/>
    <p:sldId id="642" r:id="rId66"/>
    <p:sldId id="643" r:id="rId67"/>
    <p:sldId id="644" r:id="rId68"/>
    <p:sldId id="645" r:id="rId69"/>
    <p:sldId id="646" r:id="rId70"/>
    <p:sldId id="647" r:id="rId71"/>
    <p:sldId id="545" r:id="rId72"/>
    <p:sldId id="546" r:id="rId73"/>
    <p:sldId id="547" r:id="rId74"/>
    <p:sldId id="548" r:id="rId75"/>
    <p:sldId id="549" r:id="rId76"/>
    <p:sldId id="550" r:id="rId77"/>
    <p:sldId id="551" r:id="rId78"/>
    <p:sldId id="552" r:id="rId79"/>
    <p:sldId id="553" r:id="rId80"/>
    <p:sldId id="554" r:id="rId81"/>
    <p:sldId id="555" r:id="rId82"/>
    <p:sldId id="556" r:id="rId83"/>
    <p:sldId id="557" r:id="rId84"/>
    <p:sldId id="558" r:id="rId85"/>
    <p:sldId id="648" r:id="rId86"/>
    <p:sldId id="419" r:id="rId87"/>
    <p:sldId id="559" r:id="rId88"/>
    <p:sldId id="560" r:id="rId89"/>
    <p:sldId id="561" r:id="rId90"/>
    <p:sldId id="562" r:id="rId91"/>
    <p:sldId id="563" r:id="rId92"/>
    <p:sldId id="564" r:id="rId93"/>
    <p:sldId id="565" r:id="rId94"/>
    <p:sldId id="566" r:id="rId95"/>
    <p:sldId id="567" r:id="rId96"/>
    <p:sldId id="568" r:id="rId97"/>
    <p:sldId id="569" r:id="rId98"/>
    <p:sldId id="570" r:id="rId99"/>
    <p:sldId id="571" r:id="rId100"/>
    <p:sldId id="572" r:id="rId101"/>
    <p:sldId id="573" r:id="rId102"/>
    <p:sldId id="595" r:id="rId103"/>
    <p:sldId id="587" r:id="rId104"/>
    <p:sldId id="574" r:id="rId105"/>
    <p:sldId id="575" r:id="rId106"/>
    <p:sldId id="588" r:id="rId107"/>
    <p:sldId id="590" r:id="rId108"/>
    <p:sldId id="576" r:id="rId109"/>
    <p:sldId id="591" r:id="rId110"/>
    <p:sldId id="592" r:id="rId111"/>
    <p:sldId id="580" r:id="rId112"/>
    <p:sldId id="581" r:id="rId113"/>
    <p:sldId id="593" r:id="rId114"/>
    <p:sldId id="577" r:id="rId115"/>
    <p:sldId id="578" r:id="rId116"/>
    <p:sldId id="582" r:id="rId117"/>
    <p:sldId id="583" r:id="rId118"/>
    <p:sldId id="594" r:id="rId119"/>
    <p:sldId id="313" r:id="rId120"/>
    <p:sldId id="322" r:id="rId121"/>
    <p:sldId id="323" r:id="rId122"/>
    <p:sldId id="324" r:id="rId123"/>
    <p:sldId id="649" r:id="rId124"/>
    <p:sldId id="650" r:id="rId125"/>
    <p:sldId id="651" r:id="rId126"/>
    <p:sldId id="652" r:id="rId127"/>
    <p:sldId id="653" r:id="rId128"/>
    <p:sldId id="654" r:id="rId129"/>
    <p:sldId id="655" r:id="rId130"/>
    <p:sldId id="656" r:id="rId131"/>
    <p:sldId id="657" r:id="rId132"/>
    <p:sldId id="658" r:id="rId133"/>
    <p:sldId id="659" r:id="rId134"/>
    <p:sldId id="660" r:id="rId135"/>
    <p:sldId id="661" r:id="rId136"/>
    <p:sldId id="662" r:id="rId137"/>
    <p:sldId id="663" r:id="rId138"/>
    <p:sldId id="664" r:id="rId139"/>
    <p:sldId id="665" r:id="rId140"/>
    <p:sldId id="666" r:id="rId141"/>
    <p:sldId id="667" r:id="rId142"/>
    <p:sldId id="668" r:id="rId143"/>
    <p:sldId id="669" r:id="rId144"/>
    <p:sldId id="670" r:id="rId145"/>
    <p:sldId id="671" r:id="rId146"/>
    <p:sldId id="672" r:id="rId147"/>
    <p:sldId id="673" r:id="rId148"/>
    <p:sldId id="674" r:id="rId149"/>
    <p:sldId id="675" r:id="rId150"/>
    <p:sldId id="676" r:id="rId151"/>
    <p:sldId id="678" r:id="rId152"/>
    <p:sldId id="679" r:id="rId153"/>
    <p:sldId id="680" r:id="rId154"/>
    <p:sldId id="681" r:id="rId155"/>
    <p:sldId id="682" r:id="rId156"/>
    <p:sldId id="683" r:id="rId157"/>
    <p:sldId id="684" r:id="rId158"/>
    <p:sldId id="685" r:id="rId159"/>
    <p:sldId id="686" r:id="rId160"/>
    <p:sldId id="687" r:id="rId161"/>
    <p:sldId id="688" r:id="rId162"/>
    <p:sldId id="689" r:id="rId163"/>
    <p:sldId id="690" r:id="rId164"/>
    <p:sldId id="691" r:id="rId165"/>
    <p:sldId id="692" r:id="rId166"/>
    <p:sldId id="694" r:id="rId167"/>
    <p:sldId id="695" r:id="rId168"/>
    <p:sldId id="696" r:id="rId169"/>
    <p:sldId id="697" r:id="rId170"/>
    <p:sldId id="698" r:id="rId171"/>
    <p:sldId id="699" r:id="rId172"/>
    <p:sldId id="700" r:id="rId173"/>
    <p:sldId id="701" r:id="rId174"/>
    <p:sldId id="702" r:id="rId175"/>
    <p:sldId id="703" r:id="rId176"/>
    <p:sldId id="704" r:id="rId177"/>
    <p:sldId id="707" r:id="rId178"/>
    <p:sldId id="713" r:id="rId179"/>
    <p:sldId id="715" r:id="rId180"/>
    <p:sldId id="716" r:id="rId181"/>
    <p:sldId id="717" r:id="rId182"/>
    <p:sldId id="718" r:id="rId183"/>
    <p:sldId id="719" r:id="rId184"/>
    <p:sldId id="720" r:id="rId185"/>
    <p:sldId id="721" r:id="rId186"/>
    <p:sldId id="722" r:id="rId187"/>
    <p:sldId id="724" r:id="rId188"/>
    <p:sldId id="728" r:id="rId189"/>
    <p:sldId id="714" r:id="rId190"/>
    <p:sldId id="287" r:id="rId191"/>
    <p:sldId id="288" r:id="rId192"/>
    <p:sldId id="289" r:id="rId193"/>
    <p:sldId id="290" r:id="rId194"/>
    <p:sldId id="294" r:id="rId195"/>
    <p:sldId id="293" r:id="rId196"/>
    <p:sldId id="295" r:id="rId197"/>
    <p:sldId id="296" r:id="rId198"/>
    <p:sldId id="297" r:id="rId199"/>
    <p:sldId id="795" r:id="rId200"/>
    <p:sldId id="796" r:id="rId201"/>
    <p:sldId id="798" r:id="rId202"/>
    <p:sldId id="799" r:id="rId203"/>
    <p:sldId id="800" r:id="rId204"/>
    <p:sldId id="292" r:id="rId205"/>
    <p:sldId id="306" r:id="rId206"/>
    <p:sldId id="298" r:id="rId207"/>
    <p:sldId id="299" r:id="rId208"/>
    <p:sldId id="301" r:id="rId209"/>
    <p:sldId id="302" r:id="rId210"/>
    <p:sldId id="304" r:id="rId211"/>
    <p:sldId id="303" r:id="rId212"/>
    <p:sldId id="291" r:id="rId213"/>
    <p:sldId id="307" r:id="rId214"/>
    <p:sldId id="329" r:id="rId215"/>
    <p:sldId id="325" r:id="rId216"/>
    <p:sldId id="326" r:id="rId217"/>
    <p:sldId id="327" r:id="rId218"/>
    <p:sldId id="330" r:id="rId219"/>
    <p:sldId id="340" r:id="rId220"/>
    <p:sldId id="331" r:id="rId221"/>
    <p:sldId id="333" r:id="rId222"/>
    <p:sldId id="341" r:id="rId223"/>
    <p:sldId id="336" r:id="rId224"/>
    <p:sldId id="342" r:id="rId225"/>
    <p:sldId id="337" r:id="rId226"/>
    <p:sldId id="343" r:id="rId227"/>
    <p:sldId id="339" r:id="rId228"/>
    <p:sldId id="344" r:id="rId229"/>
    <p:sldId id="346" r:id="rId230"/>
    <p:sldId id="348" r:id="rId231"/>
    <p:sldId id="345" r:id="rId232"/>
    <p:sldId id="349" r:id="rId233"/>
    <p:sldId id="350" r:id="rId234"/>
    <p:sldId id="352" r:id="rId235"/>
    <p:sldId id="353" r:id="rId236"/>
    <p:sldId id="354" r:id="rId237"/>
    <p:sldId id="358" r:id="rId238"/>
    <p:sldId id="421" r:id="rId239"/>
    <p:sldId id="422" r:id="rId240"/>
    <p:sldId id="473" r:id="rId241"/>
    <p:sldId id="461" r:id="rId242"/>
    <p:sldId id="471" r:id="rId243"/>
    <p:sldId id="460" r:id="rId244"/>
    <p:sldId id="474" r:id="rId245"/>
    <p:sldId id="475" r:id="rId246"/>
    <p:sldId id="476" r:id="rId247"/>
    <p:sldId id="462" r:id="rId248"/>
    <p:sldId id="477" r:id="rId249"/>
    <p:sldId id="463" r:id="rId250"/>
    <p:sldId id="464" r:id="rId251"/>
    <p:sldId id="478" r:id="rId252"/>
    <p:sldId id="465" r:id="rId253"/>
    <p:sldId id="479" r:id="rId254"/>
    <p:sldId id="480" r:id="rId255"/>
    <p:sldId id="466" r:id="rId256"/>
    <p:sldId id="481" r:id="rId257"/>
    <p:sldId id="482" r:id="rId258"/>
    <p:sldId id="467" r:id="rId259"/>
    <p:sldId id="468" r:id="rId260"/>
    <p:sldId id="469" r:id="rId261"/>
    <p:sldId id="483" r:id="rId262"/>
    <p:sldId id="470" r:id="rId263"/>
    <p:sldId id="708" r:id="rId264"/>
    <p:sldId id="729" r:id="rId265"/>
    <p:sldId id="730" r:id="rId266"/>
    <p:sldId id="731" r:id="rId267"/>
    <p:sldId id="732" r:id="rId268"/>
    <p:sldId id="733" r:id="rId269"/>
    <p:sldId id="734" r:id="rId270"/>
    <p:sldId id="735" r:id="rId271"/>
    <p:sldId id="736" r:id="rId272"/>
    <p:sldId id="737" r:id="rId273"/>
    <p:sldId id="738" r:id="rId274"/>
    <p:sldId id="484" r:id="rId275"/>
    <p:sldId id="487" r:id="rId276"/>
    <p:sldId id="488" r:id="rId277"/>
    <p:sldId id="489" r:id="rId278"/>
    <p:sldId id="490" r:id="rId279"/>
    <p:sldId id="491" r:id="rId280"/>
    <p:sldId id="492" r:id="rId281"/>
    <p:sldId id="493" r:id="rId282"/>
    <p:sldId id="494" r:id="rId283"/>
    <p:sldId id="495" r:id="rId284"/>
    <p:sldId id="496" r:id="rId285"/>
    <p:sldId id="497" r:id="rId286"/>
    <p:sldId id="498" r:id="rId287"/>
    <p:sldId id="499" r:id="rId288"/>
    <p:sldId id="500" r:id="rId289"/>
    <p:sldId id="501" r:id="rId290"/>
    <p:sldId id="502" r:id="rId291"/>
    <p:sldId id="503" r:id="rId292"/>
    <p:sldId id="504" r:id="rId293"/>
    <p:sldId id="505" r:id="rId294"/>
    <p:sldId id="506" r:id="rId295"/>
    <p:sldId id="507" r:id="rId296"/>
    <p:sldId id="764" r:id="rId297"/>
    <p:sldId id="765" r:id="rId298"/>
    <p:sldId id="766" r:id="rId299"/>
    <p:sldId id="767" r:id="rId300"/>
    <p:sldId id="768" r:id="rId301"/>
    <p:sldId id="769" r:id="rId302"/>
    <p:sldId id="770" r:id="rId303"/>
    <p:sldId id="771" r:id="rId304"/>
    <p:sldId id="772" r:id="rId305"/>
    <p:sldId id="773" r:id="rId306"/>
    <p:sldId id="774" r:id="rId307"/>
    <p:sldId id="775" r:id="rId308"/>
    <p:sldId id="776" r:id="rId309"/>
    <p:sldId id="777" r:id="rId310"/>
    <p:sldId id="778" r:id="rId311"/>
    <p:sldId id="779" r:id="rId312"/>
    <p:sldId id="780" r:id="rId313"/>
    <p:sldId id="781" r:id="rId314"/>
    <p:sldId id="782" r:id="rId315"/>
    <p:sldId id="783" r:id="rId316"/>
    <p:sldId id="784" r:id="rId317"/>
    <p:sldId id="785" r:id="rId318"/>
    <p:sldId id="786" r:id="rId319"/>
    <p:sldId id="787" r:id="rId320"/>
    <p:sldId id="788" r:id="rId321"/>
    <p:sldId id="789" r:id="rId322"/>
    <p:sldId id="790" r:id="rId323"/>
    <p:sldId id="791" r:id="rId324"/>
    <p:sldId id="792" r:id="rId325"/>
    <p:sldId id="793" r:id="rId326"/>
    <p:sldId id="794" r:id="rId327"/>
    <p:sldId id="486" r:id="rId328"/>
    <p:sldId id="509" r:id="rId329"/>
    <p:sldId id="510" r:id="rId330"/>
    <p:sldId id="511" r:id="rId331"/>
    <p:sldId id="512" r:id="rId332"/>
    <p:sldId id="513" r:id="rId333"/>
    <p:sldId id="514" r:id="rId334"/>
    <p:sldId id="515" r:id="rId335"/>
    <p:sldId id="516" r:id="rId336"/>
    <p:sldId id="517" r:id="rId337"/>
    <p:sldId id="519" r:id="rId338"/>
    <p:sldId id="520" r:id="rId339"/>
    <p:sldId id="521" r:id="rId340"/>
    <p:sldId id="522" r:id="rId341"/>
    <p:sldId id="523" r:id="rId342"/>
    <p:sldId id="709" r:id="rId343"/>
    <p:sldId id="711" r:id="rId344"/>
    <p:sldId id="712" r:id="rId345"/>
    <p:sldId id="710" r:id="rId346"/>
    <p:sldId id="746" r:id="rId347"/>
    <p:sldId id="747" r:id="rId348"/>
    <p:sldId id="748" r:id="rId349"/>
    <p:sldId id="749" r:id="rId350"/>
    <p:sldId id="753" r:id="rId351"/>
    <p:sldId id="763" r:id="rId352"/>
    <p:sldId id="750" r:id="rId353"/>
    <p:sldId id="751" r:id="rId354"/>
    <p:sldId id="752" r:id="rId355"/>
    <p:sldId id="754" r:id="rId356"/>
    <p:sldId id="755" r:id="rId357"/>
    <p:sldId id="756" r:id="rId358"/>
    <p:sldId id="757" r:id="rId359"/>
    <p:sldId id="758" r:id="rId3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damakanti, Sravanth (Cognizant)" initials="IS(" lastIdx="1" clrIdx="0">
    <p:extLst>
      <p:ext uri="{19B8F6BF-5375-455C-9EA6-DF929625EA0E}">
        <p15:presenceInfo xmlns="" xmlns:p15="http://schemas.microsoft.com/office/powerpoint/2012/main" userId="Idamakanti, Sravanth (Cognizant)"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72605" autoAdjust="0"/>
  </p:normalViewPr>
  <p:slideViewPr>
    <p:cSldViewPr snapToGrid="0">
      <p:cViewPr varScale="1">
        <p:scale>
          <a:sx n="65" d="100"/>
          <a:sy n="65" d="100"/>
        </p:scale>
        <p:origin x="-1688" y="-11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345" Type="http://schemas.openxmlformats.org/officeDocument/2006/relationships/slide" Target="slides/slide344.xml"/><Relationship Id="rId346" Type="http://schemas.openxmlformats.org/officeDocument/2006/relationships/slide" Target="slides/slide345.xml"/><Relationship Id="rId347" Type="http://schemas.openxmlformats.org/officeDocument/2006/relationships/slide" Target="slides/slide346.xml"/><Relationship Id="rId348" Type="http://schemas.openxmlformats.org/officeDocument/2006/relationships/slide" Target="slides/slide347.xml"/><Relationship Id="rId349" Type="http://schemas.openxmlformats.org/officeDocument/2006/relationships/slide" Target="slides/slide34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70" Type="http://schemas.openxmlformats.org/officeDocument/2006/relationships/slide" Target="slides/slide169.xml"/><Relationship Id="rId171" Type="http://schemas.openxmlformats.org/officeDocument/2006/relationships/slide" Target="slides/slide170.xml"/><Relationship Id="rId172" Type="http://schemas.openxmlformats.org/officeDocument/2006/relationships/slide" Target="slides/slide171.xml"/><Relationship Id="rId173" Type="http://schemas.openxmlformats.org/officeDocument/2006/relationships/slide" Target="slides/slide172.xml"/><Relationship Id="rId174" Type="http://schemas.openxmlformats.org/officeDocument/2006/relationships/slide" Target="slides/slide173.xml"/><Relationship Id="rId175" Type="http://schemas.openxmlformats.org/officeDocument/2006/relationships/slide" Target="slides/slide174.xml"/><Relationship Id="rId176" Type="http://schemas.openxmlformats.org/officeDocument/2006/relationships/slide" Target="slides/slide175.xml"/><Relationship Id="rId177" Type="http://schemas.openxmlformats.org/officeDocument/2006/relationships/slide" Target="slides/slide176.xml"/><Relationship Id="rId178" Type="http://schemas.openxmlformats.org/officeDocument/2006/relationships/slide" Target="slides/slide177.xml"/><Relationship Id="rId179" Type="http://schemas.openxmlformats.org/officeDocument/2006/relationships/slide" Target="slides/slide178.xml"/><Relationship Id="rId260" Type="http://schemas.openxmlformats.org/officeDocument/2006/relationships/slide" Target="slides/slide259.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61" Type="http://schemas.openxmlformats.org/officeDocument/2006/relationships/slide" Target="slides/slide260.xml"/><Relationship Id="rId262" Type="http://schemas.openxmlformats.org/officeDocument/2006/relationships/slide" Target="slides/slide261.xml"/><Relationship Id="rId263" Type="http://schemas.openxmlformats.org/officeDocument/2006/relationships/slide" Target="slides/slide262.xml"/><Relationship Id="rId264" Type="http://schemas.openxmlformats.org/officeDocument/2006/relationships/slide" Target="slides/slide263.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200" Type="http://schemas.openxmlformats.org/officeDocument/2006/relationships/slide" Target="slides/slide199.xml"/><Relationship Id="rId201" Type="http://schemas.openxmlformats.org/officeDocument/2006/relationships/slide" Target="slides/slide200.xml"/><Relationship Id="rId202" Type="http://schemas.openxmlformats.org/officeDocument/2006/relationships/slide" Target="slides/slide201.xml"/><Relationship Id="rId203" Type="http://schemas.openxmlformats.org/officeDocument/2006/relationships/slide" Target="slides/slide202.xml"/><Relationship Id="rId204" Type="http://schemas.openxmlformats.org/officeDocument/2006/relationships/slide" Target="slides/slide203.xml"/><Relationship Id="rId205" Type="http://schemas.openxmlformats.org/officeDocument/2006/relationships/slide" Target="slides/slide204.xml"/><Relationship Id="rId206" Type="http://schemas.openxmlformats.org/officeDocument/2006/relationships/slide" Target="slides/slide205.xml"/><Relationship Id="rId207" Type="http://schemas.openxmlformats.org/officeDocument/2006/relationships/slide" Target="slides/slide206.xml"/><Relationship Id="rId208" Type="http://schemas.openxmlformats.org/officeDocument/2006/relationships/slide" Target="slides/slide207.xml"/><Relationship Id="rId209" Type="http://schemas.openxmlformats.org/officeDocument/2006/relationships/slide" Target="slides/slide208.xml"/><Relationship Id="rId265" Type="http://schemas.openxmlformats.org/officeDocument/2006/relationships/slide" Target="slides/slide264.xml"/><Relationship Id="rId266" Type="http://schemas.openxmlformats.org/officeDocument/2006/relationships/slide" Target="slides/slide265.xml"/><Relationship Id="rId267" Type="http://schemas.openxmlformats.org/officeDocument/2006/relationships/slide" Target="slides/slide266.xml"/><Relationship Id="rId268" Type="http://schemas.openxmlformats.org/officeDocument/2006/relationships/slide" Target="slides/slide267.xml"/><Relationship Id="rId269" Type="http://schemas.openxmlformats.org/officeDocument/2006/relationships/slide" Target="slides/slide268.xml"/><Relationship Id="rId350" Type="http://schemas.openxmlformats.org/officeDocument/2006/relationships/slide" Target="slides/slide349.xml"/><Relationship Id="rId351" Type="http://schemas.openxmlformats.org/officeDocument/2006/relationships/slide" Target="slides/slide350.xml"/><Relationship Id="rId352" Type="http://schemas.openxmlformats.org/officeDocument/2006/relationships/slide" Target="slides/slide351.xml"/><Relationship Id="rId353" Type="http://schemas.openxmlformats.org/officeDocument/2006/relationships/slide" Target="slides/slide352.xml"/><Relationship Id="rId354" Type="http://schemas.openxmlformats.org/officeDocument/2006/relationships/slide" Target="slides/slide353.xml"/><Relationship Id="rId355" Type="http://schemas.openxmlformats.org/officeDocument/2006/relationships/slide" Target="slides/slide354.xml"/><Relationship Id="rId356" Type="http://schemas.openxmlformats.org/officeDocument/2006/relationships/slide" Target="slides/slide355.xml"/><Relationship Id="rId357" Type="http://schemas.openxmlformats.org/officeDocument/2006/relationships/slide" Target="slides/slide356.xml"/><Relationship Id="rId358" Type="http://schemas.openxmlformats.org/officeDocument/2006/relationships/slide" Target="slides/slide357.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59" Type="http://schemas.openxmlformats.org/officeDocument/2006/relationships/slide" Target="slides/slide35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80" Type="http://schemas.openxmlformats.org/officeDocument/2006/relationships/slide" Target="slides/slide179.xml"/><Relationship Id="rId181" Type="http://schemas.openxmlformats.org/officeDocument/2006/relationships/slide" Target="slides/slide180.xml"/><Relationship Id="rId182" Type="http://schemas.openxmlformats.org/officeDocument/2006/relationships/slide" Target="slides/slide181.xml"/><Relationship Id="rId183" Type="http://schemas.openxmlformats.org/officeDocument/2006/relationships/slide" Target="slides/slide182.xml"/><Relationship Id="rId184" Type="http://schemas.openxmlformats.org/officeDocument/2006/relationships/slide" Target="slides/slide183.xml"/><Relationship Id="rId185" Type="http://schemas.openxmlformats.org/officeDocument/2006/relationships/slide" Target="slides/slide184.xml"/><Relationship Id="rId186" Type="http://schemas.openxmlformats.org/officeDocument/2006/relationships/slide" Target="slides/slide185.xml"/><Relationship Id="rId187" Type="http://schemas.openxmlformats.org/officeDocument/2006/relationships/slide" Target="slides/slide186.xml"/><Relationship Id="rId188" Type="http://schemas.openxmlformats.org/officeDocument/2006/relationships/slide" Target="slides/slide187.xml"/><Relationship Id="rId189" Type="http://schemas.openxmlformats.org/officeDocument/2006/relationships/slide" Target="slides/slide188.xml"/><Relationship Id="rId270" Type="http://schemas.openxmlformats.org/officeDocument/2006/relationships/slide" Target="slides/slide26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271" Type="http://schemas.openxmlformats.org/officeDocument/2006/relationships/slide" Target="slides/slide270.xml"/><Relationship Id="rId272" Type="http://schemas.openxmlformats.org/officeDocument/2006/relationships/slide" Target="slides/slide271.xml"/><Relationship Id="rId273" Type="http://schemas.openxmlformats.org/officeDocument/2006/relationships/slide" Target="slides/slide272.xml"/><Relationship Id="rId274" Type="http://schemas.openxmlformats.org/officeDocument/2006/relationships/slide" Target="slides/slide273.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10" Type="http://schemas.openxmlformats.org/officeDocument/2006/relationships/slide" Target="slides/slide209.xml"/><Relationship Id="rId211" Type="http://schemas.openxmlformats.org/officeDocument/2006/relationships/slide" Target="slides/slide210.xml"/><Relationship Id="rId212" Type="http://schemas.openxmlformats.org/officeDocument/2006/relationships/slide" Target="slides/slide211.xml"/><Relationship Id="rId213" Type="http://schemas.openxmlformats.org/officeDocument/2006/relationships/slide" Target="slides/slide212.xml"/><Relationship Id="rId214" Type="http://schemas.openxmlformats.org/officeDocument/2006/relationships/slide" Target="slides/slide213.xml"/><Relationship Id="rId215" Type="http://schemas.openxmlformats.org/officeDocument/2006/relationships/slide" Target="slides/slide214.xml"/><Relationship Id="rId216" Type="http://schemas.openxmlformats.org/officeDocument/2006/relationships/slide" Target="slides/slide215.xml"/><Relationship Id="rId217" Type="http://schemas.openxmlformats.org/officeDocument/2006/relationships/slide" Target="slides/slide216.xml"/><Relationship Id="rId218" Type="http://schemas.openxmlformats.org/officeDocument/2006/relationships/slide" Target="slides/slide217.xml"/><Relationship Id="rId219" Type="http://schemas.openxmlformats.org/officeDocument/2006/relationships/slide" Target="slides/slide218.xml"/><Relationship Id="rId275" Type="http://schemas.openxmlformats.org/officeDocument/2006/relationships/slide" Target="slides/slide274.xml"/><Relationship Id="rId276" Type="http://schemas.openxmlformats.org/officeDocument/2006/relationships/slide" Target="slides/slide275.xml"/><Relationship Id="rId277" Type="http://schemas.openxmlformats.org/officeDocument/2006/relationships/slide" Target="slides/slide276.xml"/><Relationship Id="rId278" Type="http://schemas.openxmlformats.org/officeDocument/2006/relationships/slide" Target="slides/slide277.xml"/><Relationship Id="rId279" Type="http://schemas.openxmlformats.org/officeDocument/2006/relationships/slide" Target="slides/slide278.xml"/><Relationship Id="rId300" Type="http://schemas.openxmlformats.org/officeDocument/2006/relationships/slide" Target="slides/slide299.xml"/><Relationship Id="rId301" Type="http://schemas.openxmlformats.org/officeDocument/2006/relationships/slide" Target="slides/slide300.xml"/><Relationship Id="rId302" Type="http://schemas.openxmlformats.org/officeDocument/2006/relationships/slide" Target="slides/slide301.xml"/><Relationship Id="rId303" Type="http://schemas.openxmlformats.org/officeDocument/2006/relationships/slide" Target="slides/slide302.xml"/><Relationship Id="rId304" Type="http://schemas.openxmlformats.org/officeDocument/2006/relationships/slide" Target="slides/slide303.xml"/><Relationship Id="rId305" Type="http://schemas.openxmlformats.org/officeDocument/2006/relationships/slide" Target="slides/slide304.xml"/><Relationship Id="rId306" Type="http://schemas.openxmlformats.org/officeDocument/2006/relationships/slide" Target="slides/slide305.xml"/><Relationship Id="rId307" Type="http://schemas.openxmlformats.org/officeDocument/2006/relationships/slide" Target="slides/slide306.xml"/><Relationship Id="rId308" Type="http://schemas.openxmlformats.org/officeDocument/2006/relationships/slide" Target="slides/slide307.xml"/><Relationship Id="rId309" Type="http://schemas.openxmlformats.org/officeDocument/2006/relationships/slide" Target="slides/slide308.xml"/><Relationship Id="rId360" Type="http://schemas.openxmlformats.org/officeDocument/2006/relationships/slide" Target="slides/slide359.xml"/><Relationship Id="rId361" Type="http://schemas.openxmlformats.org/officeDocument/2006/relationships/notesMaster" Target="notesMasters/notesMaster1.xml"/><Relationship Id="rId362" Type="http://schemas.openxmlformats.org/officeDocument/2006/relationships/printerSettings" Target="printerSettings/printerSettings1.bin"/><Relationship Id="rId363" Type="http://schemas.openxmlformats.org/officeDocument/2006/relationships/commentAuthors" Target="commentAuthors.xml"/><Relationship Id="rId364" Type="http://schemas.openxmlformats.org/officeDocument/2006/relationships/presProps" Target="presProps.xml"/><Relationship Id="rId365" Type="http://schemas.openxmlformats.org/officeDocument/2006/relationships/viewProps" Target="viewProps.xml"/><Relationship Id="rId366" Type="http://schemas.openxmlformats.org/officeDocument/2006/relationships/theme" Target="theme/theme1.xml"/><Relationship Id="rId367" Type="http://schemas.openxmlformats.org/officeDocument/2006/relationships/tableStyles" Target="tableStyles.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90" Type="http://schemas.openxmlformats.org/officeDocument/2006/relationships/slide" Target="slides/slide189.xml"/><Relationship Id="rId191" Type="http://schemas.openxmlformats.org/officeDocument/2006/relationships/slide" Target="slides/slide190.xml"/><Relationship Id="rId192" Type="http://schemas.openxmlformats.org/officeDocument/2006/relationships/slide" Target="slides/slide191.xml"/><Relationship Id="rId193" Type="http://schemas.openxmlformats.org/officeDocument/2006/relationships/slide" Target="slides/slide192.xml"/><Relationship Id="rId194" Type="http://schemas.openxmlformats.org/officeDocument/2006/relationships/slide" Target="slides/slide193.xml"/><Relationship Id="rId195" Type="http://schemas.openxmlformats.org/officeDocument/2006/relationships/slide" Target="slides/slide194.xml"/><Relationship Id="rId196" Type="http://schemas.openxmlformats.org/officeDocument/2006/relationships/slide" Target="slides/slide195.xml"/><Relationship Id="rId197" Type="http://schemas.openxmlformats.org/officeDocument/2006/relationships/slide" Target="slides/slide196.xml"/><Relationship Id="rId198" Type="http://schemas.openxmlformats.org/officeDocument/2006/relationships/slide" Target="slides/slide197.xml"/><Relationship Id="rId199" Type="http://schemas.openxmlformats.org/officeDocument/2006/relationships/slide" Target="slides/slide198.xml"/><Relationship Id="rId280" Type="http://schemas.openxmlformats.org/officeDocument/2006/relationships/slide" Target="slides/slide279.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81" Type="http://schemas.openxmlformats.org/officeDocument/2006/relationships/slide" Target="slides/slide280.xml"/><Relationship Id="rId282" Type="http://schemas.openxmlformats.org/officeDocument/2006/relationships/slide" Target="slides/slide281.xml"/><Relationship Id="rId283" Type="http://schemas.openxmlformats.org/officeDocument/2006/relationships/slide" Target="slides/slide282.xml"/><Relationship Id="rId284" Type="http://schemas.openxmlformats.org/officeDocument/2006/relationships/slide" Target="slides/slide283.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220" Type="http://schemas.openxmlformats.org/officeDocument/2006/relationships/slide" Target="slides/slide219.xml"/><Relationship Id="rId221" Type="http://schemas.openxmlformats.org/officeDocument/2006/relationships/slide" Target="slides/slide220.xml"/><Relationship Id="rId222" Type="http://schemas.openxmlformats.org/officeDocument/2006/relationships/slide" Target="slides/slide221.xml"/><Relationship Id="rId223" Type="http://schemas.openxmlformats.org/officeDocument/2006/relationships/slide" Target="slides/slide222.xml"/><Relationship Id="rId224" Type="http://schemas.openxmlformats.org/officeDocument/2006/relationships/slide" Target="slides/slide223.xml"/><Relationship Id="rId225" Type="http://schemas.openxmlformats.org/officeDocument/2006/relationships/slide" Target="slides/slide224.xml"/><Relationship Id="rId226" Type="http://schemas.openxmlformats.org/officeDocument/2006/relationships/slide" Target="slides/slide225.xml"/><Relationship Id="rId227" Type="http://schemas.openxmlformats.org/officeDocument/2006/relationships/slide" Target="slides/slide226.xml"/><Relationship Id="rId228" Type="http://schemas.openxmlformats.org/officeDocument/2006/relationships/slide" Target="slides/slide227.xml"/><Relationship Id="rId229" Type="http://schemas.openxmlformats.org/officeDocument/2006/relationships/slide" Target="slides/slide228.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285" Type="http://schemas.openxmlformats.org/officeDocument/2006/relationships/slide" Target="slides/slide284.xml"/><Relationship Id="rId286" Type="http://schemas.openxmlformats.org/officeDocument/2006/relationships/slide" Target="slides/slide285.xml"/><Relationship Id="rId287" Type="http://schemas.openxmlformats.org/officeDocument/2006/relationships/slide" Target="slides/slide286.xml"/><Relationship Id="rId288" Type="http://schemas.openxmlformats.org/officeDocument/2006/relationships/slide" Target="slides/slide287.xml"/><Relationship Id="rId289" Type="http://schemas.openxmlformats.org/officeDocument/2006/relationships/slide" Target="slides/slide288.xml"/><Relationship Id="rId310" Type="http://schemas.openxmlformats.org/officeDocument/2006/relationships/slide" Target="slides/slide309.xml"/><Relationship Id="rId311" Type="http://schemas.openxmlformats.org/officeDocument/2006/relationships/slide" Target="slides/slide310.xml"/><Relationship Id="rId312" Type="http://schemas.openxmlformats.org/officeDocument/2006/relationships/slide" Target="slides/slide311.xml"/><Relationship Id="rId313" Type="http://schemas.openxmlformats.org/officeDocument/2006/relationships/slide" Target="slides/slide312.xml"/><Relationship Id="rId314" Type="http://schemas.openxmlformats.org/officeDocument/2006/relationships/slide" Target="slides/slide313.xml"/><Relationship Id="rId315" Type="http://schemas.openxmlformats.org/officeDocument/2006/relationships/slide" Target="slides/slide314.xml"/><Relationship Id="rId316" Type="http://schemas.openxmlformats.org/officeDocument/2006/relationships/slide" Target="slides/slide315.xml"/><Relationship Id="rId317" Type="http://schemas.openxmlformats.org/officeDocument/2006/relationships/slide" Target="slides/slide316.xml"/><Relationship Id="rId318" Type="http://schemas.openxmlformats.org/officeDocument/2006/relationships/slide" Target="slides/slide317.xml"/><Relationship Id="rId319" Type="http://schemas.openxmlformats.org/officeDocument/2006/relationships/slide" Target="slides/slide318.xml"/><Relationship Id="rId290" Type="http://schemas.openxmlformats.org/officeDocument/2006/relationships/slide" Target="slides/slide289.xml"/><Relationship Id="rId291" Type="http://schemas.openxmlformats.org/officeDocument/2006/relationships/slide" Target="slides/slide290.xml"/><Relationship Id="rId292" Type="http://schemas.openxmlformats.org/officeDocument/2006/relationships/slide" Target="slides/slide291.xml"/><Relationship Id="rId293" Type="http://schemas.openxmlformats.org/officeDocument/2006/relationships/slide" Target="slides/slide292.xml"/><Relationship Id="rId294" Type="http://schemas.openxmlformats.org/officeDocument/2006/relationships/slide" Target="slides/slide293.xml"/><Relationship Id="rId295" Type="http://schemas.openxmlformats.org/officeDocument/2006/relationships/slide" Target="slides/slide294.xml"/><Relationship Id="rId296" Type="http://schemas.openxmlformats.org/officeDocument/2006/relationships/slide" Target="slides/slide295.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297" Type="http://schemas.openxmlformats.org/officeDocument/2006/relationships/slide" Target="slides/slide296.xml"/><Relationship Id="rId298" Type="http://schemas.openxmlformats.org/officeDocument/2006/relationships/slide" Target="slides/slide297.xml"/><Relationship Id="rId299" Type="http://schemas.openxmlformats.org/officeDocument/2006/relationships/slide" Target="slides/slide29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230" Type="http://schemas.openxmlformats.org/officeDocument/2006/relationships/slide" Target="slides/slide229.xml"/><Relationship Id="rId231" Type="http://schemas.openxmlformats.org/officeDocument/2006/relationships/slide" Target="slides/slide230.xml"/><Relationship Id="rId232" Type="http://schemas.openxmlformats.org/officeDocument/2006/relationships/slide" Target="slides/slide231.xml"/><Relationship Id="rId233" Type="http://schemas.openxmlformats.org/officeDocument/2006/relationships/slide" Target="slides/slide232.xml"/><Relationship Id="rId234" Type="http://schemas.openxmlformats.org/officeDocument/2006/relationships/slide" Target="slides/slide233.xml"/><Relationship Id="rId235" Type="http://schemas.openxmlformats.org/officeDocument/2006/relationships/slide" Target="slides/slide234.xml"/><Relationship Id="rId236" Type="http://schemas.openxmlformats.org/officeDocument/2006/relationships/slide" Target="slides/slide235.xml"/><Relationship Id="rId237" Type="http://schemas.openxmlformats.org/officeDocument/2006/relationships/slide" Target="slides/slide236.xml"/><Relationship Id="rId238" Type="http://schemas.openxmlformats.org/officeDocument/2006/relationships/slide" Target="slides/slide237.xml"/><Relationship Id="rId239" Type="http://schemas.openxmlformats.org/officeDocument/2006/relationships/slide" Target="slides/slide238.xml"/><Relationship Id="rId320" Type="http://schemas.openxmlformats.org/officeDocument/2006/relationships/slide" Target="slides/slide319.xml"/><Relationship Id="rId321" Type="http://schemas.openxmlformats.org/officeDocument/2006/relationships/slide" Target="slides/slide320.xml"/><Relationship Id="rId322" Type="http://schemas.openxmlformats.org/officeDocument/2006/relationships/slide" Target="slides/slide321.xml"/><Relationship Id="rId323" Type="http://schemas.openxmlformats.org/officeDocument/2006/relationships/slide" Target="slides/slide322.xml"/><Relationship Id="rId324" Type="http://schemas.openxmlformats.org/officeDocument/2006/relationships/slide" Target="slides/slide323.xml"/><Relationship Id="rId325" Type="http://schemas.openxmlformats.org/officeDocument/2006/relationships/slide" Target="slides/slide324.xml"/><Relationship Id="rId326" Type="http://schemas.openxmlformats.org/officeDocument/2006/relationships/slide" Target="slides/slide325.xml"/><Relationship Id="rId327" Type="http://schemas.openxmlformats.org/officeDocument/2006/relationships/slide" Target="slides/slide326.xml"/><Relationship Id="rId328" Type="http://schemas.openxmlformats.org/officeDocument/2006/relationships/slide" Target="slides/slide327.xml"/><Relationship Id="rId329" Type="http://schemas.openxmlformats.org/officeDocument/2006/relationships/slide" Target="slides/slide32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53" Type="http://schemas.openxmlformats.org/officeDocument/2006/relationships/slide" Target="slides/slide152.xml"/><Relationship Id="rId154" Type="http://schemas.openxmlformats.org/officeDocument/2006/relationships/slide" Target="slides/slide153.xml"/><Relationship Id="rId155" Type="http://schemas.openxmlformats.org/officeDocument/2006/relationships/slide" Target="slides/slide154.xml"/><Relationship Id="rId156" Type="http://schemas.openxmlformats.org/officeDocument/2006/relationships/slide" Target="slides/slide155.xml"/><Relationship Id="rId157" Type="http://schemas.openxmlformats.org/officeDocument/2006/relationships/slide" Target="slides/slide156.xml"/><Relationship Id="rId158" Type="http://schemas.openxmlformats.org/officeDocument/2006/relationships/slide" Target="slides/slide157.xml"/><Relationship Id="rId159" Type="http://schemas.openxmlformats.org/officeDocument/2006/relationships/slide" Target="slides/slide158.xml"/><Relationship Id="rId240" Type="http://schemas.openxmlformats.org/officeDocument/2006/relationships/slide" Target="slides/slide239.xml"/><Relationship Id="rId241" Type="http://schemas.openxmlformats.org/officeDocument/2006/relationships/slide" Target="slides/slide240.xml"/><Relationship Id="rId242" Type="http://schemas.openxmlformats.org/officeDocument/2006/relationships/slide" Target="slides/slide241.xml"/><Relationship Id="rId243" Type="http://schemas.openxmlformats.org/officeDocument/2006/relationships/slide" Target="slides/slide242.xml"/><Relationship Id="rId244" Type="http://schemas.openxmlformats.org/officeDocument/2006/relationships/slide" Target="slides/slide243.xml"/><Relationship Id="rId245" Type="http://schemas.openxmlformats.org/officeDocument/2006/relationships/slide" Target="slides/slide244.xml"/><Relationship Id="rId246" Type="http://schemas.openxmlformats.org/officeDocument/2006/relationships/slide" Target="slides/slide245.xml"/><Relationship Id="rId247" Type="http://schemas.openxmlformats.org/officeDocument/2006/relationships/slide" Target="slides/slide246.xml"/><Relationship Id="rId248" Type="http://schemas.openxmlformats.org/officeDocument/2006/relationships/slide" Target="slides/slide247.xml"/><Relationship Id="rId249" Type="http://schemas.openxmlformats.org/officeDocument/2006/relationships/slide" Target="slides/slide248.xml"/><Relationship Id="rId330" Type="http://schemas.openxmlformats.org/officeDocument/2006/relationships/slide" Target="slides/slide329.xml"/><Relationship Id="rId331" Type="http://schemas.openxmlformats.org/officeDocument/2006/relationships/slide" Target="slides/slide330.xml"/><Relationship Id="rId332" Type="http://schemas.openxmlformats.org/officeDocument/2006/relationships/slide" Target="slides/slide331.xml"/><Relationship Id="rId333" Type="http://schemas.openxmlformats.org/officeDocument/2006/relationships/slide" Target="slides/slide332.xml"/><Relationship Id="rId334" Type="http://schemas.openxmlformats.org/officeDocument/2006/relationships/slide" Target="slides/slide333.xml"/><Relationship Id="rId335" Type="http://schemas.openxmlformats.org/officeDocument/2006/relationships/slide" Target="slides/slide334.xml"/><Relationship Id="rId336" Type="http://schemas.openxmlformats.org/officeDocument/2006/relationships/slide" Target="slides/slide335.xml"/><Relationship Id="rId337" Type="http://schemas.openxmlformats.org/officeDocument/2006/relationships/slide" Target="slides/slide336.xml"/><Relationship Id="rId338" Type="http://schemas.openxmlformats.org/officeDocument/2006/relationships/slide" Target="slides/slide337.xml"/><Relationship Id="rId339" Type="http://schemas.openxmlformats.org/officeDocument/2006/relationships/slide" Target="slides/slide33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60" Type="http://schemas.openxmlformats.org/officeDocument/2006/relationships/slide" Target="slides/slide159.xml"/><Relationship Id="rId161" Type="http://schemas.openxmlformats.org/officeDocument/2006/relationships/slide" Target="slides/slide160.xml"/><Relationship Id="rId162" Type="http://schemas.openxmlformats.org/officeDocument/2006/relationships/slide" Target="slides/slide161.xml"/><Relationship Id="rId163" Type="http://schemas.openxmlformats.org/officeDocument/2006/relationships/slide" Target="slides/slide162.xml"/><Relationship Id="rId164" Type="http://schemas.openxmlformats.org/officeDocument/2006/relationships/slide" Target="slides/slide163.xml"/><Relationship Id="rId165" Type="http://schemas.openxmlformats.org/officeDocument/2006/relationships/slide" Target="slides/slide164.xml"/><Relationship Id="rId166" Type="http://schemas.openxmlformats.org/officeDocument/2006/relationships/slide" Target="slides/slide165.xml"/><Relationship Id="rId167" Type="http://schemas.openxmlformats.org/officeDocument/2006/relationships/slide" Target="slides/slide166.xml"/><Relationship Id="rId168" Type="http://schemas.openxmlformats.org/officeDocument/2006/relationships/slide" Target="slides/slide167.xml"/><Relationship Id="rId169" Type="http://schemas.openxmlformats.org/officeDocument/2006/relationships/slide" Target="slides/slide168.xml"/><Relationship Id="rId250" Type="http://schemas.openxmlformats.org/officeDocument/2006/relationships/slide" Target="slides/slide249.xml"/><Relationship Id="rId251" Type="http://schemas.openxmlformats.org/officeDocument/2006/relationships/slide" Target="slides/slide250.xml"/><Relationship Id="rId252" Type="http://schemas.openxmlformats.org/officeDocument/2006/relationships/slide" Target="slides/slide251.xml"/><Relationship Id="rId253" Type="http://schemas.openxmlformats.org/officeDocument/2006/relationships/slide" Target="slides/slide252.xml"/><Relationship Id="rId254" Type="http://schemas.openxmlformats.org/officeDocument/2006/relationships/slide" Target="slides/slide253.xml"/><Relationship Id="rId255" Type="http://schemas.openxmlformats.org/officeDocument/2006/relationships/slide" Target="slides/slide254.xml"/><Relationship Id="rId256" Type="http://schemas.openxmlformats.org/officeDocument/2006/relationships/slide" Target="slides/slide255.xml"/><Relationship Id="rId257" Type="http://schemas.openxmlformats.org/officeDocument/2006/relationships/slide" Target="slides/slide256.xml"/><Relationship Id="rId258" Type="http://schemas.openxmlformats.org/officeDocument/2006/relationships/slide" Target="slides/slide257.xml"/><Relationship Id="rId259" Type="http://schemas.openxmlformats.org/officeDocument/2006/relationships/slide" Target="slides/slide258.xml"/><Relationship Id="rId340" Type="http://schemas.openxmlformats.org/officeDocument/2006/relationships/slide" Target="slides/slide339.xml"/><Relationship Id="rId341" Type="http://schemas.openxmlformats.org/officeDocument/2006/relationships/slide" Target="slides/slide340.xml"/><Relationship Id="rId342" Type="http://schemas.openxmlformats.org/officeDocument/2006/relationships/slide" Target="slides/slide341.xml"/><Relationship Id="rId343" Type="http://schemas.openxmlformats.org/officeDocument/2006/relationships/slide" Target="slides/slide342.xml"/><Relationship Id="rId344" Type="http://schemas.openxmlformats.org/officeDocument/2006/relationships/slide" Target="slides/slide34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04F1E7C-2890-4900-A082-970B3CA32A2B}" type="datetimeFigureOut">
              <a:rPr lang="en-IN" smtClean="0"/>
              <a:t>3/28/18</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1BE979-5A7F-4824-8751-2C4BAAFF9260}" type="slidenum">
              <a:rPr lang="en-IN" smtClean="0"/>
              <a:t>‹#›</a:t>
            </a:fld>
            <a:endParaRPr lang="en-IN"/>
          </a:p>
        </p:txBody>
      </p:sp>
    </p:spTree>
    <p:extLst>
      <p:ext uri="{BB962C8B-B14F-4D97-AF65-F5344CB8AC3E}">
        <p14:creationId xmlns:p14="http://schemas.microsoft.com/office/powerpoint/2010/main" val="31485284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 Id="rId3" Type="http://schemas.openxmlformats.org/officeDocument/2006/relationships/hyperlink" Target="https://github.com/awslabs/amazon-kinesis-client"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 Id="rId3" Type="http://schemas.openxmlformats.org/officeDocument/2006/relationships/hyperlink" Target="https://github.com/awslabs/amazon-kinesis-connector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aws.amazon.com</a:t>
            </a:r>
            <a:r>
              <a:rPr lang="en-US" dirty="0"/>
              <a:t>/blogs/big-data/how-coursera-manages-large-scale-etl-using-aws-data-pipeline-and-dataduct/</a:t>
            </a:r>
          </a:p>
        </p:txBody>
      </p:sp>
      <p:sp>
        <p:nvSpPr>
          <p:cNvPr id="4" name="Slide Number Placeholder 3"/>
          <p:cNvSpPr>
            <a:spLocks noGrp="1"/>
          </p:cNvSpPr>
          <p:nvPr>
            <p:ph type="sldNum" sz="quarter" idx="10"/>
          </p:nvPr>
        </p:nvSpPr>
        <p:spPr/>
        <p:txBody>
          <a:bodyPr/>
          <a:lstStyle/>
          <a:p>
            <a:fld id="{C516A7FC-0DF0-E84B-828C-3AABFAC2DF91}" type="slidenum">
              <a:rPr lang="en-US" smtClean="0"/>
              <a:t>5</a:t>
            </a:fld>
            <a:endParaRPr lang="en-US"/>
          </a:p>
        </p:txBody>
      </p:sp>
    </p:spTree>
    <p:extLst>
      <p:ext uri="{BB962C8B-B14F-4D97-AF65-F5344CB8AC3E}">
        <p14:creationId xmlns:p14="http://schemas.microsoft.com/office/powerpoint/2010/main" val="26956838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aws.amazon.com</a:t>
            </a:r>
            <a:r>
              <a:rPr lang="en-US" dirty="0"/>
              <a:t>/blogs/big-data/how-coursera-manages-large-scale-etl-using-aws-data-pipeline-and-dataduct/</a:t>
            </a:r>
          </a:p>
        </p:txBody>
      </p:sp>
      <p:sp>
        <p:nvSpPr>
          <p:cNvPr id="4" name="Slide Number Placeholder 3"/>
          <p:cNvSpPr>
            <a:spLocks noGrp="1"/>
          </p:cNvSpPr>
          <p:nvPr>
            <p:ph type="sldNum" sz="quarter" idx="10"/>
          </p:nvPr>
        </p:nvSpPr>
        <p:spPr/>
        <p:txBody>
          <a:bodyPr/>
          <a:lstStyle/>
          <a:p>
            <a:fld id="{C516A7FC-0DF0-E84B-828C-3AABFAC2DF91}" type="slidenum">
              <a:rPr lang="en-US" smtClean="0"/>
              <a:t>72</a:t>
            </a:fld>
            <a:endParaRPr lang="en-US"/>
          </a:p>
        </p:txBody>
      </p:sp>
    </p:spTree>
    <p:extLst>
      <p:ext uri="{BB962C8B-B14F-4D97-AF65-F5344CB8AC3E}">
        <p14:creationId xmlns:p14="http://schemas.microsoft.com/office/powerpoint/2010/main" val="1965656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processing it, Hadoop splits your data into multiple chunks.</a:t>
            </a:r>
            <a:r>
              <a:rPr lang="en-US" baseline="0" dirty="0"/>
              <a:t> </a:t>
            </a:r>
            <a:r>
              <a:rPr lang="en-US" dirty="0"/>
              <a:t>If you're using HDFS to store your data, your data is already split by Hadoop automatically.</a:t>
            </a:r>
            <a:r>
              <a:rPr lang="en-US" baseline="0" dirty="0"/>
              <a:t> </a:t>
            </a:r>
            <a:r>
              <a:rPr lang="en-US" dirty="0"/>
              <a:t>If you're using Amazon S3 to store your data, when a processing job is started, Hadoop must first split the data by reading your files in multiple HTTP range requests.</a:t>
            </a:r>
            <a:r>
              <a:rPr lang="en-US" baseline="0" dirty="0"/>
              <a:t> </a:t>
            </a:r>
            <a:r>
              <a:rPr lang="en-US" dirty="0"/>
              <a:t>The split size that Hadoop uses to read data from Amazon S3 varies depending on the Amazon EMR version being used (newer versions have larger split sizes).</a:t>
            </a:r>
          </a:p>
          <a:p>
            <a:endParaRPr lang="en-US" dirty="0"/>
          </a:p>
        </p:txBody>
      </p:sp>
    </p:spTree>
    <p:extLst>
      <p:ext uri="{BB962C8B-B14F-4D97-AF65-F5344CB8AC3E}">
        <p14:creationId xmlns:p14="http://schemas.microsoft.com/office/powerpoint/2010/main" val="34705699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00" b="1" dirty="0">
                <a:latin typeface="Arial"/>
              </a:rPr>
              <a:t>gzip</a:t>
            </a:r>
            <a:r>
              <a:rPr lang="en-US" sz="1000" dirty="0">
                <a:latin typeface="Arial"/>
              </a:rPr>
              <a:t> is supported by Hadoop natively and is based on the DEFLATE algorithm (a combination of LZ77 and Huffman Coding).</a:t>
            </a:r>
          </a:p>
          <a:p>
            <a:r>
              <a:rPr lang="en-US" sz="1000" dirty="0">
                <a:latin typeface="Arial"/>
              </a:rPr>
              <a:t>An </a:t>
            </a:r>
            <a:r>
              <a:rPr lang="en-US" sz="1000" b="1" dirty="0">
                <a:latin typeface="Arial"/>
              </a:rPr>
              <a:t>LZO</a:t>
            </a:r>
            <a:r>
              <a:rPr lang="en-US" sz="1000" dirty="0">
                <a:latin typeface="Arial"/>
              </a:rPr>
              <a:t> file is composed of many smaller (~245K) blocks of compressed data, which allows jobs to be split along boundaries. It decompresses nearly twice as quickly as gzip, which enables it to keep up with most hard drive read speeds; however, it doesn't compress as well as gzip (files will be around 50% larger than gzip compressed versions).</a:t>
            </a:r>
          </a:p>
          <a:p>
            <a:r>
              <a:rPr lang="en-US" sz="1000" b="1" dirty="0">
                <a:latin typeface="Arial"/>
              </a:rPr>
              <a:t>bzip2 </a:t>
            </a:r>
            <a:r>
              <a:rPr lang="en-US" sz="1000" dirty="0">
                <a:latin typeface="Arial"/>
              </a:rPr>
              <a:t>is a freely available, patent-free, high-quality data compressor. It typically compresses files to within 10% to 15% of the best available techniques (the PPM family of statistical compressors), and is faster at compression and much faster at decompression.</a:t>
            </a:r>
          </a:p>
          <a:p>
            <a:r>
              <a:rPr lang="en-US" sz="1000" b="1" dirty="0">
                <a:latin typeface="Arial"/>
              </a:rPr>
              <a:t>Snappy</a:t>
            </a:r>
            <a:r>
              <a:rPr lang="en-US" sz="1000" dirty="0">
                <a:latin typeface="Arial"/>
              </a:rPr>
              <a:t> </a:t>
            </a:r>
            <a:r>
              <a:rPr lang="en-US" sz="1000" dirty="0">
                <a:latin typeface="Arial"/>
              </a:rPr>
              <a:t>aims for very high speeds and reasonable compression. It compresses files that are 20–100</a:t>
            </a:r>
            <a:r>
              <a:rPr lang="en-US" sz="1000" dirty="0">
                <a:latin typeface="Arial"/>
              </a:rPr>
              <a:t>% larger </a:t>
            </a:r>
            <a:r>
              <a:rPr lang="en-US" sz="1000" dirty="0">
                <a:latin typeface="Arial"/>
              </a:rPr>
              <a:t>than most comparable compression types and compresses at much higher speeds than most similar solutions.</a:t>
            </a:r>
          </a:p>
        </p:txBody>
      </p:sp>
    </p:spTree>
    <p:extLst>
      <p:ext uri="{BB962C8B-B14F-4D97-AF65-F5344CB8AC3E}">
        <p14:creationId xmlns:p14="http://schemas.microsoft.com/office/powerpoint/2010/main" val="37875533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Channel 4</a:t>
            </a:r>
            <a:endParaRPr lang="en-US" dirty="0"/>
          </a:p>
        </p:txBody>
      </p:sp>
      <p:sp>
        <p:nvSpPr>
          <p:cNvPr id="4" name="Slide Number Placeholder 3"/>
          <p:cNvSpPr>
            <a:spLocks noGrp="1"/>
          </p:cNvSpPr>
          <p:nvPr>
            <p:ph type="sldNum" sz="quarter" idx="10"/>
          </p:nvPr>
        </p:nvSpPr>
        <p:spPr/>
        <p:txBody>
          <a:bodyPr/>
          <a:lstStyle/>
          <a:p>
            <a:fld id="{121BE979-5A7F-4824-8751-2C4BAAFF9260}" type="slidenum">
              <a:rPr lang="en-IN" smtClean="0"/>
              <a:t>203</a:t>
            </a:fld>
            <a:endParaRPr lang="en-IN"/>
          </a:p>
        </p:txBody>
      </p:sp>
    </p:spTree>
    <p:extLst>
      <p:ext uri="{BB962C8B-B14F-4D97-AF65-F5344CB8AC3E}">
        <p14:creationId xmlns:p14="http://schemas.microsoft.com/office/powerpoint/2010/main" val="1705008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want to invest time in managing and updating your distribution then AWS EMR must be the best option for you.</a:t>
            </a:r>
          </a:p>
          <a:p>
            <a:r>
              <a:rPr lang="en-US" dirty="0" smtClean="0"/>
              <a:t>Data is stored in S3 and you want to run the occasional job on the data and dump the results back to S3 then it must make sense that you use Elastic Map/Reduce (EMR).</a:t>
            </a:r>
          </a:p>
          <a:p>
            <a:r>
              <a:rPr lang="en-US" dirty="0" smtClean="0"/>
              <a:t>Need to run a full </a:t>
            </a:r>
            <a:r>
              <a:rPr lang="en-US" dirty="0" err="1" smtClean="0"/>
              <a:t>Hadoop</a:t>
            </a:r>
            <a:r>
              <a:rPr lang="en-US" dirty="0" smtClean="0"/>
              <a:t>/</a:t>
            </a:r>
            <a:r>
              <a:rPr lang="en-US" dirty="0" err="1" smtClean="0"/>
              <a:t>HBase</a:t>
            </a:r>
            <a:r>
              <a:rPr lang="en-US" dirty="0" smtClean="0"/>
              <a:t> stack 24×7 and have custom data format (other than S3) then </a:t>
            </a:r>
            <a:r>
              <a:rPr lang="en-US" dirty="0" err="1" smtClean="0"/>
              <a:t>Cloudera</a:t>
            </a:r>
            <a:r>
              <a:rPr lang="en-US" dirty="0" smtClean="0"/>
              <a:t> must be the best option for you.</a:t>
            </a:r>
          </a:p>
          <a:p>
            <a:r>
              <a:rPr lang="en-US" dirty="0" smtClean="0"/>
              <a:t>Need to debug the issues and need to integrate it with other software then </a:t>
            </a:r>
            <a:r>
              <a:rPr lang="en-US" dirty="0" err="1" smtClean="0"/>
              <a:t>Cloudera</a:t>
            </a:r>
            <a:r>
              <a:rPr lang="en-US" dirty="0" smtClean="0"/>
              <a:t> must be the best option for you.</a:t>
            </a:r>
            <a:endParaRPr lang="en-US" dirty="0"/>
          </a:p>
        </p:txBody>
      </p:sp>
      <p:sp>
        <p:nvSpPr>
          <p:cNvPr id="4" name="Slide Number Placeholder 3"/>
          <p:cNvSpPr>
            <a:spLocks noGrp="1"/>
          </p:cNvSpPr>
          <p:nvPr>
            <p:ph type="sldNum" sz="quarter" idx="10"/>
          </p:nvPr>
        </p:nvSpPr>
        <p:spPr/>
        <p:txBody>
          <a:bodyPr/>
          <a:lstStyle/>
          <a:p>
            <a:fld id="{121BE979-5A7F-4824-8751-2C4BAAFF9260}" type="slidenum">
              <a:rPr lang="en-IN" smtClean="0"/>
              <a:t>211</a:t>
            </a:fld>
            <a:endParaRPr lang="en-IN"/>
          </a:p>
        </p:txBody>
      </p:sp>
    </p:spTree>
    <p:extLst>
      <p:ext uri="{BB962C8B-B14F-4D97-AF65-F5344CB8AC3E}">
        <p14:creationId xmlns:p14="http://schemas.microsoft.com/office/powerpoint/2010/main" val="10795920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docs.aws.amazon.com</a:t>
            </a:r>
            <a:r>
              <a:rPr lang="en-US" dirty="0"/>
              <a:t>/</a:t>
            </a:r>
            <a:r>
              <a:rPr lang="en-US" dirty="0" err="1"/>
              <a:t>datapipeline</a:t>
            </a:r>
            <a:r>
              <a:rPr lang="en-US" dirty="0"/>
              <a:t>/latest/</a:t>
            </a:r>
            <a:r>
              <a:rPr lang="en-US" dirty="0" err="1"/>
              <a:t>DeveloperGuide</a:t>
            </a:r>
            <a:r>
              <a:rPr lang="en-US" dirty="0"/>
              <a:t>/</a:t>
            </a:r>
            <a:r>
              <a:rPr lang="en-US" dirty="0" err="1"/>
              <a:t>dp</a:t>
            </a:r>
            <a:r>
              <a:rPr lang="en-US" dirty="0"/>
              <a:t>-console-</a:t>
            </a:r>
            <a:r>
              <a:rPr lang="en-US" dirty="0" err="1"/>
              <a:t>manual.html</a:t>
            </a:r>
            <a:endParaRPr lang="en-US" dirty="0"/>
          </a:p>
          <a:p>
            <a:endParaRPr lang="en-US" dirty="0"/>
          </a:p>
          <a:p>
            <a:r>
              <a:rPr lang="en-US" dirty="0"/>
              <a:t>https://</a:t>
            </a:r>
            <a:r>
              <a:rPr lang="en-US" dirty="0" err="1"/>
              <a:t>docs.aws.amazon.com</a:t>
            </a:r>
            <a:r>
              <a:rPr lang="en-US" dirty="0"/>
              <a:t>/</a:t>
            </a:r>
            <a:r>
              <a:rPr lang="en-US" dirty="0" err="1"/>
              <a:t>datapipeline</a:t>
            </a:r>
            <a:r>
              <a:rPr lang="en-US" dirty="0"/>
              <a:t>/latest/</a:t>
            </a:r>
            <a:r>
              <a:rPr lang="en-US" dirty="0" err="1"/>
              <a:t>DeveloperGuide</a:t>
            </a:r>
            <a:r>
              <a:rPr lang="en-US" dirty="0"/>
              <a:t>/</a:t>
            </a:r>
            <a:r>
              <a:rPr lang="en-US" dirty="0" err="1"/>
              <a:t>dp-copydata-mysql-console.html</a:t>
            </a:r>
            <a:endParaRPr lang="en-US" dirty="0"/>
          </a:p>
        </p:txBody>
      </p:sp>
      <p:sp>
        <p:nvSpPr>
          <p:cNvPr id="4" name="Slide Number Placeholder 3"/>
          <p:cNvSpPr>
            <a:spLocks noGrp="1"/>
          </p:cNvSpPr>
          <p:nvPr>
            <p:ph type="sldNum" sz="quarter" idx="10"/>
          </p:nvPr>
        </p:nvSpPr>
        <p:spPr/>
        <p:txBody>
          <a:bodyPr/>
          <a:lstStyle/>
          <a:p>
            <a:fld id="{C516A7FC-0DF0-E84B-828C-3AABFAC2DF91}" type="slidenum">
              <a:rPr lang="en-US" smtClean="0"/>
              <a:t>281</a:t>
            </a:fld>
            <a:endParaRPr lang="en-US"/>
          </a:p>
        </p:txBody>
      </p:sp>
    </p:spTree>
    <p:extLst>
      <p:ext uri="{BB962C8B-B14F-4D97-AF65-F5344CB8AC3E}">
        <p14:creationId xmlns:p14="http://schemas.microsoft.com/office/powerpoint/2010/main" val="11123876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516A7FC-0DF0-E84B-828C-3AABFAC2DF91}" type="slidenum">
              <a:rPr lang="en-US" smtClean="0"/>
              <a:t>284</a:t>
            </a:fld>
            <a:endParaRPr lang="en-US"/>
          </a:p>
        </p:txBody>
      </p:sp>
    </p:spTree>
    <p:extLst>
      <p:ext uri="{BB962C8B-B14F-4D97-AF65-F5344CB8AC3E}">
        <p14:creationId xmlns:p14="http://schemas.microsoft.com/office/powerpoint/2010/main" val="36637079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aws.amazon.com</a:t>
            </a:r>
            <a:r>
              <a:rPr lang="en-US" dirty="0"/>
              <a:t>/blogs/big-data/how-coursera-manages-large-scale-etl-using-aws-data-pipeline-and-dataduct/</a:t>
            </a:r>
          </a:p>
        </p:txBody>
      </p:sp>
      <p:sp>
        <p:nvSpPr>
          <p:cNvPr id="4" name="Slide Number Placeholder 3"/>
          <p:cNvSpPr>
            <a:spLocks noGrp="1"/>
          </p:cNvSpPr>
          <p:nvPr>
            <p:ph type="sldNum" sz="quarter" idx="10"/>
          </p:nvPr>
        </p:nvSpPr>
        <p:spPr/>
        <p:txBody>
          <a:bodyPr/>
          <a:lstStyle/>
          <a:p>
            <a:fld id="{C516A7FC-0DF0-E84B-828C-3AABFAC2DF91}" type="slidenum">
              <a:rPr lang="en-US" smtClean="0"/>
              <a:t>295</a:t>
            </a:fld>
            <a:endParaRPr lang="en-US"/>
          </a:p>
        </p:txBody>
      </p:sp>
    </p:spTree>
    <p:extLst>
      <p:ext uri="{BB962C8B-B14F-4D97-AF65-F5344CB8AC3E}">
        <p14:creationId xmlns:p14="http://schemas.microsoft.com/office/powerpoint/2010/main" val="26150525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aws.amazon.com</a:t>
            </a:r>
            <a:r>
              <a:rPr lang="en-US" dirty="0"/>
              <a:t>/blogs/big-data/how-coursera-manages-large-scale-etl-using-aws-data-pipeline-and-dataduct/</a:t>
            </a:r>
          </a:p>
        </p:txBody>
      </p:sp>
      <p:sp>
        <p:nvSpPr>
          <p:cNvPr id="4" name="Slide Number Placeholder 3"/>
          <p:cNvSpPr>
            <a:spLocks noGrp="1"/>
          </p:cNvSpPr>
          <p:nvPr>
            <p:ph type="sldNum" sz="quarter" idx="10"/>
          </p:nvPr>
        </p:nvSpPr>
        <p:spPr/>
        <p:txBody>
          <a:bodyPr/>
          <a:lstStyle/>
          <a:p>
            <a:fld id="{C516A7FC-0DF0-E84B-828C-3AABFAC2DF91}" type="slidenum">
              <a:rPr lang="en-US" smtClean="0"/>
              <a:t>328</a:t>
            </a:fld>
            <a:endParaRPr lang="en-US"/>
          </a:p>
        </p:txBody>
      </p:sp>
    </p:spTree>
    <p:extLst>
      <p:ext uri="{BB962C8B-B14F-4D97-AF65-F5344CB8AC3E}">
        <p14:creationId xmlns:p14="http://schemas.microsoft.com/office/powerpoint/2010/main" val="41139758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a:prstGeom prst="rect">
            <a:avLst/>
          </a:prstGeom>
        </p:spPr>
        <p:txBody>
          <a:bodyPr/>
          <a:lstStyle/>
          <a:p>
            <a:r>
              <a:rPr lang="en-US" sz="1100" kern="1200" dirty="0">
                <a:solidFill>
                  <a:schemeClr val="tx1"/>
                </a:solidFill>
                <a:effectLst/>
                <a:latin typeface="Arial"/>
                <a:ea typeface="+mn-ea"/>
                <a:cs typeface="+mn-cs"/>
              </a:rPr>
              <a:t>As displayed above, AWS big data solutions are compatible with an enormous collection of non-AWS tools at every stage of the pipeline. These are just a small collection of the tools available for use within the AWS big data ecosystem.</a:t>
            </a:r>
          </a:p>
        </p:txBody>
      </p:sp>
    </p:spTree>
    <p:extLst>
      <p:ext uri="{BB962C8B-B14F-4D97-AF65-F5344CB8AC3E}">
        <p14:creationId xmlns:p14="http://schemas.microsoft.com/office/powerpoint/2010/main" val="3171454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381000" y="4343400"/>
            <a:ext cx="6096000" cy="4114800"/>
          </a:xfrm>
          <a:prstGeom prst="rect">
            <a:avLst/>
          </a:prstGeom>
        </p:spPr>
        <p:txBody>
          <a:bodyPr/>
          <a:lstStyle/>
          <a:p>
            <a:pPr>
              <a:spcAft>
                <a:spcPts val="600"/>
              </a:spcAft>
            </a:pPr>
            <a:r>
              <a:rPr lang="en-US" sz="1100" kern="1200" dirty="0">
                <a:solidFill>
                  <a:schemeClr val="tx1"/>
                </a:solidFill>
                <a:effectLst/>
                <a:latin typeface="Arial"/>
                <a:ea typeface="+mn-ea"/>
                <a:cs typeface="+mn-cs"/>
              </a:rPr>
              <a:t>On AWS, collection and ingestion can be accomplished by using Amazon EC2 instances that run Amazon Kinesis-enabled applications or other applications designed for ingestion. AWS Data Pipeline can also be used to ingest data from on-premises sources into AWS.</a:t>
            </a:r>
          </a:p>
          <a:p>
            <a:pPr>
              <a:spcAft>
                <a:spcPts val="600"/>
              </a:spcAft>
            </a:pPr>
            <a:r>
              <a:rPr lang="en-US" sz="1100" kern="1200" dirty="0">
                <a:solidFill>
                  <a:schemeClr val="tx1"/>
                </a:solidFill>
                <a:effectLst/>
                <a:latin typeface="Arial"/>
                <a:ea typeface="+mn-ea"/>
                <a:cs typeface="+mn-cs"/>
              </a:rPr>
              <a:t>We have a wide variety of storage solutions; however, the most commonly used solution in big data environments running on AWS is Amazon S3.</a:t>
            </a:r>
            <a:r>
              <a:rPr lang="en-US" sz="1100" kern="1200" baseline="0" dirty="0">
                <a:solidFill>
                  <a:schemeClr val="tx1"/>
                </a:solidFill>
                <a:effectLst/>
                <a:latin typeface="Arial"/>
                <a:ea typeface="+mn-ea"/>
                <a:cs typeface="+mn-cs"/>
              </a:rPr>
              <a:t> </a:t>
            </a:r>
            <a:r>
              <a:rPr lang="en-US" sz="1100" kern="1200" dirty="0">
                <a:solidFill>
                  <a:schemeClr val="tx1"/>
                </a:solidFill>
                <a:effectLst/>
                <a:latin typeface="Arial"/>
                <a:ea typeface="+mn-ea"/>
                <a:cs typeface="+mn-cs"/>
              </a:rPr>
              <a:t>We discuss these storage solutions later in the course. </a:t>
            </a:r>
          </a:p>
          <a:p>
            <a:pPr>
              <a:spcAft>
                <a:spcPts val="600"/>
              </a:spcAft>
            </a:pPr>
            <a:r>
              <a:rPr lang="en-US" sz="1100" b="1" kern="1200" dirty="0">
                <a:solidFill>
                  <a:schemeClr val="tx1"/>
                </a:solidFill>
                <a:effectLst/>
                <a:latin typeface="Arial"/>
                <a:ea typeface="+mn-ea"/>
                <a:cs typeface="+mn-cs"/>
              </a:rPr>
              <a:t>Note</a:t>
            </a:r>
            <a:r>
              <a:rPr lang="en-US" sz="1100" b="1" kern="1200" baseline="0" dirty="0">
                <a:solidFill>
                  <a:schemeClr val="tx1"/>
                </a:solidFill>
                <a:effectLst/>
                <a:latin typeface="Arial"/>
                <a:ea typeface="+mn-ea"/>
                <a:cs typeface="+mn-cs"/>
              </a:rPr>
              <a:t> </a:t>
            </a:r>
            <a:r>
              <a:rPr lang="en-US" sz="1100" b="0" kern="1200" baseline="0" dirty="0">
                <a:solidFill>
                  <a:schemeClr val="tx1"/>
                </a:solidFill>
                <a:effectLst/>
                <a:latin typeface="Arial"/>
                <a:ea typeface="+mn-ea"/>
                <a:cs typeface="+mn-cs"/>
              </a:rPr>
              <a:t>B</a:t>
            </a:r>
            <a:r>
              <a:rPr lang="en-US" sz="1100" kern="1200" dirty="0">
                <a:solidFill>
                  <a:schemeClr val="tx1"/>
                </a:solidFill>
                <a:effectLst/>
                <a:latin typeface="Arial"/>
                <a:ea typeface="+mn-ea"/>
                <a:cs typeface="+mn-cs"/>
              </a:rPr>
              <a:t>ecause of the nature of big data, storage is used both before </a:t>
            </a:r>
            <a:r>
              <a:rPr lang="en-US" sz="1100" i="1" kern="1200" dirty="0">
                <a:solidFill>
                  <a:schemeClr val="tx1"/>
                </a:solidFill>
                <a:effectLst/>
                <a:latin typeface="Arial"/>
                <a:ea typeface="+mn-ea"/>
                <a:cs typeface="+mn-cs"/>
              </a:rPr>
              <a:t>and after </a:t>
            </a:r>
            <a:r>
              <a:rPr lang="en-US" sz="1100" kern="1200" dirty="0">
                <a:solidFill>
                  <a:schemeClr val="tx1"/>
                </a:solidFill>
                <a:effectLst/>
                <a:latin typeface="Arial"/>
                <a:ea typeface="+mn-ea"/>
                <a:cs typeface="+mn-cs"/>
              </a:rPr>
              <a:t>the analysis and processing phases—for storing results before viewing and for further analysis or processing.</a:t>
            </a:r>
          </a:p>
          <a:p>
            <a:pPr>
              <a:spcAft>
                <a:spcPts val="600"/>
              </a:spcAft>
            </a:pPr>
            <a:r>
              <a:rPr lang="en-US" sz="1100" kern="1200" dirty="0">
                <a:solidFill>
                  <a:schemeClr val="tx1"/>
                </a:solidFill>
                <a:effectLst/>
                <a:latin typeface="Arial"/>
                <a:ea typeface="+mn-ea"/>
                <a:cs typeface="+mn-cs"/>
              </a:rPr>
              <a:t>The primary tool for big data processing in the AWS big data ecosystem is Amazon EMR, which is discussed in the next several modules.</a:t>
            </a:r>
            <a:r>
              <a:rPr lang="en-US" sz="1100" kern="1200" baseline="0" dirty="0">
                <a:solidFill>
                  <a:schemeClr val="tx1"/>
                </a:solidFill>
                <a:effectLst/>
                <a:latin typeface="Arial"/>
                <a:ea typeface="+mn-ea"/>
                <a:cs typeface="+mn-cs"/>
              </a:rPr>
              <a:t> </a:t>
            </a:r>
            <a:r>
              <a:rPr lang="en-US" sz="1100" kern="1200" dirty="0">
                <a:solidFill>
                  <a:schemeClr val="tx1"/>
                </a:solidFill>
                <a:effectLst/>
                <a:latin typeface="Arial"/>
                <a:ea typeface="+mn-ea"/>
                <a:cs typeface="+mn-cs"/>
              </a:rPr>
              <a:t>Amazon Redshift, a petabyte-scale data warehouse solution, is discussed on day three of the course and is the primary solution for finding more detailed answers from analyses of your data.</a:t>
            </a:r>
            <a:r>
              <a:rPr lang="en-US" sz="1100" kern="1200" baseline="0" dirty="0">
                <a:solidFill>
                  <a:schemeClr val="tx1"/>
                </a:solidFill>
                <a:effectLst/>
                <a:latin typeface="Arial"/>
                <a:ea typeface="+mn-ea"/>
                <a:cs typeface="+mn-cs"/>
              </a:rPr>
              <a:t> </a:t>
            </a:r>
            <a:r>
              <a:rPr lang="en-US" sz="1100" kern="1200" dirty="0">
                <a:solidFill>
                  <a:schemeClr val="tx1"/>
                </a:solidFill>
                <a:effectLst/>
                <a:latin typeface="Arial"/>
                <a:ea typeface="+mn-ea"/>
                <a:cs typeface="+mn-cs"/>
              </a:rPr>
              <a:t>This course also covers Amazon Kinesis, our streaming data processing solution, and AWS Data Pipeline, our data transformation solution, in later modules.</a:t>
            </a:r>
          </a:p>
          <a:p>
            <a:pPr>
              <a:spcAft>
                <a:spcPts val="600"/>
              </a:spcAft>
            </a:pPr>
            <a:r>
              <a:rPr lang="en-US" sz="1100" kern="1200" dirty="0">
                <a:solidFill>
                  <a:schemeClr val="tx1"/>
                </a:solidFill>
                <a:effectLst/>
                <a:latin typeface="Arial"/>
                <a:ea typeface="+mn-ea"/>
                <a:cs typeface="+mn-cs"/>
              </a:rPr>
              <a:t> </a:t>
            </a:r>
          </a:p>
        </p:txBody>
      </p:sp>
    </p:spTree>
    <p:extLst>
      <p:ext uri="{BB962C8B-B14F-4D97-AF65-F5344CB8AC3E}">
        <p14:creationId xmlns:p14="http://schemas.microsoft.com/office/powerpoint/2010/main" val="11717258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aws.amazon.com</a:t>
            </a:r>
            <a:r>
              <a:rPr lang="en-US" dirty="0"/>
              <a:t>/blogs/big-data/how-coursera-manages-large-scale-etl-using-aws-data-pipeline-and-dataduct/</a:t>
            </a:r>
          </a:p>
        </p:txBody>
      </p:sp>
      <p:sp>
        <p:nvSpPr>
          <p:cNvPr id="4" name="Slide Number Placeholder 3"/>
          <p:cNvSpPr>
            <a:spLocks noGrp="1"/>
          </p:cNvSpPr>
          <p:nvPr>
            <p:ph type="sldNum" sz="quarter" idx="10"/>
          </p:nvPr>
        </p:nvSpPr>
        <p:spPr/>
        <p:txBody>
          <a:bodyPr/>
          <a:lstStyle/>
          <a:p>
            <a:fld id="{C516A7FC-0DF0-E84B-828C-3AABFAC2DF91}" type="slidenum">
              <a:rPr lang="en-US" smtClean="0"/>
              <a:t>18</a:t>
            </a:fld>
            <a:endParaRPr lang="en-US"/>
          </a:p>
        </p:txBody>
      </p:sp>
    </p:spTree>
    <p:extLst>
      <p:ext uri="{BB962C8B-B14F-4D97-AF65-F5344CB8AC3E}">
        <p14:creationId xmlns:p14="http://schemas.microsoft.com/office/powerpoint/2010/main" val="34264636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27138" y="4343401"/>
            <a:ext cx="6006702" cy="4043783"/>
          </a:xfrm>
        </p:spPr>
        <p:txBody>
          <a:bodyPr/>
          <a:lstStyle/>
          <a:p>
            <a:endParaRPr lang="en-US" dirty="0"/>
          </a:p>
        </p:txBody>
      </p:sp>
    </p:spTree>
    <p:extLst>
      <p:ext uri="{BB962C8B-B14F-4D97-AF65-F5344CB8AC3E}">
        <p14:creationId xmlns:p14="http://schemas.microsoft.com/office/powerpoint/2010/main" val="3540406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083201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Amazon Kinesis streaming application should have the following attributes:</a:t>
            </a:r>
          </a:p>
          <a:p>
            <a:pPr marL="162175" indent="-162175">
              <a:buFont typeface="Arial" panose="020B0604020202020204" pitchFamily="34" charset="0"/>
              <a:buChar char="•"/>
            </a:pPr>
            <a:r>
              <a:rPr lang="en-US" dirty="0"/>
              <a:t>Distributed to handle multiple shards</a:t>
            </a:r>
          </a:p>
          <a:p>
            <a:pPr marL="162175" indent="-162175">
              <a:buFont typeface="Arial" panose="020B0604020202020204" pitchFamily="34" charset="0"/>
              <a:buChar char="•"/>
            </a:pPr>
            <a:r>
              <a:rPr lang="en-US" dirty="0"/>
              <a:t>Fault-tolerant to handle failures in hardware or software</a:t>
            </a:r>
          </a:p>
          <a:p>
            <a:pPr marL="162175" indent="-162175">
              <a:buFont typeface="Arial" panose="020B0604020202020204" pitchFamily="34" charset="0"/>
              <a:buChar char="•"/>
            </a:pPr>
            <a:r>
              <a:rPr lang="en-US" dirty="0"/>
              <a:t>Elastic to scale up and down as the number of shards increases or decreases</a:t>
            </a:r>
          </a:p>
          <a:p>
            <a:r>
              <a:rPr lang="en-US" dirty="0"/>
              <a:t>The Amazon Kinesis Client Library enables developers to build streaming data processing applications. Leveraging the client library, developers can focus on business logic and let the client library automatically handle complex issues, such as adapting to changes in stream volume, load-balancing streaming data, coordinating distributed services, and processing data with fault tolerance. </a:t>
            </a:r>
          </a:p>
          <a:p>
            <a:r>
              <a:rPr lang="en-US" dirty="0"/>
              <a:t>The Amazon Kinesis Client Library simplifies parallel processing of streaming big data by allowing customers to write simple applications for processing records. The client library is a Java library that customers compile into their data processing application. An application that contains the client library is called a </a:t>
            </a:r>
            <a:r>
              <a:rPr lang="en-US" i="1" dirty="0"/>
              <a:t>worker</a:t>
            </a:r>
            <a:r>
              <a:rPr lang="en-US" dirty="0"/>
              <a:t>. The library notifies the processing code when there is new data to process. Workers often process data and write output to an external data store such as DynamoDB, Amazon EMR, Amazon Redshift, or Amazon S3. Every record within an Amazon Kinesis data stream is processed at least once. </a:t>
            </a:r>
          </a:p>
        </p:txBody>
      </p:sp>
    </p:spTree>
    <p:extLst>
      <p:ext uri="{BB962C8B-B14F-4D97-AF65-F5344CB8AC3E}">
        <p14:creationId xmlns:p14="http://schemas.microsoft.com/office/powerpoint/2010/main" val="2510925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more information about the Amazon Kinesis Client Library, see </a:t>
            </a:r>
            <a:r>
              <a:rPr lang="en-US" sz="1000" dirty="0">
                <a:latin typeface="Arial"/>
                <a:hlinkClick r:id="rId3"/>
              </a:rPr>
              <a:t>https://github.com/awslabs/amazon-kinesis-client</a:t>
            </a:r>
            <a:r>
              <a:rPr lang="en-US" sz="1000" dirty="0">
                <a:latin typeface="Arial"/>
              </a:rPr>
              <a:t>.</a:t>
            </a:r>
          </a:p>
        </p:txBody>
      </p:sp>
    </p:spTree>
    <p:extLst>
      <p:ext uri="{BB962C8B-B14F-4D97-AF65-F5344CB8AC3E}">
        <p14:creationId xmlns:p14="http://schemas.microsoft.com/office/powerpoint/2010/main" val="13466031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427138" y="4343402"/>
            <a:ext cx="6006702" cy="3660190"/>
          </a:xfrm>
        </p:spPr>
        <p:txBody>
          <a:bodyPr/>
          <a:lstStyle/>
          <a:p>
            <a:r>
              <a:rPr lang="en-US" dirty="0"/>
              <a:t>The Amazon Kinesis Connector Library helps Java developers integrate Amazon Kinesis Streams with other AWS services. The current version of the library provides connectors for Amazon DynamoDB, Amazon Redshift, and Amazon S3. The library also includes sample connectors of each type, plus Apache Ant build files for running the samples.</a:t>
            </a:r>
          </a:p>
          <a:p>
            <a:r>
              <a:rPr lang="en-US" dirty="0"/>
              <a:t>Each Amazon Kinesis connector application is a pipeline that determines how records from an Amazon Kinesis stream are handled. Records are retrieved from the stream, transformed according to a user-defined data model, buffered for batch processing, and then emitted to the appropriate AWS service.</a:t>
            </a:r>
          </a:p>
          <a:p>
            <a:r>
              <a:rPr lang="en-US" dirty="0"/>
              <a:t>A connector pipeline uses the following interfaces:</a:t>
            </a:r>
          </a:p>
          <a:p>
            <a:pPr marL="162175" indent="-162175">
              <a:buFont typeface="Arial" panose="020B0604020202020204" pitchFamily="34" charset="0"/>
              <a:buChar char="•"/>
            </a:pPr>
            <a:r>
              <a:rPr lang="en-US" b="1" dirty="0"/>
              <a:t>IKinesisConnectorPipeline:</a:t>
            </a:r>
            <a:r>
              <a:rPr lang="en-US" dirty="0"/>
              <a:t> The pipeline implementation itself.</a:t>
            </a:r>
          </a:p>
          <a:p>
            <a:pPr marL="162175" indent="-162175">
              <a:buFont typeface="Arial" panose="020B0604020202020204" pitchFamily="34" charset="0"/>
              <a:buChar char="•"/>
            </a:pPr>
            <a:r>
              <a:rPr lang="en-US" b="1" dirty="0"/>
              <a:t>ITransformer:</a:t>
            </a:r>
            <a:r>
              <a:rPr lang="en-US" dirty="0"/>
              <a:t> Defines the transformation of records from the Amazon Kinesis stream in order to suit the user-defined data model. Includes methods for custom serializer/deserializers.</a:t>
            </a:r>
          </a:p>
          <a:p>
            <a:pPr marL="162175" indent="-162175">
              <a:buFont typeface="Arial" panose="020B0604020202020204" pitchFamily="34" charset="0"/>
              <a:buChar char="•"/>
            </a:pPr>
            <a:r>
              <a:rPr lang="en-US" b="1" dirty="0"/>
              <a:t>IFilter and IBuffer:</a:t>
            </a:r>
            <a:r>
              <a:rPr lang="en-US" dirty="0"/>
              <a:t> IFilter defines a method for excluding irrelevant records from the processing. IBuffer defines a system for buffering the set of records to be processed; it specifies the size limit (number of records) and total byte count.</a:t>
            </a:r>
          </a:p>
          <a:p>
            <a:pPr marL="162175" indent="-162175">
              <a:buFont typeface="Arial" panose="020B0604020202020204" pitchFamily="34" charset="0"/>
              <a:buChar char="•"/>
            </a:pPr>
            <a:r>
              <a:rPr lang="en-US" b="1" dirty="0"/>
              <a:t>IEmitter:</a:t>
            </a:r>
            <a:r>
              <a:rPr lang="en-US" dirty="0"/>
              <a:t> Defines a method that makes client calls to other AWS services and persists the records stored in the buffer. The records can also be sent to another Amazon Kinesis stream.</a:t>
            </a:r>
          </a:p>
          <a:p>
            <a:r>
              <a:rPr lang="en-US" dirty="0"/>
              <a:t>Each connector depends on the implementation of KinesisConnectorRecordProcessor to manage the pipeline. The KinesisConnectorRecordProcessor class implements the IRecordProcessor interface in the Amazon Kinesis Client Library.</a:t>
            </a:r>
          </a:p>
          <a:p>
            <a:r>
              <a:rPr lang="en-US" dirty="0"/>
              <a:t>For more information about the Amazon Kinesis Connector Library, see</a:t>
            </a:r>
            <a:r>
              <a:rPr lang="en-US" baseline="0" dirty="0"/>
              <a:t> </a:t>
            </a:r>
            <a:r>
              <a:rPr lang="en-US" b="0" baseline="0" dirty="0">
                <a:hlinkClick r:id="rId3"/>
              </a:rPr>
              <a:t>https://github.com/awslabs/amazon-kinesis-connectors</a:t>
            </a:r>
            <a:r>
              <a:rPr lang="en-US" b="0" baseline="0" dirty="0"/>
              <a:t>.</a:t>
            </a:r>
            <a:endParaRPr lang="en-US" b="0" dirty="0"/>
          </a:p>
        </p:txBody>
      </p:sp>
    </p:spTree>
    <p:extLst>
      <p:ext uri="{BB962C8B-B14F-4D97-AF65-F5344CB8AC3E}">
        <p14:creationId xmlns:p14="http://schemas.microsoft.com/office/powerpoint/2010/main" val="13980430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77120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433355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82249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3/28/18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359188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3/28/18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26846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3/28/18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12138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3/28/18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261331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smtClean="0"/>
              <a:pPr/>
              <a:t>3/28/18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10715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61BEF0D-F0BB-DE4B-95CE-6DB70DBA9567}" type="datetimeFigureOut">
              <a:rPr lang="en-US" smtClean="0"/>
              <a:pPr/>
              <a:t>3/28/18</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12130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61BEF0D-F0BB-DE4B-95CE-6DB70DBA9567}" type="datetimeFigureOut">
              <a:rPr lang="en-US" smtClean="0"/>
              <a:pPr/>
              <a:t>3/28/18</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1752393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3/28/18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81676904"/>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628005" y="286604"/>
            <a:ext cx="10941224" cy="732240"/>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p:cNvSpPr>
            <a:spLocks noGrp="1"/>
          </p:cNvSpPr>
          <p:nvPr>
            <p:ph type="body" idx="1"/>
          </p:nvPr>
        </p:nvSpPr>
        <p:spPr>
          <a:xfrm>
            <a:off x="628003" y="1144454"/>
            <a:ext cx="10955181" cy="4724640"/>
          </a:xfrm>
          <a:prstGeom prst="rect">
            <a:avLst/>
          </a:prstGeom>
        </p:spPr>
        <p:txBody>
          <a:bodyPr vert="horz" lIns="0" tIns="45720" rIns="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61BEF0D-F0BB-DE4B-95CE-6DB70DBA9567}" type="datetimeFigureOut">
              <a:rPr lang="en-US" smtClean="0"/>
              <a:pPr/>
              <a:t>3/28/18</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D57F1E4F-1CFF-5643-939E-217C01CDF565}" type="slidenum">
              <a:rPr lang="en-US" smtClean="0"/>
              <a:pPr/>
              <a:t>‹#›</a:t>
            </a:fld>
            <a:endParaRPr lang="en-US" dirty="0"/>
          </a:p>
        </p:txBody>
      </p:sp>
      <p:cxnSp>
        <p:nvCxnSpPr>
          <p:cNvPr id="10" name="Straight Connector 9"/>
          <p:cNvCxnSpPr>
            <a:cxnSpLocks/>
          </p:cNvCxnSpPr>
          <p:nvPr/>
        </p:nvCxnSpPr>
        <p:spPr>
          <a:xfrm>
            <a:off x="628004" y="1060713"/>
            <a:ext cx="1095518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697198"/>
      </p:ext>
    </p:extLst>
  </p:cSld>
  <p:clrMap bg1="lt1" tx1="dk1" bg2="lt2" tx2="dk2" accent1="accent1" accent2="accent2" accent3="accent3" accent4="accent4" accent5="accent5" accent6="accent6" hlink="hlink" folHlink="folHlink"/>
  <p:sldLayoutIdLst>
    <p:sldLayoutId id="2147483690" r:id="rId1"/>
    <p:sldLayoutId id="2147483691" r:id="rId2"/>
    <p:sldLayoutId id="2147483692" r:id="rId3"/>
    <p:sldLayoutId id="2147483693" r:id="rId4"/>
    <p:sldLayoutId id="2147483694" r:id="rId5"/>
    <p:sldLayoutId id="2147483695" r:id="rId6"/>
    <p:sldLayoutId id="2147483696" r:id="rId7"/>
    <p:sldLayoutId id="2147483697" r:id="rId8"/>
    <p:sldLayoutId id="2147483698" r:id="rId9"/>
    <p:sldLayoutId id="2147483699" r:id="rId10"/>
    <p:sldLayoutId id="2147483700" r:id="rId11"/>
  </p:sldLayoutIdLst>
  <p:txStyles>
    <p:titleStyle>
      <a:lvl1pPr algn="l" defTabSz="914400" rtl="0" eaLnBrk="1" latinLnBrk="0" hangingPunct="1">
        <a:lnSpc>
          <a:spcPct val="85000"/>
        </a:lnSpc>
        <a:spcBef>
          <a:spcPct val="0"/>
        </a:spcBef>
        <a:buNone/>
        <a:defRPr sz="4000" kern="1200" spc="-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20000"/>
        </a:lnSpc>
        <a:spcBef>
          <a:spcPts val="300"/>
        </a:spcBef>
        <a:spcAft>
          <a:spcPts val="300"/>
        </a:spcAft>
        <a:buClr>
          <a:schemeClr val="accent1"/>
        </a:buClr>
        <a:buSzPct val="100000"/>
        <a:buFont typeface="Calibri" panose="020F0502020204030204" pitchFamily="34" charset="0"/>
        <a:buNone/>
        <a:defRPr sz="2000" kern="1200">
          <a:solidFill>
            <a:schemeClr val="tx1">
              <a:lumMod val="75000"/>
              <a:lumOff val="25000"/>
            </a:schemeClr>
          </a:solidFill>
          <a:latin typeface="+mn-lt"/>
          <a:ea typeface="+mn-ea"/>
          <a:cs typeface="+mn-cs"/>
        </a:defRPr>
      </a:lvl1pPr>
      <a:lvl2pPr marL="573088" indent="-373063" algn="l" defTabSz="914400" rtl="0" eaLnBrk="1" latinLnBrk="0" hangingPunct="1">
        <a:lnSpc>
          <a:spcPct val="120000"/>
        </a:lnSpc>
        <a:spcBef>
          <a:spcPts val="300"/>
        </a:spcBef>
        <a:spcAft>
          <a:spcPts val="3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682625" indent="-292100" algn="l" defTabSz="914400" rtl="0" eaLnBrk="1" latinLnBrk="0" hangingPunct="1">
        <a:lnSpc>
          <a:spcPct val="120000"/>
        </a:lnSpc>
        <a:spcBef>
          <a:spcPts val="300"/>
        </a:spcBef>
        <a:spcAft>
          <a:spcPts val="300"/>
        </a:spcAft>
        <a:buClr>
          <a:schemeClr val="accent1"/>
        </a:buClr>
        <a:buFont typeface="Wingdings" panose="05000000000000000000" pitchFamily="2" charset="2"/>
        <a:buChar char="Ø"/>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30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30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9.emf"/></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emf"/></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jpg"/><Relationship Id="rId5" Type="http://schemas.openxmlformats.org/officeDocument/2006/relationships/image" Target="../media/image34.png"/><Relationship Id="rId6" Type="http://schemas.openxmlformats.org/officeDocument/2006/relationships/image" Target="../media/image35.png"/><Relationship Id="rId7"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emf"/></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emf"/></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emf"/></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emf"/></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emf"/></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emf"/></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emf"/></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emf"/></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8.emf"/></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8.emf"/></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emf"/></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emf"/></Relationships>
</file>

<file path=ppt/slides/_rels/slide165.xml.rels><?xml version="1.0" encoding="UTF-8" standalone="yes"?>
<Relationships xmlns="http://schemas.openxmlformats.org/package/2006/relationships"><Relationship Id="rId3" Type="http://schemas.openxmlformats.org/officeDocument/2006/relationships/image" Target="../media/image52.emf"/><Relationship Id="rId4" Type="http://schemas.openxmlformats.org/officeDocument/2006/relationships/image" Target="../media/image53.emf"/><Relationship Id="rId1" Type="http://schemas.openxmlformats.org/officeDocument/2006/relationships/slideLayout" Target="../slideLayouts/slideLayout2.xml"/><Relationship Id="rId2" Type="http://schemas.openxmlformats.org/officeDocument/2006/relationships/image" Target="../media/image51.emf"/></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ocs.aws.amazon.com/amazondynamodb/latest/developerguide/metrics-dimensions.html" TargetMode="Externa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emf"/></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emf"/></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emf"/><Relationship Id="rId3" Type="http://schemas.openxmlformats.org/officeDocument/2006/relationships/image" Target="../media/image58.emf"/></Relationships>
</file>

<file path=ppt/slides/_rels/slide175.xml.rels><?xml version="1.0" encoding="UTF-8" standalone="yes"?>
<Relationships xmlns="http://schemas.openxmlformats.org/package/2006/relationships"><Relationship Id="rId3" Type="http://schemas.openxmlformats.org/officeDocument/2006/relationships/image" Target="../media/image60.emf"/><Relationship Id="rId4" Type="http://schemas.openxmlformats.org/officeDocument/2006/relationships/image" Target="../media/image61.emf"/><Relationship Id="rId1" Type="http://schemas.openxmlformats.org/officeDocument/2006/relationships/slideLayout" Target="../slideLayouts/slideLayout2.xml"/><Relationship Id="rId2" Type="http://schemas.openxmlformats.org/officeDocument/2006/relationships/image" Target="../media/image59.emf"/></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2.png"/></Relationships>
</file>

<file path=ppt/slides/_rels/slide179.xml.rels><?xml version="1.0" encoding="UTF-8" standalone="yes"?>
<Relationships xmlns="http://schemas.openxmlformats.org/package/2006/relationships"><Relationship Id="rId3" Type="http://schemas.openxmlformats.org/officeDocument/2006/relationships/image" Target="../media/image64.png"/><Relationship Id="rId4" Type="http://schemas.openxmlformats.org/officeDocument/2006/relationships/image" Target="../media/image65.png"/><Relationship Id="rId5" Type="http://schemas.openxmlformats.org/officeDocument/2006/relationships/image" Target="../media/image66.png"/><Relationship Id="rId1" Type="http://schemas.openxmlformats.org/officeDocument/2006/relationships/slideLayout" Target="../slideLayouts/slideLayout2.xml"/><Relationship Id="rId2" Type="http://schemas.openxmlformats.org/officeDocument/2006/relationships/image" Target="../media/image6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png"/><Relationship Id="rId3" Type="http://schemas.openxmlformats.org/officeDocument/2006/relationships/image" Target="../media/image71.png"/></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73.jpg"/></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PNG"/></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png"/></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6.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7.png"/><Relationship Id="rId3" Type="http://schemas.openxmlformats.org/officeDocument/2006/relationships/hyperlink" Target="https://console.aws.amazon.com/vpc/" TargetMode="Externa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8.png"/></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9.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0.PNG"/></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1.PNG"/></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82.PNG"/></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4.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5.pn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6.png"/><Relationship Id="rId3" Type="http://schemas.openxmlformats.org/officeDocument/2006/relationships/image" Target="../media/image8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8.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9.png"/></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292.xml.rels><?xml version="1.0" encoding="UTF-8" standalone="yes"?>
<Relationships xmlns="http://schemas.openxmlformats.org/package/2006/relationships"><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1" Type="http://schemas.openxmlformats.org/officeDocument/2006/relationships/slideLayout" Target="../slideLayouts/slideLayout2.xml"/><Relationship Id="rId2" Type="http://schemas.openxmlformats.org/officeDocument/2006/relationships/image" Target="../media/image92.png"/></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6.png"/></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7.png"/></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8.png"/></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9.png"/></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1.png"/></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2.png"/></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3.png"/></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4.png"/></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github.com/awslabs/amazon-kinesis-data-visualization-sample"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s3.amazonaws.com/kinesis-demo-bucket/amazon-kinesis-data-visualization-sample/kinesis-data-vis-sample-app.template"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6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s://aws.amazon.com/archive/" TargetMode="External"/><Relationship Id="rId4" Type="http://schemas.openxmlformats.org/officeDocument/2006/relationships/hyperlink" Target="https://aws.amazon.com/disaster-recovery/" TargetMode="External"/><Relationship Id="rId1" Type="http://schemas.openxmlformats.org/officeDocument/2006/relationships/slideLayout" Target="../slideLayouts/slideLayout2.xml"/><Relationship Id="rId2" Type="http://schemas.openxmlformats.org/officeDocument/2006/relationships/hyperlink" Target="https://aws.amazon.com/backup-recovery/"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aws.amazon.com/efs/" TargetMode="Externa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Big Data on AWS</a:t>
            </a:r>
          </a:p>
        </p:txBody>
      </p:sp>
      <p:sp>
        <p:nvSpPr>
          <p:cNvPr id="3" name="Subtitle 2"/>
          <p:cNvSpPr>
            <a:spLocks noGrp="1"/>
          </p:cNvSpPr>
          <p:nvPr>
            <p:ph type="subTitle" idx="1"/>
          </p:nvPr>
        </p:nvSpPr>
        <p:spPr/>
        <p:txBody>
          <a:bodyPr/>
          <a:lstStyle/>
          <a:p>
            <a:r>
              <a:rPr lang="en-US" dirty="0"/>
              <a:t>Insert Trainer name Here</a:t>
            </a:r>
          </a:p>
        </p:txBody>
      </p:sp>
    </p:spTree>
    <p:extLst>
      <p:ext uri="{BB962C8B-B14F-4D97-AF65-F5344CB8AC3E}">
        <p14:creationId xmlns:p14="http://schemas.microsoft.com/office/powerpoint/2010/main" val="637947749"/>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Cases</a:t>
            </a:r>
          </a:p>
        </p:txBody>
      </p:sp>
      <p:sp>
        <p:nvSpPr>
          <p:cNvPr id="3" name="Content Placeholder 2"/>
          <p:cNvSpPr>
            <a:spLocks noGrp="1"/>
          </p:cNvSpPr>
          <p:nvPr>
            <p:ph idx="1"/>
          </p:nvPr>
        </p:nvSpPr>
        <p:spPr/>
        <p:txBody>
          <a:bodyPr>
            <a:normAutofit/>
          </a:bodyPr>
          <a:lstStyle/>
          <a:p>
            <a:r>
              <a:rPr lang="en-US" sz="3200" dirty="0"/>
              <a:t>Better understand and target customers </a:t>
            </a:r>
          </a:p>
          <a:p>
            <a:r>
              <a:rPr lang="en-US" sz="3200" dirty="0"/>
              <a:t>Understand and Optimize business processes</a:t>
            </a:r>
          </a:p>
          <a:p>
            <a:r>
              <a:rPr lang="en-US" sz="3200" dirty="0"/>
              <a:t>Improving Health</a:t>
            </a:r>
          </a:p>
          <a:p>
            <a:r>
              <a:rPr lang="en-US" sz="3200" dirty="0"/>
              <a:t>Improving security and law enforcements</a:t>
            </a:r>
          </a:p>
          <a:p>
            <a:r>
              <a:rPr lang="en-US" sz="3200" dirty="0"/>
              <a:t>Improving sports performance</a:t>
            </a:r>
          </a:p>
          <a:p>
            <a:r>
              <a:rPr lang="en-US" sz="3200" dirty="0"/>
              <a:t>Improving and optimizing cities and countries </a:t>
            </a:r>
          </a:p>
          <a:p>
            <a:r>
              <a:rPr lang="en-US" sz="3200" dirty="0"/>
              <a:t>But the applications are </a:t>
            </a:r>
            <a:r>
              <a:rPr lang="en-US" sz="3200" b="1" dirty="0"/>
              <a:t>endless!!</a:t>
            </a:r>
          </a:p>
        </p:txBody>
      </p:sp>
    </p:spTree>
    <p:extLst>
      <p:ext uri="{BB962C8B-B14F-4D97-AF65-F5344CB8AC3E}">
        <p14:creationId xmlns:p14="http://schemas.microsoft.com/office/powerpoint/2010/main" val="667511127"/>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Bucket Properties</a:t>
            </a:r>
          </a:p>
        </p:txBody>
      </p:sp>
      <p:pic>
        <p:nvPicPr>
          <p:cNvPr id="4" name="Content Placeholder 3"/>
          <p:cNvPicPr>
            <a:picLocks noGrp="1" noChangeAspect="1"/>
          </p:cNvPicPr>
          <p:nvPr>
            <p:ph idx="1"/>
          </p:nvPr>
        </p:nvPicPr>
        <p:blipFill>
          <a:blip r:embed="rId2"/>
          <a:stretch>
            <a:fillRect/>
          </a:stretch>
        </p:blipFill>
        <p:spPr>
          <a:xfrm>
            <a:off x="1096963" y="2060861"/>
            <a:ext cx="10058400" cy="3593528"/>
          </a:xfrm>
          <a:prstGeom prst="rect">
            <a:avLst/>
          </a:prstGeom>
        </p:spPr>
      </p:pic>
      <p:sp>
        <p:nvSpPr>
          <p:cNvPr id="7" name="Rectangle 6"/>
          <p:cNvSpPr/>
          <p:nvPr/>
        </p:nvSpPr>
        <p:spPr>
          <a:xfrm>
            <a:off x="1015998" y="4005942"/>
            <a:ext cx="4072294" cy="1930401"/>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15997" y="1923443"/>
            <a:ext cx="2083937" cy="2213127"/>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043217" y="1906757"/>
            <a:ext cx="4083435" cy="2099185"/>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5125712" y="4166741"/>
            <a:ext cx="1922104" cy="1528500"/>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109850" y="1906758"/>
            <a:ext cx="3923451" cy="2099184"/>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7114266" y="4005941"/>
            <a:ext cx="4012386" cy="1930401"/>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ular Callout 7"/>
          <p:cNvSpPr/>
          <p:nvPr/>
        </p:nvSpPr>
        <p:spPr>
          <a:xfrm>
            <a:off x="7947921" y="2351651"/>
            <a:ext cx="3605451" cy="2353866"/>
          </a:xfrm>
          <a:prstGeom prst="wedgeRectCallout">
            <a:avLst>
              <a:gd name="adj1" fmla="val -74213"/>
              <a:gd name="adj2" fmla="val 42108"/>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You can enable certain Amazon S3 bucket events to send a notification message to a destination whenever the events occur. </a:t>
            </a:r>
          </a:p>
          <a:p>
            <a:endParaRPr lang="en-US" dirty="0"/>
          </a:p>
          <a:p>
            <a:r>
              <a:rPr lang="en-US" dirty="0"/>
              <a:t>To enable events, choose </a:t>
            </a:r>
            <a:r>
              <a:rPr lang="en-US" b="1" dirty="0"/>
              <a:t>Events</a:t>
            </a:r>
            <a:r>
              <a:rPr lang="en-US" dirty="0"/>
              <a:t> and then specify the settings you want to use.</a:t>
            </a:r>
          </a:p>
        </p:txBody>
      </p:sp>
    </p:spTree>
    <p:extLst>
      <p:ext uri="{BB962C8B-B14F-4D97-AF65-F5344CB8AC3E}">
        <p14:creationId xmlns:p14="http://schemas.microsoft.com/office/powerpoint/2010/main" val="124298127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Bucket Properties</a:t>
            </a:r>
          </a:p>
        </p:txBody>
      </p:sp>
      <p:pic>
        <p:nvPicPr>
          <p:cNvPr id="4" name="Content Placeholder 3"/>
          <p:cNvPicPr>
            <a:picLocks noGrp="1" noChangeAspect="1"/>
          </p:cNvPicPr>
          <p:nvPr>
            <p:ph idx="1"/>
          </p:nvPr>
        </p:nvPicPr>
        <p:blipFill>
          <a:blip r:embed="rId2"/>
          <a:stretch>
            <a:fillRect/>
          </a:stretch>
        </p:blipFill>
        <p:spPr>
          <a:xfrm>
            <a:off x="1096963" y="2060861"/>
            <a:ext cx="10058400" cy="3593528"/>
          </a:xfrm>
          <a:prstGeom prst="rect">
            <a:avLst/>
          </a:prstGeom>
        </p:spPr>
      </p:pic>
      <p:sp>
        <p:nvSpPr>
          <p:cNvPr id="7" name="Rectangle 6"/>
          <p:cNvSpPr/>
          <p:nvPr/>
        </p:nvSpPr>
        <p:spPr>
          <a:xfrm>
            <a:off x="1015997" y="4005942"/>
            <a:ext cx="6027219" cy="1930401"/>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15997" y="1923443"/>
            <a:ext cx="2083937" cy="2213127"/>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043217" y="1906757"/>
            <a:ext cx="4083435" cy="2099185"/>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124182" y="4157069"/>
            <a:ext cx="1922104" cy="1528500"/>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109850" y="1906758"/>
            <a:ext cx="3923451" cy="2099184"/>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ular Callout 7"/>
          <p:cNvSpPr/>
          <p:nvPr/>
        </p:nvSpPr>
        <p:spPr>
          <a:xfrm>
            <a:off x="2689578" y="3948890"/>
            <a:ext cx="3605451" cy="1553208"/>
          </a:xfrm>
          <a:prstGeom prst="wedgeRectCallout">
            <a:avLst>
              <a:gd name="adj1" fmla="val 72320"/>
              <a:gd name="adj2" fmla="val -2969"/>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You can enable Requester Pays so that the requester (instead of the bucket owner) pays for requests and data transfers.</a:t>
            </a:r>
          </a:p>
        </p:txBody>
      </p:sp>
      <p:sp>
        <p:nvSpPr>
          <p:cNvPr id="15" name="Rectangle 14"/>
          <p:cNvSpPr/>
          <p:nvPr/>
        </p:nvSpPr>
        <p:spPr>
          <a:xfrm>
            <a:off x="9127252" y="4005942"/>
            <a:ext cx="1999400" cy="1930401"/>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925381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Bucket Access</a:t>
            </a:r>
          </a:p>
        </p:txBody>
      </p:sp>
      <p:sp>
        <p:nvSpPr>
          <p:cNvPr id="3" name="Content Placeholder 2"/>
          <p:cNvSpPr>
            <a:spLocks noGrp="1"/>
          </p:cNvSpPr>
          <p:nvPr>
            <p:ph idx="1"/>
          </p:nvPr>
        </p:nvSpPr>
        <p:spPr/>
        <p:txBody>
          <a:bodyPr>
            <a:normAutofit/>
          </a:bodyPr>
          <a:lstStyle/>
          <a:p>
            <a:pPr lvl="1"/>
            <a:r>
              <a:rPr lang="en-US" sz="3600" dirty="0"/>
              <a:t>IAM Policy</a:t>
            </a:r>
          </a:p>
          <a:p>
            <a:pPr lvl="1"/>
            <a:r>
              <a:rPr lang="en-US" sz="3600" dirty="0"/>
              <a:t>Bucket Policy</a:t>
            </a:r>
          </a:p>
          <a:p>
            <a:pPr lvl="1"/>
            <a:r>
              <a:rPr lang="en-US" sz="3600" dirty="0"/>
              <a:t>ACL</a:t>
            </a:r>
          </a:p>
        </p:txBody>
      </p:sp>
    </p:spTree>
    <p:extLst>
      <p:ext uri="{BB962C8B-B14F-4D97-AF65-F5344CB8AC3E}">
        <p14:creationId xmlns:p14="http://schemas.microsoft.com/office/powerpoint/2010/main" val="26217827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S3 Demo</a:t>
            </a:r>
          </a:p>
        </p:txBody>
      </p:sp>
      <p:sp>
        <p:nvSpPr>
          <p:cNvPr id="3" name="Content Placeholder 2"/>
          <p:cNvSpPr>
            <a:spLocks noGrp="1"/>
          </p:cNvSpPr>
          <p:nvPr>
            <p:ph idx="1"/>
          </p:nvPr>
        </p:nvSpPr>
        <p:spPr/>
        <p:txBody>
          <a:bodyPr>
            <a:normAutofit/>
          </a:bodyPr>
          <a:lstStyle/>
          <a:p>
            <a:pPr lvl="1"/>
            <a:r>
              <a:rPr lang="en-US" sz="4000" dirty="0"/>
              <a:t>Create a bucket</a:t>
            </a:r>
          </a:p>
          <a:p>
            <a:pPr lvl="1"/>
            <a:r>
              <a:rPr lang="en-US" sz="4000" dirty="0"/>
              <a:t>Upload object to the bucket using Console</a:t>
            </a:r>
          </a:p>
          <a:p>
            <a:pPr lvl="1"/>
            <a:r>
              <a:rPr lang="en-US" sz="4000" dirty="0"/>
              <a:t>Control Access using Bucket Policy</a:t>
            </a:r>
          </a:p>
          <a:p>
            <a:pPr lvl="1"/>
            <a:r>
              <a:rPr lang="en-US" sz="4000" dirty="0"/>
              <a:t>List bucket objects using CLI</a:t>
            </a:r>
          </a:p>
          <a:p>
            <a:pPr lvl="1" indent="0">
              <a:buNone/>
            </a:pPr>
            <a:endParaRPr lang="en-US" sz="4000" dirty="0"/>
          </a:p>
        </p:txBody>
      </p:sp>
    </p:spTree>
    <p:extLst>
      <p:ext uri="{BB962C8B-B14F-4D97-AF65-F5344CB8AC3E}">
        <p14:creationId xmlns:p14="http://schemas.microsoft.com/office/powerpoint/2010/main" val="165526953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Pricing</a:t>
            </a:r>
          </a:p>
        </p:txBody>
      </p:sp>
      <p:sp>
        <p:nvSpPr>
          <p:cNvPr id="3" name="Content Placeholder 2"/>
          <p:cNvSpPr>
            <a:spLocks noGrp="1"/>
          </p:cNvSpPr>
          <p:nvPr>
            <p:ph idx="1"/>
          </p:nvPr>
        </p:nvSpPr>
        <p:spPr/>
        <p:txBody>
          <a:bodyPr/>
          <a:lstStyle/>
          <a:p>
            <a:r>
              <a:rPr lang="en-US" dirty="0"/>
              <a:t>With S3, pay only for what you use. </a:t>
            </a:r>
          </a:p>
        </p:txBody>
      </p:sp>
      <p:graphicFrame>
        <p:nvGraphicFramePr>
          <p:cNvPr id="4" name="Table 3"/>
          <p:cNvGraphicFramePr>
            <a:graphicFrameLocks noGrp="1"/>
          </p:cNvGraphicFramePr>
          <p:nvPr>
            <p:extLst/>
          </p:nvPr>
        </p:nvGraphicFramePr>
        <p:xfrm>
          <a:off x="1097280" y="2374053"/>
          <a:ext cx="8715460" cy="2470901"/>
        </p:xfrm>
        <a:graphic>
          <a:graphicData uri="http://schemas.openxmlformats.org/drawingml/2006/table">
            <a:tbl>
              <a:tblPr firstRow="1" bandRow="1">
                <a:tableStyleId>{5C22544A-7EE6-4342-B048-85BDC9FD1C3A}</a:tableStyleId>
              </a:tblPr>
              <a:tblGrid>
                <a:gridCol w="4357730">
                  <a:extLst>
                    <a:ext uri="{9D8B030D-6E8A-4147-A177-3AD203B41FA5}">
                      <a16:colId xmlns="" xmlns:a16="http://schemas.microsoft.com/office/drawing/2014/main" val="3927892846"/>
                    </a:ext>
                  </a:extLst>
                </a:gridCol>
                <a:gridCol w="4357730">
                  <a:extLst>
                    <a:ext uri="{9D8B030D-6E8A-4147-A177-3AD203B41FA5}">
                      <a16:colId xmlns="" xmlns:a16="http://schemas.microsoft.com/office/drawing/2014/main" val="4080205557"/>
                    </a:ext>
                  </a:extLst>
                </a:gridCol>
              </a:tblGrid>
              <a:tr h="553300">
                <a:tc>
                  <a:txBody>
                    <a:bodyPr/>
                    <a:lstStyle/>
                    <a:p>
                      <a:r>
                        <a:rPr lang="en-US" dirty="0"/>
                        <a:t>Pay </a:t>
                      </a:r>
                    </a:p>
                  </a:txBody>
                  <a:tcPr/>
                </a:tc>
                <a:tc>
                  <a:txBody>
                    <a:bodyPr/>
                    <a:lstStyle/>
                    <a:p>
                      <a:r>
                        <a:rPr lang="en-US" dirty="0"/>
                        <a:t>Do Not Pay</a:t>
                      </a:r>
                    </a:p>
                  </a:txBody>
                  <a:tcPr/>
                </a:tc>
                <a:extLst>
                  <a:ext uri="{0D108BD9-81ED-4DB2-BD59-A6C34878D82A}">
                    <a16:rowId xmlns="" xmlns:a16="http://schemas.microsoft.com/office/drawing/2014/main" val="4197235750"/>
                  </a:ext>
                </a:extLst>
              </a:tr>
              <a:tr h="553300">
                <a:tc>
                  <a:txBody>
                    <a:bodyPr/>
                    <a:lstStyle/>
                    <a:p>
                      <a:r>
                        <a:rPr lang="en-US" dirty="0"/>
                        <a:t>GBs per month</a:t>
                      </a:r>
                    </a:p>
                  </a:txBody>
                  <a:tcPr/>
                </a:tc>
                <a:tc>
                  <a:txBody>
                    <a:bodyPr/>
                    <a:lstStyle/>
                    <a:p>
                      <a:r>
                        <a:rPr lang="en-US" dirty="0"/>
                        <a:t>Transfer IN</a:t>
                      </a:r>
                      <a:r>
                        <a:rPr lang="en-US" baseline="0" dirty="0"/>
                        <a:t> to Amazon S3</a:t>
                      </a:r>
                      <a:endParaRPr lang="en-US" dirty="0"/>
                    </a:p>
                  </a:txBody>
                  <a:tcPr/>
                </a:tc>
                <a:extLst>
                  <a:ext uri="{0D108BD9-81ED-4DB2-BD59-A6C34878D82A}">
                    <a16:rowId xmlns="" xmlns:a16="http://schemas.microsoft.com/office/drawing/2014/main" val="899696045"/>
                  </a:ext>
                </a:extLst>
              </a:tr>
              <a:tr h="553300">
                <a:tc>
                  <a:txBody>
                    <a:bodyPr/>
                    <a:lstStyle/>
                    <a:p>
                      <a:r>
                        <a:rPr lang="en-US" dirty="0"/>
                        <a:t>Transfer</a:t>
                      </a:r>
                      <a:r>
                        <a:rPr lang="en-US" baseline="0" dirty="0"/>
                        <a:t> OUT to other regions</a:t>
                      </a:r>
                      <a:endParaRPr lang="en-US" dirty="0"/>
                    </a:p>
                  </a:txBody>
                  <a:tcPr/>
                </a:tc>
                <a:tc rowSpan="2">
                  <a:txBody>
                    <a:bodyPr/>
                    <a:lstStyle/>
                    <a:p>
                      <a:r>
                        <a:rPr lang="en-US" dirty="0"/>
                        <a:t>Transfer</a:t>
                      </a:r>
                      <a:r>
                        <a:rPr lang="en-US" baseline="0" dirty="0"/>
                        <a:t> OUT from Amazon S3 to Amazon </a:t>
                      </a:r>
                      <a:r>
                        <a:rPr lang="en-US" baseline="0" dirty="0" err="1"/>
                        <a:t>CloudFront</a:t>
                      </a:r>
                      <a:r>
                        <a:rPr lang="en-US" baseline="0" dirty="0"/>
                        <a:t> or Amazon EC2 in the same region.</a:t>
                      </a:r>
                      <a:endParaRPr lang="en-US" dirty="0"/>
                    </a:p>
                  </a:txBody>
                  <a:tcPr/>
                </a:tc>
                <a:extLst>
                  <a:ext uri="{0D108BD9-81ED-4DB2-BD59-A6C34878D82A}">
                    <a16:rowId xmlns="" xmlns:a16="http://schemas.microsoft.com/office/drawing/2014/main" val="2514458164"/>
                  </a:ext>
                </a:extLst>
              </a:tr>
              <a:tr h="811001">
                <a:tc>
                  <a:txBody>
                    <a:bodyPr/>
                    <a:lstStyle/>
                    <a:p>
                      <a:r>
                        <a:rPr lang="en-US" dirty="0"/>
                        <a:t>PUT, COPY, POST, LIST,</a:t>
                      </a:r>
                      <a:r>
                        <a:rPr lang="en-US" baseline="0" dirty="0"/>
                        <a:t> and GET requests</a:t>
                      </a:r>
                      <a:endParaRPr lang="en-US" dirty="0"/>
                    </a:p>
                  </a:txBody>
                  <a:tcPr/>
                </a:tc>
                <a:tc vMerge="1">
                  <a:txBody>
                    <a:bodyPr/>
                    <a:lstStyle/>
                    <a:p>
                      <a:endParaRPr lang="en-US" dirty="0"/>
                    </a:p>
                  </a:txBody>
                  <a:tcPr/>
                </a:tc>
                <a:extLst>
                  <a:ext uri="{0D108BD9-81ED-4DB2-BD59-A6C34878D82A}">
                    <a16:rowId xmlns="" xmlns:a16="http://schemas.microsoft.com/office/drawing/2014/main" val="3347127260"/>
                  </a:ext>
                </a:extLst>
              </a:tr>
            </a:tbl>
          </a:graphicData>
        </a:graphic>
      </p:graphicFrame>
    </p:spTree>
    <p:extLst>
      <p:ext uri="{BB962C8B-B14F-4D97-AF65-F5344CB8AC3E}">
        <p14:creationId xmlns:p14="http://schemas.microsoft.com/office/powerpoint/2010/main" val="47210419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Storage Classes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097279" y="1845734"/>
            <a:ext cx="9288143" cy="4336702"/>
          </a:xfrm>
          <a:prstGeom prst="rect">
            <a:avLst/>
          </a:prstGeom>
        </p:spPr>
      </p:pic>
    </p:spTree>
    <p:extLst>
      <p:ext uri="{BB962C8B-B14F-4D97-AF65-F5344CB8AC3E}">
        <p14:creationId xmlns:p14="http://schemas.microsoft.com/office/powerpoint/2010/main" val="3004802075"/>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253910B-FE6D-4DF2-A662-BD966323E543}"/>
              </a:ext>
            </a:extLst>
          </p:cNvPr>
          <p:cNvSpPr>
            <a:spLocks noGrp="1"/>
          </p:cNvSpPr>
          <p:nvPr>
            <p:ph type="title"/>
          </p:nvPr>
        </p:nvSpPr>
        <p:spPr/>
        <p:txBody>
          <a:bodyPr/>
          <a:lstStyle/>
          <a:p>
            <a:r>
              <a:rPr lang="en-US" dirty="0"/>
              <a:t>Amazon S3: Storage Classes</a:t>
            </a:r>
            <a:endParaRPr lang="en-IN" dirty="0"/>
          </a:p>
        </p:txBody>
      </p:sp>
      <p:sp>
        <p:nvSpPr>
          <p:cNvPr id="3" name="Content Placeholder 2">
            <a:extLst>
              <a:ext uri="{FF2B5EF4-FFF2-40B4-BE49-F238E27FC236}">
                <a16:creationId xmlns="" xmlns:a16="http://schemas.microsoft.com/office/drawing/2014/main" id="{255A14EA-4BAD-401F-AF91-9CDDD79F56CF}"/>
              </a:ext>
            </a:extLst>
          </p:cNvPr>
          <p:cNvSpPr>
            <a:spLocks noGrp="1"/>
          </p:cNvSpPr>
          <p:nvPr>
            <p:ph idx="1"/>
          </p:nvPr>
        </p:nvSpPr>
        <p:spPr/>
        <p:txBody>
          <a:bodyPr/>
          <a:lstStyle/>
          <a:p>
            <a:endParaRPr lang="en-IN"/>
          </a:p>
        </p:txBody>
      </p:sp>
      <p:graphicFrame>
        <p:nvGraphicFramePr>
          <p:cNvPr id="4" name="Content Placeholder 3">
            <a:extLst>
              <a:ext uri="{FF2B5EF4-FFF2-40B4-BE49-F238E27FC236}">
                <a16:creationId xmlns="" xmlns:a16="http://schemas.microsoft.com/office/drawing/2014/main" id="{9EE44618-E0BB-4CE8-B8BB-4D0854C28797}"/>
              </a:ext>
            </a:extLst>
          </p:cNvPr>
          <p:cNvGraphicFramePr>
            <a:graphicFrameLocks/>
          </p:cNvGraphicFramePr>
          <p:nvPr>
            <p:extLst/>
          </p:nvPr>
        </p:nvGraphicFramePr>
        <p:xfrm>
          <a:off x="1123985" y="2454212"/>
          <a:ext cx="10058400" cy="2679580"/>
        </p:xfrm>
        <a:graphic>
          <a:graphicData uri="http://schemas.openxmlformats.org/drawingml/2006/table">
            <a:tbl>
              <a:tblPr firstRow="1" bandRow="1">
                <a:tableStyleId>{5C22544A-7EE6-4342-B048-85BDC9FD1C3A}</a:tableStyleId>
              </a:tblPr>
              <a:tblGrid>
                <a:gridCol w="2514600">
                  <a:extLst>
                    <a:ext uri="{9D8B030D-6E8A-4147-A177-3AD203B41FA5}">
                      <a16:colId xmlns="" xmlns:a16="http://schemas.microsoft.com/office/drawing/2014/main" val="20000"/>
                    </a:ext>
                  </a:extLst>
                </a:gridCol>
                <a:gridCol w="2514600">
                  <a:extLst>
                    <a:ext uri="{9D8B030D-6E8A-4147-A177-3AD203B41FA5}">
                      <a16:colId xmlns="" xmlns:a16="http://schemas.microsoft.com/office/drawing/2014/main" val="20001"/>
                    </a:ext>
                  </a:extLst>
                </a:gridCol>
                <a:gridCol w="2514600">
                  <a:extLst>
                    <a:ext uri="{9D8B030D-6E8A-4147-A177-3AD203B41FA5}">
                      <a16:colId xmlns="" xmlns:a16="http://schemas.microsoft.com/office/drawing/2014/main" val="20002"/>
                    </a:ext>
                  </a:extLst>
                </a:gridCol>
                <a:gridCol w="2514600">
                  <a:extLst>
                    <a:ext uri="{9D8B030D-6E8A-4147-A177-3AD203B41FA5}">
                      <a16:colId xmlns="" xmlns:a16="http://schemas.microsoft.com/office/drawing/2014/main" val="20003"/>
                    </a:ext>
                  </a:extLst>
                </a:gridCol>
              </a:tblGrid>
              <a:tr h="535916">
                <a:tc>
                  <a:txBody>
                    <a:bodyPr/>
                    <a:lstStyle/>
                    <a:p>
                      <a:pPr algn="ctr"/>
                      <a:r>
                        <a:rPr lang="en-US" dirty="0"/>
                        <a:t>Metrics</a:t>
                      </a:r>
                    </a:p>
                  </a:txBody>
                  <a:tcPr/>
                </a:tc>
                <a:tc>
                  <a:txBody>
                    <a:bodyPr/>
                    <a:lstStyle/>
                    <a:p>
                      <a:pPr algn="ctr"/>
                      <a:r>
                        <a:rPr lang="en-US" dirty="0"/>
                        <a:t>Standard </a:t>
                      </a:r>
                      <a:r>
                        <a:rPr lang="en-US" b="1" dirty="0">
                          <a:solidFill>
                            <a:srgbClr val="FF0000"/>
                          </a:solidFill>
                        </a:rPr>
                        <a:t>(HOT)</a:t>
                      </a:r>
                    </a:p>
                  </a:txBody>
                  <a:tcPr/>
                </a:tc>
                <a:tc>
                  <a:txBody>
                    <a:bodyPr/>
                    <a:lstStyle/>
                    <a:p>
                      <a:pPr algn="ctr"/>
                      <a:r>
                        <a:rPr lang="en-US" dirty="0"/>
                        <a:t>Standard-IA </a:t>
                      </a:r>
                      <a:r>
                        <a:rPr lang="en-US" dirty="0">
                          <a:solidFill>
                            <a:srgbClr val="FF0000"/>
                          </a:solidFill>
                        </a:rPr>
                        <a:t>(COLD)</a:t>
                      </a:r>
                    </a:p>
                  </a:txBody>
                  <a:tcPr/>
                </a:tc>
                <a:tc>
                  <a:txBody>
                    <a:bodyPr/>
                    <a:lstStyle/>
                    <a:p>
                      <a:pPr algn="ctr"/>
                      <a:r>
                        <a:rPr lang="en-US" dirty="0"/>
                        <a:t>Glacier </a:t>
                      </a:r>
                      <a:r>
                        <a:rPr lang="en-US" dirty="0">
                          <a:solidFill>
                            <a:srgbClr val="FF0000"/>
                          </a:solidFill>
                        </a:rPr>
                        <a:t>(COLDER)</a:t>
                      </a:r>
                    </a:p>
                  </a:txBody>
                  <a:tcPr/>
                </a:tc>
                <a:extLst>
                  <a:ext uri="{0D108BD9-81ED-4DB2-BD59-A6C34878D82A}">
                    <a16:rowId xmlns="" xmlns:a16="http://schemas.microsoft.com/office/drawing/2014/main" val="10000"/>
                  </a:ext>
                </a:extLst>
              </a:tr>
              <a:tr h="535916">
                <a:tc>
                  <a:txBody>
                    <a:bodyPr/>
                    <a:lstStyle/>
                    <a:p>
                      <a:r>
                        <a:rPr lang="en-US" dirty="0"/>
                        <a:t>Storage</a:t>
                      </a:r>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 xmlns:a16="http://schemas.microsoft.com/office/drawing/2014/main" val="10001"/>
                  </a:ext>
                </a:extLst>
              </a:tr>
              <a:tr h="535916">
                <a:tc>
                  <a:txBody>
                    <a:bodyPr/>
                    <a:lstStyle/>
                    <a:p>
                      <a:r>
                        <a:rPr lang="en-US" dirty="0"/>
                        <a:t>GET/PUT etc.</a:t>
                      </a:r>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 xmlns:a16="http://schemas.microsoft.com/office/drawing/2014/main" val="10002"/>
                  </a:ext>
                </a:extLst>
              </a:tr>
              <a:tr h="535916">
                <a:tc>
                  <a:txBody>
                    <a:bodyPr/>
                    <a:lstStyle/>
                    <a:p>
                      <a:r>
                        <a:rPr lang="en-US" dirty="0"/>
                        <a:t>Data</a:t>
                      </a:r>
                      <a:r>
                        <a:rPr lang="en-US" baseline="0" dirty="0"/>
                        <a:t> Out</a:t>
                      </a:r>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 xmlns:a16="http://schemas.microsoft.com/office/drawing/2014/main" val="10003"/>
                  </a:ext>
                </a:extLst>
              </a:tr>
              <a:tr h="535916">
                <a:tc>
                  <a:txBody>
                    <a:bodyPr/>
                    <a:lstStyle/>
                    <a:p>
                      <a:r>
                        <a:rPr lang="en-US" dirty="0"/>
                        <a:t>Latency</a:t>
                      </a:r>
                    </a:p>
                  </a:txBody>
                  <a:tcPr/>
                </a:tc>
                <a:tc>
                  <a:txBody>
                    <a:bodyPr/>
                    <a:lstStyle/>
                    <a:p>
                      <a:r>
                        <a:rPr lang="en-US" dirty="0"/>
                        <a:t>Immediately</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Immediately</a:t>
                      </a:r>
                    </a:p>
                  </a:txBody>
                  <a:tcPr/>
                </a:tc>
                <a:tc>
                  <a:txBody>
                    <a:bodyPr/>
                    <a:lstStyle/>
                    <a:p>
                      <a:r>
                        <a:rPr lang="en-US" dirty="0"/>
                        <a:t>Default (3-5 hours)</a:t>
                      </a:r>
                    </a:p>
                  </a:txBody>
                  <a:tcPr/>
                </a:tc>
                <a:extLst>
                  <a:ext uri="{0D108BD9-81ED-4DB2-BD59-A6C34878D82A}">
                    <a16:rowId xmlns="" xmlns:a16="http://schemas.microsoft.com/office/drawing/2014/main" val="10004"/>
                  </a:ext>
                </a:extLst>
              </a:tr>
            </a:tbl>
          </a:graphicData>
        </a:graphic>
      </p:graphicFrame>
      <p:sp>
        <p:nvSpPr>
          <p:cNvPr id="5" name="Up Arrow 4">
            <a:extLst>
              <a:ext uri="{FF2B5EF4-FFF2-40B4-BE49-F238E27FC236}">
                <a16:creationId xmlns="" xmlns:a16="http://schemas.microsoft.com/office/drawing/2014/main" id="{DA171DE5-CFA6-408F-98BF-46171BC48867}"/>
              </a:ext>
            </a:extLst>
          </p:cNvPr>
          <p:cNvSpPr/>
          <p:nvPr/>
        </p:nvSpPr>
        <p:spPr>
          <a:xfrm>
            <a:off x="4364057" y="3039744"/>
            <a:ext cx="243198" cy="378279"/>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Up Arrow 5">
            <a:extLst>
              <a:ext uri="{FF2B5EF4-FFF2-40B4-BE49-F238E27FC236}">
                <a16:creationId xmlns="" xmlns:a16="http://schemas.microsoft.com/office/drawing/2014/main" id="{82F2FE6C-4460-41B6-A02D-4FF2EF30335C}"/>
              </a:ext>
            </a:extLst>
          </p:cNvPr>
          <p:cNvSpPr/>
          <p:nvPr/>
        </p:nvSpPr>
        <p:spPr>
          <a:xfrm>
            <a:off x="4448902" y="3692012"/>
            <a:ext cx="117820" cy="198859"/>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Up Arrow 6">
            <a:extLst>
              <a:ext uri="{FF2B5EF4-FFF2-40B4-BE49-F238E27FC236}">
                <a16:creationId xmlns="" xmlns:a16="http://schemas.microsoft.com/office/drawing/2014/main" id="{71252E42-9406-4A49-8CC3-78DE7682D740}"/>
              </a:ext>
            </a:extLst>
          </p:cNvPr>
          <p:cNvSpPr/>
          <p:nvPr/>
        </p:nvSpPr>
        <p:spPr>
          <a:xfrm>
            <a:off x="4466192" y="4209181"/>
            <a:ext cx="117820" cy="198859"/>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Up Arrow 7">
            <a:extLst>
              <a:ext uri="{FF2B5EF4-FFF2-40B4-BE49-F238E27FC236}">
                <a16:creationId xmlns="" xmlns:a16="http://schemas.microsoft.com/office/drawing/2014/main" id="{DF29D029-E40B-4D0E-919C-D245949B2D49}"/>
              </a:ext>
            </a:extLst>
          </p:cNvPr>
          <p:cNvSpPr/>
          <p:nvPr/>
        </p:nvSpPr>
        <p:spPr>
          <a:xfrm>
            <a:off x="7232171" y="3124594"/>
            <a:ext cx="117820" cy="198859"/>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Up Arrow 8">
            <a:extLst>
              <a:ext uri="{FF2B5EF4-FFF2-40B4-BE49-F238E27FC236}">
                <a16:creationId xmlns="" xmlns:a16="http://schemas.microsoft.com/office/drawing/2014/main" id="{690386C6-62E3-46FA-B2A3-4EE966C4061C}"/>
              </a:ext>
            </a:extLst>
          </p:cNvPr>
          <p:cNvSpPr/>
          <p:nvPr/>
        </p:nvSpPr>
        <p:spPr>
          <a:xfrm>
            <a:off x="7228392" y="3610953"/>
            <a:ext cx="148620" cy="279919"/>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Up Arrow 9">
            <a:extLst>
              <a:ext uri="{FF2B5EF4-FFF2-40B4-BE49-F238E27FC236}">
                <a16:creationId xmlns="" xmlns:a16="http://schemas.microsoft.com/office/drawing/2014/main" id="{CEE3775B-6255-4470-91AC-2B16C36D8656}"/>
              </a:ext>
            </a:extLst>
          </p:cNvPr>
          <p:cNvSpPr/>
          <p:nvPr/>
        </p:nvSpPr>
        <p:spPr>
          <a:xfrm>
            <a:off x="7218660" y="4164861"/>
            <a:ext cx="198886" cy="32045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Up Arrow 10">
            <a:extLst>
              <a:ext uri="{FF2B5EF4-FFF2-40B4-BE49-F238E27FC236}">
                <a16:creationId xmlns="" xmlns:a16="http://schemas.microsoft.com/office/drawing/2014/main" id="{1A52FC74-9A3C-4023-8C38-897C09003C00}"/>
              </a:ext>
            </a:extLst>
          </p:cNvPr>
          <p:cNvSpPr/>
          <p:nvPr/>
        </p:nvSpPr>
        <p:spPr>
          <a:xfrm>
            <a:off x="4462413" y="3692012"/>
            <a:ext cx="117820" cy="198859"/>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Up Arrow 11">
            <a:extLst>
              <a:ext uri="{FF2B5EF4-FFF2-40B4-BE49-F238E27FC236}">
                <a16:creationId xmlns="" xmlns:a16="http://schemas.microsoft.com/office/drawing/2014/main" id="{10C5693F-7021-4C06-BCE7-08DEF5562211}"/>
              </a:ext>
            </a:extLst>
          </p:cNvPr>
          <p:cNvSpPr/>
          <p:nvPr/>
        </p:nvSpPr>
        <p:spPr>
          <a:xfrm>
            <a:off x="9776020" y="3114874"/>
            <a:ext cx="100530" cy="154539"/>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Up Arrow 12">
            <a:extLst>
              <a:ext uri="{FF2B5EF4-FFF2-40B4-BE49-F238E27FC236}">
                <a16:creationId xmlns="" xmlns:a16="http://schemas.microsoft.com/office/drawing/2014/main" id="{5BEF010E-E427-4913-A5F1-843E670CE2F9}"/>
              </a:ext>
            </a:extLst>
          </p:cNvPr>
          <p:cNvSpPr/>
          <p:nvPr/>
        </p:nvSpPr>
        <p:spPr>
          <a:xfrm>
            <a:off x="9816553" y="3682293"/>
            <a:ext cx="100530" cy="12752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Up Arrow 13">
            <a:extLst>
              <a:ext uri="{FF2B5EF4-FFF2-40B4-BE49-F238E27FC236}">
                <a16:creationId xmlns="" xmlns:a16="http://schemas.microsoft.com/office/drawing/2014/main" id="{08583BB4-88A7-413A-9467-59ABD14C9F31}"/>
              </a:ext>
            </a:extLst>
          </p:cNvPr>
          <p:cNvSpPr/>
          <p:nvPr/>
        </p:nvSpPr>
        <p:spPr>
          <a:xfrm>
            <a:off x="9830064" y="4236202"/>
            <a:ext cx="100530" cy="141030"/>
          </a:xfrm>
          <a:prstGeom prst="up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87482943"/>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Reduced Redundancy Storage</a:t>
            </a:r>
          </a:p>
        </p:txBody>
      </p:sp>
      <p:sp>
        <p:nvSpPr>
          <p:cNvPr id="3" name="Content Placeholder 2"/>
          <p:cNvSpPr>
            <a:spLocks noGrp="1"/>
          </p:cNvSpPr>
          <p:nvPr>
            <p:ph idx="1"/>
          </p:nvPr>
        </p:nvSpPr>
        <p:spPr/>
        <p:txBody>
          <a:bodyPr>
            <a:normAutofit/>
          </a:bodyPr>
          <a:lstStyle/>
          <a:p>
            <a:endParaRPr lang="en-US" sz="2800" dirty="0"/>
          </a:p>
          <a:p>
            <a:r>
              <a:rPr lang="en-US" sz="2800" b="1" dirty="0"/>
              <a:t>RRS</a:t>
            </a:r>
            <a:r>
              <a:rPr lang="en-US" sz="2800" dirty="0"/>
              <a:t> can be used to reduce the cost of data storage for data that we may be able to re-compute in case of object lost. </a:t>
            </a:r>
          </a:p>
          <a:p>
            <a:endParaRPr lang="en-US" sz="2800" dirty="0"/>
          </a:p>
          <a:p>
            <a:r>
              <a:rPr lang="en-US" sz="2800" dirty="0"/>
              <a:t>S3 reduces the numbers of replica</a:t>
            </a:r>
          </a:p>
        </p:txBody>
      </p:sp>
    </p:spTree>
    <p:extLst>
      <p:ext uri="{BB962C8B-B14F-4D97-AF65-F5344CB8AC3E}">
        <p14:creationId xmlns:p14="http://schemas.microsoft.com/office/powerpoint/2010/main" val="3447020510"/>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a:t>
            </a:r>
            <a:r>
              <a:rPr lang="en-US" b="1" dirty="0"/>
              <a:t>:</a:t>
            </a:r>
            <a:r>
              <a:rPr lang="en-US" dirty="0"/>
              <a:t> Lifecycle Management</a:t>
            </a:r>
          </a:p>
        </p:txBody>
      </p:sp>
      <p:sp>
        <p:nvSpPr>
          <p:cNvPr id="13" name="Freeform 12"/>
          <p:cNvSpPr/>
          <p:nvPr/>
        </p:nvSpPr>
        <p:spPr>
          <a:xfrm>
            <a:off x="1097280" y="1965279"/>
            <a:ext cx="1904523" cy="2347415"/>
          </a:xfrm>
          <a:custGeom>
            <a:avLst/>
            <a:gdLst>
              <a:gd name="connsiteX0" fmla="*/ 0 w 1904523"/>
              <a:gd name="connsiteY0" fmla="*/ 190452 h 1904523"/>
              <a:gd name="connsiteX1" fmla="*/ 190452 w 1904523"/>
              <a:gd name="connsiteY1" fmla="*/ 0 h 1904523"/>
              <a:gd name="connsiteX2" fmla="*/ 1714071 w 1904523"/>
              <a:gd name="connsiteY2" fmla="*/ 0 h 1904523"/>
              <a:gd name="connsiteX3" fmla="*/ 1904523 w 1904523"/>
              <a:gd name="connsiteY3" fmla="*/ 190452 h 1904523"/>
              <a:gd name="connsiteX4" fmla="*/ 1904523 w 1904523"/>
              <a:gd name="connsiteY4" fmla="*/ 1714071 h 1904523"/>
              <a:gd name="connsiteX5" fmla="*/ 1714071 w 1904523"/>
              <a:gd name="connsiteY5" fmla="*/ 1904523 h 1904523"/>
              <a:gd name="connsiteX6" fmla="*/ 190452 w 1904523"/>
              <a:gd name="connsiteY6" fmla="*/ 1904523 h 1904523"/>
              <a:gd name="connsiteX7" fmla="*/ 0 w 1904523"/>
              <a:gd name="connsiteY7" fmla="*/ 1714071 h 1904523"/>
              <a:gd name="connsiteX8" fmla="*/ 0 w 1904523"/>
              <a:gd name="connsiteY8" fmla="*/ 190452 h 1904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523" h="1904523">
                <a:moveTo>
                  <a:pt x="0" y="190452"/>
                </a:moveTo>
                <a:cubicBezTo>
                  <a:pt x="0" y="85268"/>
                  <a:pt x="85268" y="0"/>
                  <a:pt x="190452" y="0"/>
                </a:cubicBezTo>
                <a:lnTo>
                  <a:pt x="1714071" y="0"/>
                </a:lnTo>
                <a:cubicBezTo>
                  <a:pt x="1819255" y="0"/>
                  <a:pt x="1904523" y="85268"/>
                  <a:pt x="1904523" y="190452"/>
                </a:cubicBezTo>
                <a:lnTo>
                  <a:pt x="1904523" y="1714071"/>
                </a:lnTo>
                <a:cubicBezTo>
                  <a:pt x="1904523" y="1819255"/>
                  <a:pt x="1819255" y="1904523"/>
                  <a:pt x="1714071" y="1904523"/>
                </a:cubicBezTo>
                <a:lnTo>
                  <a:pt x="190452" y="1904523"/>
                </a:lnTo>
                <a:cubicBezTo>
                  <a:pt x="85268" y="1904523"/>
                  <a:pt x="0" y="1819255"/>
                  <a:pt x="0" y="1714071"/>
                </a:cubicBezTo>
                <a:lnTo>
                  <a:pt x="0" y="190452"/>
                </a:lnTo>
                <a:close/>
              </a:path>
            </a:pathLst>
          </a:custGeom>
          <a:noFill/>
          <a:ln w="28575">
            <a:solidFill>
              <a:schemeClr val="accent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9132" tIns="189132" rIns="189132" bIns="189132" numCol="1" spcCol="1270" anchor="t" anchorCtr="0">
            <a:noAutofit/>
          </a:bodyPr>
          <a:lstStyle/>
          <a:p>
            <a:pPr marL="0" lvl="1" algn="l" defTabSz="1200150">
              <a:lnSpc>
                <a:spcPct val="90000"/>
              </a:lnSpc>
              <a:spcBef>
                <a:spcPct val="0"/>
              </a:spcBef>
              <a:spcAft>
                <a:spcPct val="15000"/>
              </a:spcAft>
            </a:pPr>
            <a:r>
              <a:rPr lang="en-US" sz="1600" kern="1200" dirty="0">
                <a:solidFill>
                  <a:schemeClr val="tx1"/>
                </a:solidFill>
              </a:rPr>
              <a:t>Amazon S3 </a:t>
            </a:r>
            <a:r>
              <a:rPr lang="en-US" sz="1600" kern="1200" dirty="0"/>
              <a:t>Standard</a:t>
            </a:r>
          </a:p>
        </p:txBody>
      </p:sp>
      <p:sp>
        <p:nvSpPr>
          <p:cNvPr id="21" name="Rectangle 20"/>
          <p:cNvSpPr/>
          <p:nvPr/>
        </p:nvSpPr>
        <p:spPr>
          <a:xfrm>
            <a:off x="1453111" y="3090914"/>
            <a:ext cx="1144560" cy="469283"/>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Video.mp4</a:t>
            </a:r>
          </a:p>
        </p:txBody>
      </p:sp>
      <p:sp>
        <p:nvSpPr>
          <p:cNvPr id="16" name="Freeform 15"/>
          <p:cNvSpPr/>
          <p:nvPr/>
        </p:nvSpPr>
        <p:spPr>
          <a:xfrm>
            <a:off x="4049956" y="1969311"/>
            <a:ext cx="1904523" cy="2343383"/>
          </a:xfrm>
          <a:custGeom>
            <a:avLst/>
            <a:gdLst>
              <a:gd name="connsiteX0" fmla="*/ 0 w 1904523"/>
              <a:gd name="connsiteY0" fmla="*/ 190452 h 1904523"/>
              <a:gd name="connsiteX1" fmla="*/ 190452 w 1904523"/>
              <a:gd name="connsiteY1" fmla="*/ 0 h 1904523"/>
              <a:gd name="connsiteX2" fmla="*/ 1714071 w 1904523"/>
              <a:gd name="connsiteY2" fmla="*/ 0 h 1904523"/>
              <a:gd name="connsiteX3" fmla="*/ 1904523 w 1904523"/>
              <a:gd name="connsiteY3" fmla="*/ 190452 h 1904523"/>
              <a:gd name="connsiteX4" fmla="*/ 1904523 w 1904523"/>
              <a:gd name="connsiteY4" fmla="*/ 1714071 h 1904523"/>
              <a:gd name="connsiteX5" fmla="*/ 1714071 w 1904523"/>
              <a:gd name="connsiteY5" fmla="*/ 1904523 h 1904523"/>
              <a:gd name="connsiteX6" fmla="*/ 190452 w 1904523"/>
              <a:gd name="connsiteY6" fmla="*/ 1904523 h 1904523"/>
              <a:gd name="connsiteX7" fmla="*/ 0 w 1904523"/>
              <a:gd name="connsiteY7" fmla="*/ 1714071 h 1904523"/>
              <a:gd name="connsiteX8" fmla="*/ 0 w 1904523"/>
              <a:gd name="connsiteY8" fmla="*/ 190452 h 1904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523" h="1904523">
                <a:moveTo>
                  <a:pt x="0" y="190452"/>
                </a:moveTo>
                <a:cubicBezTo>
                  <a:pt x="0" y="85268"/>
                  <a:pt x="85268" y="0"/>
                  <a:pt x="190452" y="0"/>
                </a:cubicBezTo>
                <a:lnTo>
                  <a:pt x="1714071" y="0"/>
                </a:lnTo>
                <a:cubicBezTo>
                  <a:pt x="1819255" y="0"/>
                  <a:pt x="1904523" y="85268"/>
                  <a:pt x="1904523" y="190452"/>
                </a:cubicBezTo>
                <a:lnTo>
                  <a:pt x="1904523" y="1714071"/>
                </a:lnTo>
                <a:cubicBezTo>
                  <a:pt x="1904523" y="1819255"/>
                  <a:pt x="1819255" y="1904523"/>
                  <a:pt x="1714071" y="1904523"/>
                </a:cubicBezTo>
                <a:lnTo>
                  <a:pt x="190452" y="1904523"/>
                </a:lnTo>
                <a:cubicBezTo>
                  <a:pt x="85268" y="1904523"/>
                  <a:pt x="0" y="1819255"/>
                  <a:pt x="0" y="1714071"/>
                </a:cubicBezTo>
                <a:lnTo>
                  <a:pt x="0" y="190452"/>
                </a:lnTo>
                <a:close/>
              </a:path>
            </a:pathLst>
          </a:custGeom>
          <a:noFill/>
          <a:ln w="28575">
            <a:solidFill>
              <a:schemeClr val="accent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9132" tIns="189132" rIns="189132" bIns="189132" numCol="1" spcCol="1270" anchor="t" anchorCtr="0">
            <a:noAutofit/>
          </a:bodyPr>
          <a:lstStyle/>
          <a:p>
            <a:r>
              <a:rPr lang="en-US" sz="1600" dirty="0">
                <a:solidFill>
                  <a:schemeClr val="tx1"/>
                </a:solidFill>
              </a:rPr>
              <a:t>Amazon S3 </a:t>
            </a:r>
          </a:p>
          <a:p>
            <a:r>
              <a:rPr lang="en-US" sz="1600" dirty="0">
                <a:solidFill>
                  <a:schemeClr val="tx1"/>
                </a:solidFill>
              </a:rPr>
              <a:t>Standard – Infrequent Access</a:t>
            </a:r>
          </a:p>
          <a:p>
            <a:endParaRPr lang="en-US" sz="1600" dirty="0">
              <a:solidFill>
                <a:schemeClr val="tx1"/>
              </a:solidFill>
            </a:endParaRPr>
          </a:p>
          <a:p>
            <a:pPr marL="0" lvl="1" defTabSz="1200150">
              <a:lnSpc>
                <a:spcPct val="90000"/>
              </a:lnSpc>
              <a:spcBef>
                <a:spcPct val="0"/>
              </a:spcBef>
              <a:spcAft>
                <a:spcPct val="15000"/>
              </a:spcAft>
            </a:pPr>
            <a:endParaRPr lang="en-US" sz="1600" dirty="0">
              <a:solidFill>
                <a:schemeClr val="tx1"/>
              </a:solidFill>
            </a:endParaRPr>
          </a:p>
          <a:p>
            <a:pPr marL="0" lvl="1" defTabSz="1200150">
              <a:lnSpc>
                <a:spcPct val="90000"/>
              </a:lnSpc>
              <a:spcBef>
                <a:spcPct val="0"/>
              </a:spcBef>
              <a:spcAft>
                <a:spcPct val="15000"/>
              </a:spcAft>
            </a:pPr>
            <a:endParaRPr lang="en-US" sz="1600" dirty="0">
              <a:solidFill>
                <a:schemeClr val="tx1"/>
              </a:solidFill>
            </a:endParaRPr>
          </a:p>
        </p:txBody>
      </p:sp>
      <p:sp>
        <p:nvSpPr>
          <p:cNvPr id="23" name="Rectangle 22"/>
          <p:cNvSpPr/>
          <p:nvPr/>
        </p:nvSpPr>
        <p:spPr>
          <a:xfrm>
            <a:off x="4429937" y="3081461"/>
            <a:ext cx="1144560" cy="469283"/>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Video.mp4</a:t>
            </a:r>
          </a:p>
        </p:txBody>
      </p:sp>
      <p:sp>
        <p:nvSpPr>
          <p:cNvPr id="24" name="Right Arrow 23"/>
          <p:cNvSpPr/>
          <p:nvPr/>
        </p:nvSpPr>
        <p:spPr>
          <a:xfrm>
            <a:off x="2897731" y="3138986"/>
            <a:ext cx="1256298" cy="425405"/>
          </a:xfrm>
          <a:prstGeom prst="rightArrow">
            <a:avLst>
              <a:gd name="adj1" fmla="val 32514"/>
              <a:gd name="adj2" fmla="val 58163"/>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3001803" y="2847433"/>
            <a:ext cx="775482" cy="4599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30 days</a:t>
            </a:r>
          </a:p>
        </p:txBody>
      </p:sp>
      <p:sp>
        <p:nvSpPr>
          <p:cNvPr id="25" name="Freeform 24"/>
          <p:cNvSpPr/>
          <p:nvPr/>
        </p:nvSpPr>
        <p:spPr>
          <a:xfrm>
            <a:off x="7049423" y="1965279"/>
            <a:ext cx="1904523" cy="2343383"/>
          </a:xfrm>
          <a:custGeom>
            <a:avLst/>
            <a:gdLst>
              <a:gd name="connsiteX0" fmla="*/ 0 w 1904523"/>
              <a:gd name="connsiteY0" fmla="*/ 190452 h 1904523"/>
              <a:gd name="connsiteX1" fmla="*/ 190452 w 1904523"/>
              <a:gd name="connsiteY1" fmla="*/ 0 h 1904523"/>
              <a:gd name="connsiteX2" fmla="*/ 1714071 w 1904523"/>
              <a:gd name="connsiteY2" fmla="*/ 0 h 1904523"/>
              <a:gd name="connsiteX3" fmla="*/ 1904523 w 1904523"/>
              <a:gd name="connsiteY3" fmla="*/ 190452 h 1904523"/>
              <a:gd name="connsiteX4" fmla="*/ 1904523 w 1904523"/>
              <a:gd name="connsiteY4" fmla="*/ 1714071 h 1904523"/>
              <a:gd name="connsiteX5" fmla="*/ 1714071 w 1904523"/>
              <a:gd name="connsiteY5" fmla="*/ 1904523 h 1904523"/>
              <a:gd name="connsiteX6" fmla="*/ 190452 w 1904523"/>
              <a:gd name="connsiteY6" fmla="*/ 1904523 h 1904523"/>
              <a:gd name="connsiteX7" fmla="*/ 0 w 1904523"/>
              <a:gd name="connsiteY7" fmla="*/ 1714071 h 1904523"/>
              <a:gd name="connsiteX8" fmla="*/ 0 w 1904523"/>
              <a:gd name="connsiteY8" fmla="*/ 190452 h 1904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4523" h="1904523">
                <a:moveTo>
                  <a:pt x="0" y="190452"/>
                </a:moveTo>
                <a:cubicBezTo>
                  <a:pt x="0" y="85268"/>
                  <a:pt x="85268" y="0"/>
                  <a:pt x="190452" y="0"/>
                </a:cubicBezTo>
                <a:lnTo>
                  <a:pt x="1714071" y="0"/>
                </a:lnTo>
                <a:cubicBezTo>
                  <a:pt x="1819255" y="0"/>
                  <a:pt x="1904523" y="85268"/>
                  <a:pt x="1904523" y="190452"/>
                </a:cubicBezTo>
                <a:lnTo>
                  <a:pt x="1904523" y="1714071"/>
                </a:lnTo>
                <a:cubicBezTo>
                  <a:pt x="1904523" y="1819255"/>
                  <a:pt x="1819255" y="1904523"/>
                  <a:pt x="1714071" y="1904523"/>
                </a:cubicBezTo>
                <a:lnTo>
                  <a:pt x="190452" y="1904523"/>
                </a:lnTo>
                <a:cubicBezTo>
                  <a:pt x="85268" y="1904523"/>
                  <a:pt x="0" y="1819255"/>
                  <a:pt x="0" y="1714071"/>
                </a:cubicBezTo>
                <a:lnTo>
                  <a:pt x="0" y="190452"/>
                </a:lnTo>
                <a:close/>
              </a:path>
            </a:pathLst>
          </a:custGeom>
          <a:noFill/>
          <a:ln w="28575">
            <a:solidFill>
              <a:schemeClr val="accent3"/>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89132" tIns="189132" rIns="189132" bIns="189132" numCol="1" spcCol="1270" anchor="t" anchorCtr="0">
            <a:noAutofit/>
          </a:bodyPr>
          <a:lstStyle/>
          <a:p>
            <a:r>
              <a:rPr lang="en-US" sz="1600" dirty="0">
                <a:solidFill>
                  <a:schemeClr val="tx1"/>
                </a:solidFill>
              </a:rPr>
              <a:t>Amazon Glacier</a:t>
            </a:r>
          </a:p>
          <a:p>
            <a:pPr marL="0" lvl="1" defTabSz="1200150">
              <a:lnSpc>
                <a:spcPct val="90000"/>
              </a:lnSpc>
              <a:spcBef>
                <a:spcPct val="0"/>
              </a:spcBef>
              <a:spcAft>
                <a:spcPct val="15000"/>
              </a:spcAft>
            </a:pPr>
            <a:endParaRPr lang="en-US" sz="1600" dirty="0">
              <a:solidFill>
                <a:schemeClr val="tx1"/>
              </a:solidFill>
            </a:endParaRPr>
          </a:p>
          <a:p>
            <a:pPr marL="0" lvl="1" defTabSz="1200150">
              <a:lnSpc>
                <a:spcPct val="90000"/>
              </a:lnSpc>
              <a:spcBef>
                <a:spcPct val="0"/>
              </a:spcBef>
              <a:spcAft>
                <a:spcPct val="15000"/>
              </a:spcAft>
            </a:pPr>
            <a:endParaRPr lang="en-US" sz="1600" dirty="0">
              <a:solidFill>
                <a:schemeClr val="tx1"/>
              </a:solidFill>
            </a:endParaRPr>
          </a:p>
        </p:txBody>
      </p:sp>
      <p:sp>
        <p:nvSpPr>
          <p:cNvPr id="26" name="Rectangle 25"/>
          <p:cNvSpPr/>
          <p:nvPr/>
        </p:nvSpPr>
        <p:spPr>
          <a:xfrm>
            <a:off x="7429404" y="3077429"/>
            <a:ext cx="1144560" cy="469283"/>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Video.mp4</a:t>
            </a:r>
          </a:p>
        </p:txBody>
      </p:sp>
      <p:sp>
        <p:nvSpPr>
          <p:cNvPr id="27" name="Right Arrow 26"/>
          <p:cNvSpPr/>
          <p:nvPr/>
        </p:nvSpPr>
        <p:spPr>
          <a:xfrm>
            <a:off x="5897198" y="3134954"/>
            <a:ext cx="1256298" cy="425405"/>
          </a:xfrm>
          <a:prstGeom prst="rightArrow">
            <a:avLst>
              <a:gd name="adj1" fmla="val 32514"/>
              <a:gd name="adj2" fmla="val 58163"/>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5993512" y="2847433"/>
            <a:ext cx="775482" cy="4599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rPr>
              <a:t>60 days</a:t>
            </a:r>
          </a:p>
        </p:txBody>
      </p:sp>
      <p:sp>
        <p:nvSpPr>
          <p:cNvPr id="33" name="TextBox 32"/>
          <p:cNvSpPr txBox="1"/>
          <p:nvPr/>
        </p:nvSpPr>
        <p:spPr>
          <a:xfrm>
            <a:off x="1233055" y="4834410"/>
            <a:ext cx="10490372" cy="1200329"/>
          </a:xfrm>
          <a:prstGeom prst="rect">
            <a:avLst/>
          </a:prstGeom>
          <a:noFill/>
        </p:spPr>
        <p:txBody>
          <a:bodyPr wrap="square" rtlCol="0">
            <a:spAutoFit/>
          </a:bodyPr>
          <a:lstStyle/>
          <a:p>
            <a:pPr marL="285750" indent="-285750">
              <a:buFont typeface="Arial" panose="020B0604020202020204" pitchFamily="34" charset="0"/>
              <a:buChar char="•"/>
            </a:pPr>
            <a:r>
              <a:rPr lang="en-US" dirty="0"/>
              <a:t>You can set lifecycle rules per object or per bucket.</a:t>
            </a:r>
          </a:p>
          <a:p>
            <a:pPr marL="285750" indent="-285750">
              <a:buFont typeface="Arial" panose="020B0604020202020204" pitchFamily="34" charset="0"/>
              <a:buChar char="•"/>
            </a:pPr>
            <a:r>
              <a:rPr lang="en-US" b="1" dirty="0"/>
              <a:t>Transition actions</a:t>
            </a:r>
            <a:r>
              <a:rPr lang="en-US" dirty="0"/>
              <a:t> – In which you define when objects transition to another storage class.  </a:t>
            </a:r>
          </a:p>
          <a:p>
            <a:pPr marL="285750" indent="-285750">
              <a:buFont typeface="Arial" panose="020B0604020202020204" pitchFamily="34" charset="0"/>
              <a:buChar char="•"/>
            </a:pPr>
            <a:r>
              <a:rPr lang="en-US" b="1" dirty="0"/>
              <a:t>Expiration actions</a:t>
            </a:r>
            <a:r>
              <a:rPr lang="en-US" dirty="0"/>
              <a:t> – In which you specify when the objects expire. Then Amazon S3 deletes the expired objects on your behalf.</a:t>
            </a:r>
          </a:p>
        </p:txBody>
      </p:sp>
    </p:spTree>
    <p:extLst>
      <p:ext uri="{BB962C8B-B14F-4D97-AF65-F5344CB8AC3E}">
        <p14:creationId xmlns:p14="http://schemas.microsoft.com/office/powerpoint/2010/main" val="4125432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23"/>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6" grpId="0" animBg="1"/>
      <p:bldP spid="23" grpId="0" animBg="1"/>
      <p:bldP spid="23" grpId="1" animBg="1"/>
      <p:bldP spid="24" grpId="0" animBg="1"/>
      <p:bldP spid="29" grpId="0"/>
      <p:bldP spid="25" grpId="0" animBg="1"/>
      <p:bldP spid="26" grpId="0" animBg="1"/>
      <p:bldP spid="27" grpId="0" animBg="1"/>
      <p:bldP spid="30"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S3 Lifecycle Management</a:t>
            </a:r>
          </a:p>
        </p:txBody>
      </p:sp>
      <p:pic>
        <p:nvPicPr>
          <p:cNvPr id="4" name="Content Placeholder 3"/>
          <p:cNvPicPr>
            <a:picLocks noGrp="1" noChangeAspect="1"/>
          </p:cNvPicPr>
          <p:nvPr>
            <p:ph idx="1"/>
          </p:nvPr>
        </p:nvPicPr>
        <p:blipFill>
          <a:blip r:embed="rId2"/>
          <a:srcRect l="-73635" r="-73635"/>
          <a:stretch>
            <a:fillRect/>
          </a:stretch>
        </p:blipFill>
        <p:spPr/>
      </p:pic>
    </p:spTree>
    <p:extLst>
      <p:ext uri="{BB962C8B-B14F-4D97-AF65-F5344CB8AC3E}">
        <p14:creationId xmlns:p14="http://schemas.microsoft.com/office/powerpoint/2010/main" val="174295668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Evolution</a:t>
            </a:r>
          </a:p>
        </p:txBody>
      </p:sp>
      <p:sp>
        <p:nvSpPr>
          <p:cNvPr id="3" name="Content Placeholder 2"/>
          <p:cNvSpPr>
            <a:spLocks noGrp="1"/>
          </p:cNvSpPr>
          <p:nvPr>
            <p:ph idx="1"/>
          </p:nvPr>
        </p:nvSpPr>
        <p:spPr/>
        <p:txBody>
          <a:bodyPr>
            <a:normAutofit/>
          </a:bodyPr>
          <a:lstStyle/>
          <a:p>
            <a:pPr algn="ctr"/>
            <a:endParaRPr lang="en-US" dirty="0"/>
          </a:p>
          <a:p>
            <a:pPr marL="0" indent="0" algn="ctr">
              <a:buNone/>
            </a:pPr>
            <a:r>
              <a:rPr lang="en-US" sz="3600" b="1" dirty="0"/>
              <a:t>Batch Processing</a:t>
            </a:r>
          </a:p>
          <a:p>
            <a:pPr algn="ctr"/>
            <a:r>
              <a:rPr lang="en-US" sz="3600" dirty="0"/>
              <a:t>to</a:t>
            </a:r>
          </a:p>
          <a:p>
            <a:pPr algn="ctr"/>
            <a:r>
              <a:rPr lang="en-US" sz="3600" b="1" dirty="0"/>
              <a:t>Stream Processing</a:t>
            </a:r>
            <a:endParaRPr lang="en-US" sz="3600" dirty="0"/>
          </a:p>
          <a:p>
            <a:pPr algn="ctr"/>
            <a:r>
              <a:rPr lang="en-US" sz="3600" dirty="0"/>
              <a:t>to</a:t>
            </a:r>
          </a:p>
          <a:p>
            <a:pPr algn="ctr"/>
            <a:r>
              <a:rPr lang="en-US" sz="3600" b="1" dirty="0"/>
              <a:t>Artificial Intelligence</a:t>
            </a:r>
          </a:p>
        </p:txBody>
      </p:sp>
    </p:spTree>
    <p:extLst>
      <p:ext uri="{BB962C8B-B14F-4D97-AF65-F5344CB8AC3E}">
        <p14:creationId xmlns:p14="http://schemas.microsoft.com/office/powerpoint/2010/main" val="2665962237"/>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S3 Cross Region Replication</a:t>
            </a:r>
          </a:p>
        </p:txBody>
      </p:sp>
      <p:sp>
        <p:nvSpPr>
          <p:cNvPr id="3" name="Content Placeholder 2"/>
          <p:cNvSpPr>
            <a:spLocks noGrp="1"/>
          </p:cNvSpPr>
          <p:nvPr>
            <p:ph idx="1"/>
          </p:nvPr>
        </p:nvSpPr>
        <p:spPr/>
        <p:txBody>
          <a:bodyPr/>
          <a:lstStyle/>
          <a:p>
            <a:r>
              <a:rPr lang="en-US" dirty="0"/>
              <a:t>Can be used in case of Disaster Recovery or Latency </a:t>
            </a:r>
            <a:r>
              <a:rPr lang="en-US" dirty="0" err="1"/>
              <a:t>etc</a:t>
            </a:r>
            <a:r>
              <a:rPr lang="en-US" dirty="0"/>
              <a:t> use cases.</a:t>
            </a:r>
          </a:p>
          <a:p>
            <a:endParaRPr lang="en-US" dirty="0"/>
          </a:p>
          <a:p>
            <a:endParaRPr lang="en-US" dirty="0"/>
          </a:p>
        </p:txBody>
      </p:sp>
      <p:pic>
        <p:nvPicPr>
          <p:cNvPr id="4" name="Picture 3"/>
          <p:cNvPicPr>
            <a:picLocks noChangeAspect="1"/>
          </p:cNvPicPr>
          <p:nvPr/>
        </p:nvPicPr>
        <p:blipFill>
          <a:blip r:embed="rId2"/>
          <a:stretch>
            <a:fillRect/>
          </a:stretch>
        </p:blipFill>
        <p:spPr>
          <a:xfrm>
            <a:off x="3187700" y="2244044"/>
            <a:ext cx="4094736" cy="4067856"/>
          </a:xfrm>
          <a:prstGeom prst="rect">
            <a:avLst/>
          </a:prstGeom>
        </p:spPr>
      </p:pic>
      <p:sp>
        <p:nvSpPr>
          <p:cNvPr id="5" name="Oval 4"/>
          <p:cNvSpPr/>
          <p:nvPr/>
        </p:nvSpPr>
        <p:spPr>
          <a:xfrm>
            <a:off x="3215621" y="2620935"/>
            <a:ext cx="702573" cy="324239"/>
          </a:xfrm>
          <a:prstGeom prst="ellipse">
            <a:avLst/>
          </a:prstGeom>
          <a:gradFill flip="none" rotWithShape="1">
            <a:gsLst>
              <a:gs pos="0">
                <a:schemeClr val="accent1">
                  <a:shade val="85000"/>
                  <a:satMod val="130000"/>
                  <a:alpha val="8000"/>
                </a:schemeClr>
              </a:gs>
              <a:gs pos="34000">
                <a:schemeClr val="accent1">
                  <a:shade val="87000"/>
                  <a:satMod val="125000"/>
                  <a:alpha val="8000"/>
                </a:schemeClr>
              </a:gs>
              <a:gs pos="70000">
                <a:schemeClr val="accent1">
                  <a:tint val="100000"/>
                  <a:shade val="90000"/>
                  <a:satMod val="130000"/>
                  <a:alpha val="8000"/>
                </a:schemeClr>
              </a:gs>
              <a:gs pos="100000">
                <a:schemeClr val="accent1">
                  <a:tint val="100000"/>
                  <a:shade val="100000"/>
                  <a:satMod val="110000"/>
                  <a:alpha val="8000"/>
                </a:schemeClr>
              </a:gs>
            </a:gsLst>
            <a:path path="circle">
              <a:fillToRect l="100000" t="100000" r="100000" b="100000"/>
            </a:path>
            <a:tileRec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p:cNvSpPr/>
          <p:nvPr/>
        </p:nvSpPr>
        <p:spPr>
          <a:xfrm>
            <a:off x="4273259" y="2597705"/>
            <a:ext cx="860926" cy="320449"/>
          </a:xfrm>
          <a:prstGeom prst="ellipse">
            <a:avLst/>
          </a:prstGeom>
          <a:gradFill flip="none" rotWithShape="1">
            <a:gsLst>
              <a:gs pos="0">
                <a:schemeClr val="accent1">
                  <a:shade val="85000"/>
                  <a:satMod val="130000"/>
                  <a:alpha val="8000"/>
                </a:schemeClr>
              </a:gs>
              <a:gs pos="34000">
                <a:schemeClr val="accent1">
                  <a:shade val="87000"/>
                  <a:satMod val="125000"/>
                  <a:alpha val="8000"/>
                </a:schemeClr>
              </a:gs>
              <a:gs pos="70000">
                <a:schemeClr val="accent1">
                  <a:tint val="100000"/>
                  <a:shade val="90000"/>
                  <a:satMod val="130000"/>
                  <a:alpha val="8000"/>
                </a:schemeClr>
              </a:gs>
              <a:gs pos="100000">
                <a:schemeClr val="accent1">
                  <a:tint val="100000"/>
                  <a:shade val="100000"/>
                  <a:satMod val="110000"/>
                  <a:alpha val="8000"/>
                </a:schemeClr>
              </a:gs>
            </a:gsLst>
            <a:path path="circle">
              <a:fillToRect l="100000" t="100000" r="100000" b="100000"/>
            </a:path>
            <a:tileRect/>
          </a:grad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7125248"/>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Cross-Region Replication</a:t>
            </a:r>
          </a:p>
        </p:txBody>
      </p:sp>
      <p:sp>
        <p:nvSpPr>
          <p:cNvPr id="3" name="Content Placeholder 2"/>
          <p:cNvSpPr>
            <a:spLocks noGrp="1"/>
          </p:cNvSpPr>
          <p:nvPr>
            <p:ph idx="1"/>
          </p:nvPr>
        </p:nvSpPr>
        <p:spPr/>
        <p:txBody>
          <a:bodyPr>
            <a:noAutofit/>
          </a:bodyPr>
          <a:lstStyle/>
          <a:p>
            <a:pPr marL="0" indent="0">
              <a:buNone/>
            </a:pPr>
            <a:r>
              <a:rPr lang="en-US" sz="2400" b="1" dirty="0"/>
              <a:t>Cross-region replication</a:t>
            </a:r>
            <a:r>
              <a:rPr lang="en-US" sz="2400" dirty="0"/>
              <a:t> is a bucket-level configuration that enables automatic, asynchronous copying of objects across buckets in different AWS Regions.</a:t>
            </a:r>
          </a:p>
          <a:p>
            <a:pPr marL="0" indent="0">
              <a:buNone/>
            </a:pPr>
            <a:r>
              <a:rPr lang="en-US" sz="2400" dirty="0"/>
              <a:t>Replication Configuration: Basic</a:t>
            </a:r>
          </a:p>
          <a:p>
            <a:pPr marL="342900" indent="-342900">
              <a:spcBef>
                <a:spcPts val="200"/>
              </a:spcBef>
              <a:buFont typeface="Arial" panose="020B0604020202020204" pitchFamily="34" charset="0"/>
              <a:buChar char="•"/>
            </a:pPr>
            <a:r>
              <a:rPr lang="en-US" sz="2400" dirty="0"/>
              <a:t>Buckets can be owned by different AWS accounts</a:t>
            </a:r>
          </a:p>
          <a:p>
            <a:pPr marL="342900" indent="-342900">
              <a:spcBef>
                <a:spcPts val="200"/>
              </a:spcBef>
              <a:buFont typeface="Arial" panose="020B0604020202020204" pitchFamily="34" charset="0"/>
              <a:buChar char="•"/>
            </a:pPr>
            <a:r>
              <a:rPr lang="en-US" sz="2400" dirty="0"/>
              <a:t>Add a replication configuration to your source bucket</a:t>
            </a:r>
          </a:p>
          <a:p>
            <a:pPr marL="342900" indent="-342900">
              <a:spcBef>
                <a:spcPts val="200"/>
              </a:spcBef>
              <a:buFont typeface="Arial" panose="020B0604020202020204" pitchFamily="34" charset="0"/>
              <a:buChar char="•"/>
            </a:pPr>
            <a:r>
              <a:rPr lang="en-US" sz="2400" dirty="0"/>
              <a:t>Add destination bucket where you want Amazon S3 to replicate the objects</a:t>
            </a:r>
          </a:p>
          <a:p>
            <a:pPr marL="342900" indent="-342900">
              <a:spcBef>
                <a:spcPts val="200"/>
              </a:spcBef>
              <a:buFont typeface="Arial" panose="020B0604020202020204" pitchFamily="34" charset="0"/>
              <a:buChar char="•"/>
            </a:pPr>
            <a:r>
              <a:rPr lang="en-US" sz="2400" dirty="0"/>
              <a:t>Add details about the objects you want to replicate </a:t>
            </a:r>
          </a:p>
          <a:p>
            <a:pPr marL="342900" indent="-342900">
              <a:spcBef>
                <a:spcPts val="200"/>
              </a:spcBef>
              <a:buFont typeface="Arial" panose="020B0604020202020204" pitchFamily="34" charset="0"/>
              <a:buChar char="•"/>
            </a:pPr>
            <a:r>
              <a:rPr lang="en-US" sz="2400" dirty="0"/>
              <a:t>Specify a storage class to use for object replicas in the destination bucket</a:t>
            </a:r>
          </a:p>
          <a:p>
            <a:pPr marL="915988" lvl="1" indent="-342900">
              <a:buFont typeface="Wingdings" panose="05000000000000000000" pitchFamily="2" charset="2"/>
              <a:buChar char="Ø"/>
            </a:pPr>
            <a:r>
              <a:rPr lang="en-US" sz="2000" dirty="0"/>
              <a:t>By default, Amazon S3 uses the storage class of the source object to create an object replica</a:t>
            </a:r>
          </a:p>
          <a:p>
            <a:endParaRPr lang="en-US" sz="2400" dirty="0"/>
          </a:p>
          <a:p>
            <a:endParaRPr lang="en-US" sz="2400" dirty="0"/>
          </a:p>
        </p:txBody>
      </p:sp>
    </p:spTree>
    <p:extLst>
      <p:ext uri="{BB962C8B-B14F-4D97-AF65-F5344CB8AC3E}">
        <p14:creationId xmlns:p14="http://schemas.microsoft.com/office/powerpoint/2010/main" val="165338195"/>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Cross-Region Replication</a:t>
            </a:r>
          </a:p>
        </p:txBody>
      </p:sp>
      <p:sp>
        <p:nvSpPr>
          <p:cNvPr id="3" name="Content Placeholder 2"/>
          <p:cNvSpPr>
            <a:spLocks noGrp="1"/>
          </p:cNvSpPr>
          <p:nvPr>
            <p:ph idx="1"/>
          </p:nvPr>
        </p:nvSpPr>
        <p:spPr/>
        <p:txBody>
          <a:bodyPr>
            <a:normAutofit/>
          </a:bodyPr>
          <a:lstStyle/>
          <a:p>
            <a:pPr marL="0" indent="0">
              <a:buNone/>
            </a:pPr>
            <a:r>
              <a:rPr lang="en-US" sz="2800" dirty="0"/>
              <a:t>Additional Configuration:</a:t>
            </a:r>
          </a:p>
          <a:p>
            <a:pPr marL="342900" indent="-342900">
              <a:spcBef>
                <a:spcPts val="200"/>
              </a:spcBef>
              <a:buFont typeface="Arial" panose="020B0604020202020204" pitchFamily="34" charset="0"/>
              <a:buChar char="•"/>
            </a:pPr>
            <a:r>
              <a:rPr lang="en-US" sz="2800" dirty="0"/>
              <a:t>Replicating objects created with server-side encryption (SSE) using AWS </a:t>
            </a:r>
            <a:r>
              <a:rPr lang="en-US" sz="2800" dirty="0" err="1"/>
              <a:t>kms</a:t>
            </a:r>
            <a:r>
              <a:rPr lang="en-US" sz="2800" dirty="0"/>
              <a:t>-managed encryption keys</a:t>
            </a:r>
          </a:p>
          <a:p>
            <a:pPr marL="342900" indent="-342900">
              <a:spcBef>
                <a:spcPts val="200"/>
              </a:spcBef>
              <a:buFont typeface="Arial" panose="020B0604020202020204" pitchFamily="34" charset="0"/>
              <a:buChar char="•"/>
            </a:pPr>
            <a:r>
              <a:rPr lang="en-US" sz="2800" dirty="0"/>
              <a:t>Change replica owner</a:t>
            </a:r>
          </a:p>
          <a:p>
            <a:endParaRPr lang="en-US" sz="2800" dirty="0"/>
          </a:p>
        </p:txBody>
      </p:sp>
    </p:spTree>
    <p:extLst>
      <p:ext uri="{BB962C8B-B14F-4D97-AF65-F5344CB8AC3E}">
        <p14:creationId xmlns:p14="http://schemas.microsoft.com/office/powerpoint/2010/main" val="414151993"/>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S3 Demo for Lifecycle Policy and CRR</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124588117"/>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Consistency</a:t>
            </a:r>
          </a:p>
        </p:txBody>
      </p:sp>
      <p:sp>
        <p:nvSpPr>
          <p:cNvPr id="3" name="Content Placeholder 2"/>
          <p:cNvSpPr>
            <a:spLocks noGrp="1"/>
          </p:cNvSpPr>
          <p:nvPr>
            <p:ph idx="1"/>
          </p:nvPr>
        </p:nvSpPr>
        <p:spPr/>
        <p:txBody>
          <a:bodyPr>
            <a:noAutofit/>
          </a:bodyPr>
          <a:lstStyle/>
          <a:p>
            <a:pPr marL="341313" indent="-341313">
              <a:lnSpc>
                <a:spcPct val="120000"/>
              </a:lnSpc>
              <a:buFont typeface="Wingdings" panose="05000000000000000000" pitchFamily="2" charset="2"/>
              <a:buChar char="§"/>
            </a:pPr>
            <a:r>
              <a:rPr lang="en-US" sz="2800" dirty="0"/>
              <a:t>Read-after-write consistency for PUTS of new objects in your S3 bucket</a:t>
            </a:r>
          </a:p>
          <a:p>
            <a:pPr marL="341313" indent="-341313">
              <a:lnSpc>
                <a:spcPct val="120000"/>
              </a:lnSpc>
              <a:buFont typeface="Wingdings" panose="05000000000000000000" pitchFamily="2" charset="2"/>
              <a:buChar char="§"/>
            </a:pPr>
            <a:r>
              <a:rPr lang="en-US" sz="2800" dirty="0"/>
              <a:t>Eventual consistency for overwrite PUTS and DELETES in all regions</a:t>
            </a:r>
          </a:p>
          <a:p>
            <a:pPr marL="341313" indent="-341313">
              <a:lnSpc>
                <a:spcPct val="120000"/>
              </a:lnSpc>
              <a:buFont typeface="Wingdings" panose="05000000000000000000" pitchFamily="2" charset="2"/>
              <a:buChar char="§"/>
            </a:pPr>
            <a:r>
              <a:rPr lang="en-US" sz="2800" dirty="0"/>
              <a:t>Updates to a single key are atomic</a:t>
            </a:r>
          </a:p>
          <a:p>
            <a:pPr marL="633921" lvl="1" indent="-341313">
              <a:lnSpc>
                <a:spcPct val="120000"/>
              </a:lnSpc>
              <a:buFont typeface="Wingdings" panose="05000000000000000000" pitchFamily="2" charset="2"/>
              <a:buChar char="ü"/>
            </a:pPr>
            <a:r>
              <a:rPr lang="en-US" sz="2400" dirty="0"/>
              <a:t>Example:  If you PUT to an existing key, a subsequent read might return the old data or the updated data, but it will never write corrupted or partial data.</a:t>
            </a:r>
          </a:p>
          <a:p>
            <a:pPr marL="341313" indent="-341313">
              <a:lnSpc>
                <a:spcPct val="120000"/>
              </a:lnSpc>
              <a:buFont typeface="Wingdings" panose="05000000000000000000" pitchFamily="2" charset="2"/>
              <a:buChar char="§"/>
            </a:pPr>
            <a:r>
              <a:rPr lang="en-US" sz="2800" dirty="0"/>
              <a:t>Amazon S3 does not currently support object locking</a:t>
            </a:r>
          </a:p>
        </p:txBody>
      </p:sp>
    </p:spTree>
    <p:extLst>
      <p:ext uri="{BB962C8B-B14F-4D97-AF65-F5344CB8AC3E}">
        <p14:creationId xmlns:p14="http://schemas.microsoft.com/office/powerpoint/2010/main" val="3550253865"/>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Consistency </a:t>
            </a:r>
          </a:p>
        </p:txBody>
      </p:sp>
      <p:sp>
        <p:nvSpPr>
          <p:cNvPr id="3" name="Content Placeholder 2"/>
          <p:cNvSpPr>
            <a:spLocks noGrp="1"/>
          </p:cNvSpPr>
          <p:nvPr>
            <p:ph idx="1"/>
          </p:nvPr>
        </p:nvSpPr>
        <p:spPr/>
        <p:txBody>
          <a:bodyPr>
            <a:normAutofit/>
          </a:bodyPr>
          <a:lstStyle/>
          <a:p>
            <a:pPr>
              <a:lnSpc>
                <a:spcPct val="120000"/>
              </a:lnSpc>
              <a:spcBef>
                <a:spcPts val="600"/>
              </a:spcBef>
              <a:spcAft>
                <a:spcPts val="600"/>
              </a:spcAft>
            </a:pPr>
            <a:r>
              <a:rPr lang="en-US" dirty="0"/>
              <a:t>Amazon S3 achieves high availability by replicating data across multiple servers within Amazon's data centers. </a:t>
            </a:r>
          </a:p>
          <a:p>
            <a:pPr>
              <a:lnSpc>
                <a:spcPct val="120000"/>
              </a:lnSpc>
              <a:spcBef>
                <a:spcPts val="600"/>
              </a:spcBef>
              <a:spcAft>
                <a:spcPts val="600"/>
              </a:spcAft>
            </a:pPr>
            <a:r>
              <a:rPr lang="en-US" dirty="0"/>
              <a:t>If a PUT request is successful, your data is safely stored. However, information about the changes must replicate across Amazon S3, which can take some time, and so you might observe the following behaviors:</a:t>
            </a:r>
          </a:p>
          <a:p>
            <a:pPr>
              <a:lnSpc>
                <a:spcPct val="120000"/>
              </a:lnSpc>
              <a:spcBef>
                <a:spcPts val="600"/>
              </a:spcBef>
              <a:spcAft>
                <a:spcPts val="600"/>
              </a:spcAft>
            </a:pPr>
            <a:endParaRPr lang="en-US" sz="2400" dirty="0"/>
          </a:p>
        </p:txBody>
      </p:sp>
      <p:graphicFrame>
        <p:nvGraphicFramePr>
          <p:cNvPr id="4" name="Table 3"/>
          <p:cNvGraphicFramePr>
            <a:graphicFrameLocks noGrp="1"/>
          </p:cNvGraphicFramePr>
          <p:nvPr>
            <p:extLst>
              <p:ext uri="{D42A27DB-BD31-4B8C-83A1-F6EECF244321}">
                <p14:modId xmlns:p14="http://schemas.microsoft.com/office/powerpoint/2010/main" val="355500497"/>
              </p:ext>
            </p:extLst>
          </p:nvPr>
        </p:nvGraphicFramePr>
        <p:xfrm>
          <a:off x="649110" y="2991556"/>
          <a:ext cx="10506570" cy="2928338"/>
        </p:xfrm>
        <a:graphic>
          <a:graphicData uri="http://schemas.openxmlformats.org/drawingml/2006/table">
            <a:tbl>
              <a:tblPr firstRow="1" bandRow="1">
                <a:tableStyleId>{5C22544A-7EE6-4342-B048-85BDC9FD1C3A}</a:tableStyleId>
              </a:tblPr>
              <a:tblGrid>
                <a:gridCol w="5253285">
                  <a:extLst>
                    <a:ext uri="{9D8B030D-6E8A-4147-A177-3AD203B41FA5}">
                      <a16:colId xmlns="" xmlns:a16="http://schemas.microsoft.com/office/drawing/2014/main" val="2991940122"/>
                    </a:ext>
                  </a:extLst>
                </a:gridCol>
                <a:gridCol w="5253285">
                  <a:extLst>
                    <a:ext uri="{9D8B030D-6E8A-4147-A177-3AD203B41FA5}">
                      <a16:colId xmlns="" xmlns:a16="http://schemas.microsoft.com/office/drawing/2014/main" val="4031188974"/>
                    </a:ext>
                  </a:extLst>
                </a:gridCol>
              </a:tblGrid>
              <a:tr h="444426">
                <a:tc>
                  <a:txBody>
                    <a:bodyPr/>
                    <a:lstStyle/>
                    <a:p>
                      <a:r>
                        <a:rPr lang="en-US" dirty="0"/>
                        <a:t>Action</a:t>
                      </a:r>
                    </a:p>
                  </a:txBody>
                  <a:tcPr/>
                </a:tc>
                <a:tc>
                  <a:txBody>
                    <a:bodyPr/>
                    <a:lstStyle/>
                    <a:p>
                      <a:r>
                        <a:rPr lang="en-US" dirty="0"/>
                        <a:t>S3</a:t>
                      </a:r>
                      <a:r>
                        <a:rPr lang="en-US" baseline="0" dirty="0"/>
                        <a:t> Behavior</a:t>
                      </a:r>
                      <a:endParaRPr lang="en-US" dirty="0"/>
                    </a:p>
                  </a:txBody>
                  <a:tcPr/>
                </a:tc>
                <a:extLst>
                  <a:ext uri="{0D108BD9-81ED-4DB2-BD59-A6C34878D82A}">
                    <a16:rowId xmlns="" xmlns:a16="http://schemas.microsoft.com/office/drawing/2014/main" val="2988494700"/>
                  </a:ext>
                </a:extLst>
              </a:tr>
              <a:tr h="620978">
                <a:tc>
                  <a:txBody>
                    <a:bodyPr/>
                    <a:lstStyle/>
                    <a:p>
                      <a:r>
                        <a:rPr lang="en-US" sz="1400" dirty="0"/>
                        <a:t>Write a new object to Amazon S3 and immediately list keys within the bucket </a:t>
                      </a:r>
                    </a:p>
                  </a:txBody>
                  <a:tcPr/>
                </a:tc>
                <a:tc>
                  <a:txBody>
                    <a:bodyPr/>
                    <a:lstStyle/>
                    <a:p>
                      <a:r>
                        <a:rPr lang="en-US" sz="1400" b="0" i="0" kern="1200" dirty="0">
                          <a:solidFill>
                            <a:schemeClr val="dk1"/>
                          </a:solidFill>
                          <a:effectLst/>
                          <a:latin typeface="+mn-lt"/>
                          <a:ea typeface="+mn-ea"/>
                          <a:cs typeface="+mn-cs"/>
                        </a:rPr>
                        <a:t>Until the change is fully propagated, the object might not appear in the list</a:t>
                      </a:r>
                      <a:endParaRPr lang="en-US" sz="1400" dirty="0"/>
                    </a:p>
                  </a:txBody>
                  <a:tcPr/>
                </a:tc>
                <a:extLst>
                  <a:ext uri="{0D108BD9-81ED-4DB2-BD59-A6C34878D82A}">
                    <a16:rowId xmlns="" xmlns:a16="http://schemas.microsoft.com/office/drawing/2014/main" val="1925680344"/>
                  </a:ext>
                </a:extLst>
              </a:tr>
              <a:tr h="620978">
                <a:tc>
                  <a:txBody>
                    <a:bodyPr/>
                    <a:lstStyle/>
                    <a:p>
                      <a:r>
                        <a:rPr lang="en-US" sz="1400" b="0" i="0" kern="1200" dirty="0">
                          <a:solidFill>
                            <a:schemeClr val="dk1"/>
                          </a:solidFill>
                          <a:effectLst/>
                          <a:latin typeface="+mn-lt"/>
                          <a:ea typeface="+mn-ea"/>
                          <a:cs typeface="+mn-cs"/>
                        </a:rPr>
                        <a:t>Replace an existing object and immediately attempt to read it</a:t>
                      </a:r>
                      <a:endParaRPr lang="en-US" sz="1400" dirty="0"/>
                    </a:p>
                  </a:txBody>
                  <a:tcPr/>
                </a:tc>
                <a:tc>
                  <a:txBody>
                    <a:bodyPr/>
                    <a:lstStyle/>
                    <a:p>
                      <a:r>
                        <a:rPr lang="en-US" sz="1400" dirty="0"/>
                        <a:t>Until the change is fully propagated, Amazon S3 might return the prior data</a:t>
                      </a:r>
                    </a:p>
                  </a:txBody>
                  <a:tcPr/>
                </a:tc>
                <a:extLst>
                  <a:ext uri="{0D108BD9-81ED-4DB2-BD59-A6C34878D82A}">
                    <a16:rowId xmlns="" xmlns:a16="http://schemas.microsoft.com/office/drawing/2014/main" val="1321833684"/>
                  </a:ext>
                </a:extLst>
              </a:tr>
              <a:tr h="620978">
                <a:tc>
                  <a:txBody>
                    <a:bodyPr/>
                    <a:lstStyle/>
                    <a:p>
                      <a:r>
                        <a:rPr lang="en-US" sz="1400" dirty="0"/>
                        <a:t>Delete an existing object and immediately attempt to read it</a:t>
                      </a:r>
                    </a:p>
                  </a:txBody>
                  <a:tcPr/>
                </a:tc>
                <a:tc>
                  <a:txBody>
                    <a:bodyPr/>
                    <a:lstStyle/>
                    <a:p>
                      <a:r>
                        <a:rPr lang="en-US" sz="1400" dirty="0"/>
                        <a:t>Until the deletion is fully propagated, Amazon S3 might return the deleted data</a:t>
                      </a:r>
                    </a:p>
                  </a:txBody>
                  <a:tcPr/>
                </a:tc>
                <a:extLst>
                  <a:ext uri="{0D108BD9-81ED-4DB2-BD59-A6C34878D82A}">
                    <a16:rowId xmlns="" xmlns:a16="http://schemas.microsoft.com/office/drawing/2014/main" val="3232381861"/>
                  </a:ext>
                </a:extLst>
              </a:tr>
              <a:tr h="620978">
                <a:tc>
                  <a:txBody>
                    <a:bodyPr/>
                    <a:lstStyle/>
                    <a:p>
                      <a:r>
                        <a:rPr lang="en-US" sz="1400" dirty="0"/>
                        <a:t>Delete an existing object and immediately list keys within its bucket</a:t>
                      </a:r>
                    </a:p>
                  </a:txBody>
                  <a:tcPr/>
                </a:tc>
                <a:tc>
                  <a:txBody>
                    <a:bodyPr/>
                    <a:lstStyle/>
                    <a:p>
                      <a:r>
                        <a:rPr lang="en-US" sz="1400" dirty="0"/>
                        <a:t>Until the deletion is fully propagated, Amazon S3 might list the deleted object.</a:t>
                      </a:r>
                    </a:p>
                  </a:txBody>
                  <a:tcPr/>
                </a:tc>
                <a:extLst>
                  <a:ext uri="{0D108BD9-81ED-4DB2-BD59-A6C34878D82A}">
                    <a16:rowId xmlns="" xmlns:a16="http://schemas.microsoft.com/office/drawing/2014/main" val="213898463"/>
                  </a:ext>
                </a:extLst>
              </a:tr>
            </a:tbl>
          </a:graphicData>
        </a:graphic>
      </p:graphicFrame>
    </p:spTree>
    <p:extLst>
      <p:ext uri="{BB962C8B-B14F-4D97-AF65-F5344CB8AC3E}">
        <p14:creationId xmlns:p14="http://schemas.microsoft.com/office/powerpoint/2010/main" val="3986424490"/>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Amazon S3: Protecting Data</a:t>
            </a:r>
          </a:p>
        </p:txBody>
      </p:sp>
      <p:sp>
        <p:nvSpPr>
          <p:cNvPr id="3" name="Content Placeholder 2"/>
          <p:cNvSpPr>
            <a:spLocks noGrp="1"/>
          </p:cNvSpPr>
          <p:nvPr>
            <p:ph idx="1"/>
          </p:nvPr>
        </p:nvSpPr>
        <p:spPr/>
        <p:txBody>
          <a:bodyPr>
            <a:noAutofit/>
          </a:bodyPr>
          <a:lstStyle/>
          <a:p>
            <a:pPr lvl="1"/>
            <a:r>
              <a:rPr lang="en-US" sz="2800" dirty="0"/>
              <a:t>Data protection refers to protecting data while in-transit (as it travels to and from Amazon S3) and at rest (while it is stored on disks in Amazon S3 data centers). </a:t>
            </a:r>
          </a:p>
          <a:p>
            <a:pPr marL="915988" lvl="1" indent="-342900"/>
            <a:r>
              <a:rPr lang="en-US" sz="2800" dirty="0"/>
              <a:t>Data in Transit: SSL or client side encryption </a:t>
            </a:r>
          </a:p>
          <a:p>
            <a:pPr marL="915988" lvl="1" indent="-342900"/>
            <a:r>
              <a:rPr lang="en-US" sz="2800" dirty="0"/>
              <a:t>Data at Rest</a:t>
            </a:r>
          </a:p>
          <a:p>
            <a:pPr marL="1025525" lvl="2" indent="-342900"/>
            <a:r>
              <a:rPr lang="en-US" sz="2000" b="1" dirty="0"/>
              <a:t>Use Server-Side Encryption</a:t>
            </a:r>
            <a:endParaRPr lang="en-US" sz="2000" dirty="0"/>
          </a:p>
          <a:p>
            <a:pPr marL="1025525" lvl="2" indent="-342900"/>
            <a:r>
              <a:rPr lang="en-US" sz="2000" b="1" dirty="0"/>
              <a:t>Use Client-Side Encryption</a:t>
            </a:r>
            <a:endParaRPr lang="en-US" sz="2000" dirty="0"/>
          </a:p>
        </p:txBody>
      </p:sp>
    </p:spTree>
    <p:extLst>
      <p:ext uri="{BB962C8B-B14F-4D97-AF65-F5344CB8AC3E}">
        <p14:creationId xmlns:p14="http://schemas.microsoft.com/office/powerpoint/2010/main" val="4040605948"/>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Amazon S3: Protecting Data Using SSE</a:t>
            </a:r>
          </a:p>
        </p:txBody>
      </p:sp>
      <p:sp>
        <p:nvSpPr>
          <p:cNvPr id="3" name="Content Placeholder 2"/>
          <p:cNvSpPr>
            <a:spLocks noGrp="1"/>
          </p:cNvSpPr>
          <p:nvPr>
            <p:ph idx="1"/>
          </p:nvPr>
        </p:nvSpPr>
        <p:spPr/>
        <p:txBody>
          <a:bodyPr/>
          <a:lstStyle/>
          <a:p>
            <a:r>
              <a:rPr lang="en-US" dirty="0"/>
              <a:t>You have three mutually exclusive options depending on how you choose to manage the encryption keys:</a:t>
            </a:r>
          </a:p>
          <a:p>
            <a:endParaRPr lang="en-US" dirty="0"/>
          </a:p>
          <a:p>
            <a:endParaRPr lang="en-US" dirty="0"/>
          </a:p>
        </p:txBody>
      </p:sp>
      <p:sp>
        <p:nvSpPr>
          <p:cNvPr id="4" name="Rectangle 3"/>
          <p:cNvSpPr/>
          <p:nvPr/>
        </p:nvSpPr>
        <p:spPr>
          <a:xfrm>
            <a:off x="1097280" y="2702257"/>
            <a:ext cx="2947916" cy="1119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 Server-Side Encryption with Amazon S3-Managed Keys (SSE-S3)</a:t>
            </a:r>
            <a:r>
              <a:rPr lang="en-US" dirty="0"/>
              <a:t> </a:t>
            </a:r>
          </a:p>
        </p:txBody>
      </p:sp>
      <p:sp>
        <p:nvSpPr>
          <p:cNvPr id="5" name="Rectangle 4"/>
          <p:cNvSpPr/>
          <p:nvPr/>
        </p:nvSpPr>
        <p:spPr>
          <a:xfrm>
            <a:off x="4552438" y="2702257"/>
            <a:ext cx="2947916" cy="1119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Server-Side Encryption with AWS KMS-Managed Keys (SSE-KMS)</a:t>
            </a:r>
            <a:endParaRPr lang="en-US"/>
          </a:p>
        </p:txBody>
      </p:sp>
      <p:sp>
        <p:nvSpPr>
          <p:cNvPr id="6" name="Rectangle 5"/>
          <p:cNvSpPr/>
          <p:nvPr/>
        </p:nvSpPr>
        <p:spPr>
          <a:xfrm>
            <a:off x="8007596" y="2702257"/>
            <a:ext cx="2947916" cy="11191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Server-Side Encryption with Customer-Provided Keys (SSE-C)</a:t>
            </a:r>
            <a:endParaRPr lang="en-US"/>
          </a:p>
        </p:txBody>
      </p:sp>
      <p:sp>
        <p:nvSpPr>
          <p:cNvPr id="7" name="Rectangle 6"/>
          <p:cNvSpPr/>
          <p:nvPr/>
        </p:nvSpPr>
        <p:spPr>
          <a:xfrm>
            <a:off x="1097280" y="3944203"/>
            <a:ext cx="2947916" cy="22518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dirty="0"/>
              <a:t>Encrypted with a unique key </a:t>
            </a:r>
          </a:p>
          <a:p>
            <a:pPr marL="285750" indent="-285750">
              <a:buFont typeface="Arial" panose="020B0604020202020204" pitchFamily="34" charset="0"/>
              <a:buChar char="•"/>
            </a:pPr>
            <a:r>
              <a:rPr lang="en-US" dirty="0"/>
              <a:t>Unique key is further encrypted with a master key</a:t>
            </a:r>
          </a:p>
        </p:txBody>
      </p:sp>
      <p:sp>
        <p:nvSpPr>
          <p:cNvPr id="8" name="Rectangle 7"/>
          <p:cNvSpPr/>
          <p:nvPr/>
        </p:nvSpPr>
        <p:spPr>
          <a:xfrm>
            <a:off x="4552438" y="3944203"/>
            <a:ext cx="2947916" cy="22518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sz="1600" dirty="0"/>
              <a:t>Separate permissions for the envelope key  </a:t>
            </a:r>
          </a:p>
          <a:p>
            <a:pPr marL="285750" indent="-285750">
              <a:buFont typeface="Arial" panose="020B0604020202020204" pitchFamily="34" charset="0"/>
              <a:buChar char="•"/>
            </a:pPr>
            <a:r>
              <a:rPr lang="en-US" sz="1600" dirty="0"/>
              <a:t>Provides an audit trail</a:t>
            </a:r>
          </a:p>
          <a:p>
            <a:pPr marL="285750" indent="-285750">
              <a:buFont typeface="Arial" panose="020B0604020202020204" pitchFamily="34" charset="0"/>
              <a:buChar char="•"/>
            </a:pPr>
            <a:r>
              <a:rPr lang="en-US" sz="1600" dirty="0"/>
              <a:t>Option to create and manage encryption keys, or use a default key that is unique to you, the service you're using, and the region you're working in</a:t>
            </a:r>
          </a:p>
          <a:p>
            <a:pPr marL="285750" indent="-285750">
              <a:buFont typeface="Arial" panose="020B0604020202020204" pitchFamily="34" charset="0"/>
              <a:buChar char="•"/>
            </a:pPr>
            <a:endParaRPr lang="en-US" sz="1600" dirty="0"/>
          </a:p>
        </p:txBody>
      </p:sp>
      <p:sp>
        <p:nvSpPr>
          <p:cNvPr id="9" name="Rectangle 8"/>
          <p:cNvSpPr/>
          <p:nvPr/>
        </p:nvSpPr>
        <p:spPr>
          <a:xfrm>
            <a:off x="8017604" y="3972056"/>
            <a:ext cx="2947916" cy="22518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285750" indent="-285750">
              <a:buFont typeface="Arial" panose="020B0604020202020204" pitchFamily="34" charset="0"/>
              <a:buChar char="•"/>
            </a:pPr>
            <a:r>
              <a:rPr lang="en-US" dirty="0"/>
              <a:t>Customers manage the encryption keys </a:t>
            </a:r>
          </a:p>
          <a:p>
            <a:pPr marL="285750" indent="-285750">
              <a:buFont typeface="Arial" panose="020B0604020202020204" pitchFamily="34" charset="0"/>
              <a:buChar char="•"/>
            </a:pPr>
            <a:r>
              <a:rPr lang="en-US" dirty="0"/>
              <a:t>Amazon S3 manages the encryption, as it writes to disks, and decryption</a:t>
            </a:r>
            <a:endParaRPr lang="en-US" sz="1600" dirty="0"/>
          </a:p>
        </p:txBody>
      </p:sp>
    </p:spTree>
    <p:extLst>
      <p:ext uri="{BB962C8B-B14F-4D97-AF65-F5344CB8AC3E}">
        <p14:creationId xmlns:p14="http://schemas.microsoft.com/office/powerpoint/2010/main" val="3594094608"/>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S3 Performance Considerations</a:t>
            </a:r>
          </a:p>
        </p:txBody>
      </p:sp>
      <p:sp>
        <p:nvSpPr>
          <p:cNvPr id="3" name="Content Placeholder 2"/>
          <p:cNvSpPr>
            <a:spLocks noGrp="1"/>
          </p:cNvSpPr>
          <p:nvPr>
            <p:ph idx="1"/>
          </p:nvPr>
        </p:nvSpPr>
        <p:spPr/>
        <p:txBody>
          <a:bodyPr/>
          <a:lstStyle/>
          <a:p>
            <a:r>
              <a:rPr lang="en-US" dirty="0"/>
              <a:t>Multi-part Upload</a:t>
            </a:r>
          </a:p>
          <a:p>
            <a:r>
              <a:rPr lang="en-US" dirty="0"/>
              <a:t>Request Rate and Object Keys</a:t>
            </a:r>
          </a:p>
          <a:p>
            <a:pPr lvl="1"/>
            <a:r>
              <a:rPr lang="en-US" dirty="0"/>
              <a:t>Add Hex Hash</a:t>
            </a:r>
          </a:p>
          <a:p>
            <a:pPr lvl="1"/>
            <a:r>
              <a:rPr lang="en-US" dirty="0"/>
              <a:t>Reverse Key Name with increasing sequence numbers </a:t>
            </a:r>
          </a:p>
          <a:p>
            <a:endParaRPr lang="en-US" dirty="0"/>
          </a:p>
        </p:txBody>
      </p:sp>
      <p:pic>
        <p:nvPicPr>
          <p:cNvPr id="4" name="Picture 3"/>
          <p:cNvPicPr>
            <a:picLocks noChangeAspect="1"/>
          </p:cNvPicPr>
          <p:nvPr/>
        </p:nvPicPr>
        <p:blipFill>
          <a:blip r:embed="rId2"/>
          <a:stretch>
            <a:fillRect/>
          </a:stretch>
        </p:blipFill>
        <p:spPr>
          <a:xfrm>
            <a:off x="277966" y="3617818"/>
            <a:ext cx="5429648" cy="2164452"/>
          </a:xfrm>
          <a:prstGeom prst="rect">
            <a:avLst/>
          </a:prstGeom>
          <a:ln>
            <a:solidFill>
              <a:schemeClr val="tx1"/>
            </a:solidFill>
          </a:ln>
        </p:spPr>
      </p:pic>
      <p:pic>
        <p:nvPicPr>
          <p:cNvPr id="6" name="Picture 5"/>
          <p:cNvPicPr>
            <a:picLocks noChangeAspect="1"/>
          </p:cNvPicPr>
          <p:nvPr/>
        </p:nvPicPr>
        <p:blipFill>
          <a:blip r:embed="rId3"/>
          <a:stretch>
            <a:fillRect/>
          </a:stretch>
        </p:blipFill>
        <p:spPr>
          <a:xfrm>
            <a:off x="5960890" y="3732118"/>
            <a:ext cx="6032659" cy="1847502"/>
          </a:xfrm>
          <a:prstGeom prst="rect">
            <a:avLst/>
          </a:prstGeom>
          <a:ln>
            <a:solidFill>
              <a:schemeClr val="tx1"/>
            </a:solidFill>
          </a:ln>
        </p:spPr>
      </p:pic>
    </p:spTree>
    <p:extLst>
      <p:ext uri="{BB962C8B-B14F-4D97-AF65-F5344CB8AC3E}">
        <p14:creationId xmlns:p14="http://schemas.microsoft.com/office/powerpoint/2010/main" val="2352351232"/>
      </p:ext>
    </p:extLst>
  </p:cSld>
  <p:clrMapOvr>
    <a:masterClrMapping/>
  </p:clrMapOvr>
  <p:timing>
    <p:tnLst>
      <p:par>
        <p:cTn xmlns:p14="http://schemas.microsoft.com/office/powerpoint/2010/mai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S3 Demo for</a:t>
            </a:r>
          </a:p>
        </p:txBody>
      </p:sp>
      <p:sp>
        <p:nvSpPr>
          <p:cNvPr id="3" name="Content Placeholder 2"/>
          <p:cNvSpPr>
            <a:spLocks noGrp="1"/>
          </p:cNvSpPr>
          <p:nvPr>
            <p:ph idx="1"/>
          </p:nvPr>
        </p:nvSpPr>
        <p:spPr/>
        <p:txBody>
          <a:bodyPr>
            <a:normAutofit/>
          </a:bodyPr>
          <a:lstStyle/>
          <a:p>
            <a:pPr lvl="1"/>
            <a:r>
              <a:rPr lang="en-US" sz="3200" dirty="0"/>
              <a:t>Versioning</a:t>
            </a:r>
          </a:p>
          <a:p>
            <a:pPr lvl="1"/>
            <a:r>
              <a:rPr lang="en-US" sz="3200" dirty="0"/>
              <a:t>Static Web Site Hosting</a:t>
            </a:r>
          </a:p>
          <a:p>
            <a:pPr lvl="1"/>
            <a:r>
              <a:rPr lang="en-US" sz="3200" dirty="0"/>
              <a:t>Enabling access logs</a:t>
            </a:r>
          </a:p>
          <a:p>
            <a:pPr lvl="1"/>
            <a:r>
              <a:rPr lang="en-US" sz="3200" dirty="0"/>
              <a:t>Enabling Server Side encryption</a:t>
            </a:r>
          </a:p>
        </p:txBody>
      </p:sp>
    </p:spTree>
    <p:extLst>
      <p:ext uri="{BB962C8B-B14F-4D97-AF65-F5344CB8AC3E}">
        <p14:creationId xmlns:p14="http://schemas.microsoft.com/office/powerpoint/2010/main" val="328541153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Pipeline</a:t>
            </a:r>
          </a:p>
        </p:txBody>
      </p:sp>
      <p:pic>
        <p:nvPicPr>
          <p:cNvPr id="4" name="Content Placeholder 3"/>
          <p:cNvPicPr>
            <a:picLocks noGrp="1" noChangeAspect="1"/>
          </p:cNvPicPr>
          <p:nvPr>
            <p:ph idx="1"/>
          </p:nvPr>
        </p:nvPicPr>
        <p:blipFill>
          <a:blip r:embed="rId2"/>
          <a:srcRect t="-21311" b="-21311"/>
          <a:stretch>
            <a:fillRect/>
          </a:stretch>
        </p:blipFill>
        <p:spPr/>
      </p:pic>
    </p:spTree>
    <p:extLst>
      <p:ext uri="{BB962C8B-B14F-4D97-AF65-F5344CB8AC3E}">
        <p14:creationId xmlns:p14="http://schemas.microsoft.com/office/powerpoint/2010/main" val="4113270785"/>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S3 as Data Lake</a:t>
            </a:r>
          </a:p>
        </p:txBody>
      </p:sp>
      <p:sp>
        <p:nvSpPr>
          <p:cNvPr id="3" name="Content Placeholder 2"/>
          <p:cNvSpPr>
            <a:spLocks noGrp="1"/>
          </p:cNvSpPr>
          <p:nvPr>
            <p:ph idx="1"/>
          </p:nvPr>
        </p:nvSpPr>
        <p:spPr/>
        <p:txBody>
          <a:bodyPr>
            <a:normAutofit/>
          </a:bodyPr>
          <a:lstStyle/>
          <a:p>
            <a:pPr lvl="1"/>
            <a:r>
              <a:rPr lang="en-US" sz="2400" dirty="0"/>
              <a:t>Decouples Data from Compute</a:t>
            </a:r>
          </a:p>
          <a:p>
            <a:pPr lvl="1"/>
            <a:r>
              <a:rPr lang="en-US" sz="2400" dirty="0"/>
              <a:t>Integrations with most AWS Services</a:t>
            </a:r>
          </a:p>
          <a:p>
            <a:pPr lvl="1"/>
            <a:r>
              <a:rPr lang="en-US" sz="2400" dirty="0"/>
              <a:t>Integrations with Open-source data processing frameworks</a:t>
            </a:r>
          </a:p>
          <a:p>
            <a:pPr lvl="1"/>
            <a:r>
              <a:rPr lang="en-US" sz="2400" dirty="0"/>
              <a:t>Cost-effective, HA, Scalability and Durability matches data lake requirements</a:t>
            </a:r>
          </a:p>
          <a:p>
            <a:pPr lvl="1"/>
            <a:endParaRPr lang="en-US" sz="2400" dirty="0"/>
          </a:p>
        </p:txBody>
      </p:sp>
    </p:spTree>
    <p:extLst>
      <p:ext uri="{BB962C8B-B14F-4D97-AF65-F5344CB8AC3E}">
        <p14:creationId xmlns:p14="http://schemas.microsoft.com/office/powerpoint/2010/main" val="3862874259"/>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explore AWS S3 SDK Now</a:t>
            </a:r>
          </a:p>
        </p:txBody>
      </p:sp>
      <p:sp>
        <p:nvSpPr>
          <p:cNvPr id="3" name="Content Placeholder 2"/>
          <p:cNvSpPr>
            <a:spLocks noGrp="1"/>
          </p:cNvSpPr>
          <p:nvPr>
            <p:ph idx="1"/>
          </p:nvPr>
        </p:nvSpPr>
        <p:spPr/>
        <p:txBody>
          <a:bodyPr>
            <a:normAutofit fontScale="92500" lnSpcReduction="10000"/>
          </a:bodyPr>
          <a:lstStyle/>
          <a:p>
            <a:pPr marL="0" indent="0">
              <a:buNone/>
            </a:pPr>
            <a:r>
              <a:rPr lang="en-US" sz="3200" dirty="0"/>
              <a:t> </a:t>
            </a:r>
            <a:r>
              <a:rPr lang="en-US" sz="3200" b="1" dirty="0"/>
              <a:t>AmazonS3Client</a:t>
            </a:r>
            <a:r>
              <a:rPr lang="en-US" sz="3200" dirty="0"/>
              <a:t> class</a:t>
            </a:r>
          </a:p>
          <a:p>
            <a:pPr lvl="1"/>
            <a:r>
              <a:rPr lang="en-US" sz="3000" dirty="0" err="1"/>
              <a:t>MakeBucket</a:t>
            </a:r>
            <a:endParaRPr lang="en-US" sz="3000" dirty="0"/>
          </a:p>
          <a:p>
            <a:pPr lvl="1"/>
            <a:r>
              <a:rPr lang="en-US" sz="3000" dirty="0"/>
              <a:t>Get</a:t>
            </a:r>
          </a:p>
          <a:p>
            <a:pPr lvl="1"/>
            <a:r>
              <a:rPr lang="en-US" sz="3000" dirty="0"/>
              <a:t>Put</a:t>
            </a:r>
          </a:p>
          <a:p>
            <a:pPr lvl="1"/>
            <a:r>
              <a:rPr lang="en-US" sz="3000" dirty="0"/>
              <a:t>List</a:t>
            </a:r>
          </a:p>
          <a:p>
            <a:pPr lvl="1"/>
            <a:r>
              <a:rPr lang="en-US" sz="3000" dirty="0"/>
              <a:t>Pre-signed URL </a:t>
            </a:r>
          </a:p>
          <a:p>
            <a:pPr lvl="1"/>
            <a:r>
              <a:rPr lang="en-US" sz="3000" dirty="0"/>
              <a:t>Data Encryption</a:t>
            </a:r>
          </a:p>
          <a:p>
            <a:pPr lvl="1"/>
            <a:r>
              <a:rPr lang="en-US" sz="3000" dirty="0"/>
              <a:t>Delete</a:t>
            </a:r>
          </a:p>
        </p:txBody>
      </p:sp>
    </p:spTree>
    <p:extLst>
      <p:ext uri="{BB962C8B-B14F-4D97-AF65-F5344CB8AC3E}">
        <p14:creationId xmlns:p14="http://schemas.microsoft.com/office/powerpoint/2010/main" val="498416176"/>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S3 Lab using SDK</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538129378"/>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53756DC1-F741-42AD-9849-AEB7B6763D74}"/>
              </a:ext>
            </a:extLst>
          </p:cNvPr>
          <p:cNvSpPr>
            <a:spLocks noGrp="1"/>
          </p:cNvSpPr>
          <p:nvPr>
            <p:ph type="title"/>
          </p:nvPr>
        </p:nvSpPr>
        <p:spPr/>
        <p:txBody>
          <a:bodyPr/>
          <a:lstStyle/>
          <a:p>
            <a:r>
              <a:rPr lang="en-IN" dirty="0"/>
              <a:t>Module 6</a:t>
            </a:r>
          </a:p>
        </p:txBody>
      </p:sp>
      <p:sp>
        <p:nvSpPr>
          <p:cNvPr id="5" name="Text Placeholder 4">
            <a:extLst>
              <a:ext uri="{FF2B5EF4-FFF2-40B4-BE49-F238E27FC236}">
                <a16:creationId xmlns="" xmlns:a16="http://schemas.microsoft.com/office/drawing/2014/main" id="{ABF50C6D-3BCA-44C3-A78B-DE8EE3C9F3FC}"/>
              </a:ext>
            </a:extLst>
          </p:cNvPr>
          <p:cNvSpPr>
            <a:spLocks noGrp="1"/>
          </p:cNvSpPr>
          <p:nvPr>
            <p:ph type="body" idx="1"/>
          </p:nvPr>
        </p:nvSpPr>
        <p:spPr/>
        <p:txBody>
          <a:bodyPr/>
          <a:lstStyle/>
          <a:p>
            <a:r>
              <a:rPr lang="en-IN" dirty="0" err="1"/>
              <a:t>Dynamodb</a:t>
            </a:r>
            <a:endParaRPr lang="en-IN" dirty="0"/>
          </a:p>
        </p:txBody>
      </p:sp>
    </p:spTree>
    <p:extLst>
      <p:ext uri="{BB962C8B-B14F-4D97-AF65-F5344CB8AC3E}">
        <p14:creationId xmlns:p14="http://schemas.microsoft.com/office/powerpoint/2010/main" val="2253158547"/>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32C5B3BD-E8A9-4934-9A6C-BBEDAF0C3453}"/>
              </a:ext>
            </a:extLst>
          </p:cNvPr>
          <p:cNvSpPr>
            <a:spLocks noGrp="1"/>
          </p:cNvSpPr>
          <p:nvPr>
            <p:ph type="title"/>
          </p:nvPr>
        </p:nvSpPr>
        <p:spPr/>
        <p:txBody>
          <a:bodyPr/>
          <a:lstStyle/>
          <a:p>
            <a:r>
              <a:rPr lang="en-IN" dirty="0"/>
              <a:t>What is a database? </a:t>
            </a:r>
          </a:p>
        </p:txBody>
      </p:sp>
      <p:sp>
        <p:nvSpPr>
          <p:cNvPr id="5" name="Content Placeholder 4">
            <a:extLst>
              <a:ext uri="{FF2B5EF4-FFF2-40B4-BE49-F238E27FC236}">
                <a16:creationId xmlns="" xmlns:a16="http://schemas.microsoft.com/office/drawing/2014/main" id="{45B53604-5C60-46B7-B871-F0BC135EF45A}"/>
              </a:ext>
            </a:extLst>
          </p:cNvPr>
          <p:cNvSpPr>
            <a:spLocks noGrp="1"/>
          </p:cNvSpPr>
          <p:nvPr>
            <p:ph idx="1"/>
          </p:nvPr>
        </p:nvSpPr>
        <p:spPr/>
        <p:txBody>
          <a:bodyPr/>
          <a:lstStyle/>
          <a:p>
            <a:r>
              <a:rPr lang="en-IN" dirty="0"/>
              <a:t>Technology adoption and hype curve</a:t>
            </a:r>
          </a:p>
        </p:txBody>
      </p:sp>
      <p:pic>
        <p:nvPicPr>
          <p:cNvPr id="6" name="Picture 5">
            <a:extLst>
              <a:ext uri="{FF2B5EF4-FFF2-40B4-BE49-F238E27FC236}">
                <a16:creationId xmlns="" xmlns:a16="http://schemas.microsoft.com/office/drawing/2014/main" id="{CC759D4C-9B80-4217-B701-1B2EE96FDD8F}"/>
              </a:ext>
            </a:extLst>
          </p:cNvPr>
          <p:cNvPicPr>
            <a:picLocks noChangeAspect="1"/>
          </p:cNvPicPr>
          <p:nvPr/>
        </p:nvPicPr>
        <p:blipFill>
          <a:blip r:embed="rId2"/>
          <a:stretch>
            <a:fillRect/>
          </a:stretch>
        </p:blipFill>
        <p:spPr>
          <a:xfrm>
            <a:off x="5390383" y="1845733"/>
            <a:ext cx="5608922" cy="4303275"/>
          </a:xfrm>
          <a:prstGeom prst="rect">
            <a:avLst/>
          </a:prstGeom>
        </p:spPr>
      </p:pic>
    </p:spTree>
    <p:extLst>
      <p:ext uri="{BB962C8B-B14F-4D97-AF65-F5344CB8AC3E}">
        <p14:creationId xmlns:p14="http://schemas.microsoft.com/office/powerpoint/2010/main" val="2163560632"/>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7D3CCDB-0A44-4B62-9D18-BE8816F9ABD8}"/>
              </a:ext>
            </a:extLst>
          </p:cNvPr>
          <p:cNvSpPr>
            <a:spLocks noGrp="1"/>
          </p:cNvSpPr>
          <p:nvPr>
            <p:ph type="title"/>
          </p:nvPr>
        </p:nvSpPr>
        <p:spPr/>
        <p:txBody>
          <a:bodyPr/>
          <a:lstStyle/>
          <a:p>
            <a:r>
              <a:rPr lang="en-IN" dirty="0"/>
              <a:t>SQL vs. NoSQL</a:t>
            </a:r>
          </a:p>
        </p:txBody>
      </p:sp>
      <p:graphicFrame>
        <p:nvGraphicFramePr>
          <p:cNvPr id="4" name="Content Placeholder 3">
            <a:extLst>
              <a:ext uri="{FF2B5EF4-FFF2-40B4-BE49-F238E27FC236}">
                <a16:creationId xmlns="" xmlns:a16="http://schemas.microsoft.com/office/drawing/2014/main" id="{B9FDC24B-94C7-4735-ABDB-7B6A6CD333F1}"/>
              </a:ext>
            </a:extLst>
          </p:cNvPr>
          <p:cNvGraphicFramePr>
            <a:graphicFrameLocks noGrp="1"/>
          </p:cNvGraphicFramePr>
          <p:nvPr>
            <p:ph idx="1"/>
            <p:extLst>
              <p:ext uri="{D42A27DB-BD31-4B8C-83A1-F6EECF244321}">
                <p14:modId xmlns:p14="http://schemas.microsoft.com/office/powerpoint/2010/main" val="2829508131"/>
              </p:ext>
            </p:extLst>
          </p:nvPr>
        </p:nvGraphicFramePr>
        <p:xfrm>
          <a:off x="776110" y="1396999"/>
          <a:ext cx="10174111" cy="4459113"/>
        </p:xfrm>
        <a:graphic>
          <a:graphicData uri="http://schemas.openxmlformats.org/drawingml/2006/table">
            <a:tbl>
              <a:tblPr firstRow="1" bandRow="1">
                <a:tableStyleId>{5C22544A-7EE6-4342-B048-85BDC9FD1C3A}</a:tableStyleId>
              </a:tblPr>
              <a:tblGrid>
                <a:gridCol w="1718794">
                  <a:extLst>
                    <a:ext uri="{9D8B030D-6E8A-4147-A177-3AD203B41FA5}">
                      <a16:colId xmlns="" xmlns:a16="http://schemas.microsoft.com/office/drawing/2014/main" val="4161793642"/>
                    </a:ext>
                  </a:extLst>
                </a:gridCol>
                <a:gridCol w="4262759">
                  <a:extLst>
                    <a:ext uri="{9D8B030D-6E8A-4147-A177-3AD203B41FA5}">
                      <a16:colId xmlns="" xmlns:a16="http://schemas.microsoft.com/office/drawing/2014/main" val="2117805187"/>
                    </a:ext>
                  </a:extLst>
                </a:gridCol>
                <a:gridCol w="4192558">
                  <a:extLst>
                    <a:ext uri="{9D8B030D-6E8A-4147-A177-3AD203B41FA5}">
                      <a16:colId xmlns="" xmlns:a16="http://schemas.microsoft.com/office/drawing/2014/main" val="3005599113"/>
                    </a:ext>
                  </a:extLst>
                </a:gridCol>
              </a:tblGrid>
              <a:tr h="509613">
                <a:tc>
                  <a:txBody>
                    <a:bodyPr/>
                    <a:lstStyle/>
                    <a:p>
                      <a:endParaRPr lang="en-IN" sz="2000" dirty="0"/>
                    </a:p>
                  </a:txBody>
                  <a:tcPr/>
                </a:tc>
                <a:tc>
                  <a:txBody>
                    <a:bodyPr/>
                    <a:lstStyle/>
                    <a:p>
                      <a:r>
                        <a:rPr lang="en-IN" sz="2000" dirty="0"/>
                        <a:t>SQL database</a:t>
                      </a:r>
                    </a:p>
                  </a:txBody>
                  <a:tcPr/>
                </a:tc>
                <a:tc>
                  <a:txBody>
                    <a:bodyPr/>
                    <a:lstStyle/>
                    <a:p>
                      <a:r>
                        <a:rPr lang="en-IN" sz="2000" dirty="0"/>
                        <a:t>NoSQL database</a:t>
                      </a:r>
                    </a:p>
                  </a:txBody>
                  <a:tcPr/>
                </a:tc>
                <a:extLst>
                  <a:ext uri="{0D108BD9-81ED-4DB2-BD59-A6C34878D82A}">
                    <a16:rowId xmlns="" xmlns:a16="http://schemas.microsoft.com/office/drawing/2014/main" val="477981542"/>
                  </a:ext>
                </a:extLst>
              </a:tr>
              <a:tr h="891822">
                <a:tc>
                  <a:txBody>
                    <a:bodyPr/>
                    <a:lstStyle/>
                    <a:p>
                      <a:r>
                        <a:rPr lang="en-IN" sz="2000" dirty="0"/>
                        <a:t>Type</a:t>
                      </a:r>
                    </a:p>
                  </a:txBody>
                  <a:tcPr/>
                </a:tc>
                <a:tc>
                  <a:txBody>
                    <a:bodyPr/>
                    <a:lstStyle/>
                    <a:p>
                      <a:r>
                        <a:rPr lang="en-IN" sz="2000" b="0" i="0" u="none" strike="noStrike" kern="1200" baseline="0" dirty="0">
                          <a:solidFill>
                            <a:schemeClr val="dk1"/>
                          </a:solidFill>
                          <a:latin typeface="+mn-lt"/>
                          <a:ea typeface="+mn-ea"/>
                          <a:cs typeface="+mn-cs"/>
                        </a:rPr>
                        <a:t>Relational data retrieved with</a:t>
                      </a:r>
                    </a:p>
                    <a:p>
                      <a:r>
                        <a:rPr lang="en-IN" sz="2000" b="0" i="0" u="none" strike="noStrike" kern="1200" baseline="0" dirty="0">
                          <a:solidFill>
                            <a:schemeClr val="dk1"/>
                          </a:solidFill>
                          <a:latin typeface="+mn-lt"/>
                          <a:ea typeface="+mn-ea"/>
                          <a:cs typeface="+mn-cs"/>
                        </a:rPr>
                        <a:t>complex queries</a:t>
                      </a:r>
                      <a:endParaRPr lang="en-IN" sz="2000" dirty="0"/>
                    </a:p>
                  </a:txBody>
                  <a:tcPr/>
                </a:tc>
                <a:tc>
                  <a:txBody>
                    <a:bodyPr/>
                    <a:lstStyle/>
                    <a:p>
                      <a:r>
                        <a:rPr lang="en-IN" sz="2000" b="0" i="0" u="none" strike="noStrike" kern="1200" baseline="0" dirty="0">
                          <a:solidFill>
                            <a:schemeClr val="dk1"/>
                          </a:solidFill>
                          <a:latin typeface="+mn-lt"/>
                          <a:ea typeface="+mn-ea"/>
                          <a:cs typeface="+mn-cs"/>
                        </a:rPr>
                        <a:t>Wide-column, document, </a:t>
                      </a:r>
                      <a:r>
                        <a:rPr lang="en-IN" sz="2000" b="0" i="0" u="none" strike="noStrike" kern="1200" baseline="0" dirty="0" err="1">
                          <a:solidFill>
                            <a:schemeClr val="dk1"/>
                          </a:solidFill>
                          <a:latin typeface="+mn-lt"/>
                          <a:ea typeface="+mn-ea"/>
                          <a:cs typeface="+mn-cs"/>
                        </a:rPr>
                        <a:t>keyvalue</a:t>
                      </a:r>
                      <a:r>
                        <a:rPr lang="en-IN" sz="2000" b="0" i="0" u="none" strike="noStrike" kern="1200" baseline="0" dirty="0">
                          <a:solidFill>
                            <a:schemeClr val="dk1"/>
                          </a:solidFill>
                          <a:latin typeface="+mn-lt"/>
                          <a:ea typeface="+mn-ea"/>
                          <a:cs typeface="+mn-cs"/>
                        </a:rPr>
                        <a:t>,</a:t>
                      </a:r>
                    </a:p>
                    <a:p>
                      <a:r>
                        <a:rPr lang="en-IN" sz="2000" b="0" i="0" u="none" strike="noStrike" kern="1200" baseline="0" dirty="0">
                          <a:solidFill>
                            <a:schemeClr val="dk1"/>
                          </a:solidFill>
                          <a:latin typeface="+mn-lt"/>
                          <a:ea typeface="+mn-ea"/>
                          <a:cs typeface="+mn-cs"/>
                        </a:rPr>
                        <a:t>graph</a:t>
                      </a:r>
                      <a:endParaRPr lang="en-IN" sz="2000" dirty="0"/>
                    </a:p>
                  </a:txBody>
                  <a:tcPr/>
                </a:tc>
                <a:extLst>
                  <a:ext uri="{0D108BD9-81ED-4DB2-BD59-A6C34878D82A}">
                    <a16:rowId xmlns="" xmlns:a16="http://schemas.microsoft.com/office/drawing/2014/main" val="3550110398"/>
                  </a:ext>
                </a:extLst>
              </a:tr>
              <a:tr h="509613">
                <a:tc>
                  <a:txBody>
                    <a:bodyPr/>
                    <a:lstStyle/>
                    <a:p>
                      <a:r>
                        <a:rPr lang="en-IN" sz="2000" dirty="0"/>
                        <a:t>Schema</a:t>
                      </a:r>
                    </a:p>
                  </a:txBody>
                  <a:tcPr/>
                </a:tc>
                <a:tc>
                  <a:txBody>
                    <a:bodyPr/>
                    <a:lstStyle/>
                    <a:p>
                      <a:r>
                        <a:rPr lang="en-IN" sz="2000" dirty="0"/>
                        <a:t>Fixed</a:t>
                      </a:r>
                    </a:p>
                  </a:txBody>
                  <a:tcPr/>
                </a:tc>
                <a:tc>
                  <a:txBody>
                    <a:bodyPr/>
                    <a:lstStyle/>
                    <a:p>
                      <a:r>
                        <a:rPr lang="en-IN" sz="2000" b="0" i="0" u="none" strike="noStrike" kern="1200" baseline="0" dirty="0">
                          <a:solidFill>
                            <a:schemeClr val="dk1"/>
                          </a:solidFill>
                          <a:latin typeface="+mn-lt"/>
                          <a:ea typeface="+mn-ea"/>
                          <a:cs typeface="+mn-cs"/>
                        </a:rPr>
                        <a:t>Dynamic/Fixed</a:t>
                      </a:r>
                      <a:endParaRPr lang="en-IN" sz="2000" dirty="0"/>
                    </a:p>
                  </a:txBody>
                  <a:tcPr/>
                </a:tc>
                <a:extLst>
                  <a:ext uri="{0D108BD9-81ED-4DB2-BD59-A6C34878D82A}">
                    <a16:rowId xmlns="" xmlns:a16="http://schemas.microsoft.com/office/drawing/2014/main" val="2246901217"/>
                  </a:ext>
                </a:extLst>
              </a:tr>
              <a:tr h="509613">
                <a:tc>
                  <a:txBody>
                    <a:bodyPr/>
                    <a:lstStyle/>
                    <a:p>
                      <a:r>
                        <a:rPr lang="en-IN" sz="2000" dirty="0"/>
                        <a:t>Scaling</a:t>
                      </a:r>
                    </a:p>
                  </a:txBody>
                  <a:tcPr/>
                </a:tc>
                <a:tc>
                  <a:txBody>
                    <a:bodyPr/>
                    <a:lstStyle/>
                    <a:p>
                      <a:r>
                        <a:rPr lang="en-IN" sz="2000" dirty="0"/>
                        <a:t>Vertical</a:t>
                      </a:r>
                    </a:p>
                  </a:txBody>
                  <a:tcPr/>
                </a:tc>
                <a:tc>
                  <a:txBody>
                    <a:bodyPr/>
                    <a:lstStyle/>
                    <a:p>
                      <a:r>
                        <a:rPr lang="en-IN" sz="2000" b="0" i="0" u="none" strike="noStrike" kern="1200" baseline="0" dirty="0">
                          <a:solidFill>
                            <a:schemeClr val="dk1"/>
                          </a:solidFill>
                          <a:latin typeface="+mn-lt"/>
                          <a:ea typeface="+mn-ea"/>
                          <a:cs typeface="+mn-cs"/>
                        </a:rPr>
                        <a:t>Horizontal</a:t>
                      </a:r>
                      <a:endParaRPr lang="en-IN" sz="2000" dirty="0"/>
                    </a:p>
                  </a:txBody>
                  <a:tcPr/>
                </a:tc>
                <a:extLst>
                  <a:ext uri="{0D108BD9-81ED-4DB2-BD59-A6C34878D82A}">
                    <a16:rowId xmlns="" xmlns:a16="http://schemas.microsoft.com/office/drawing/2014/main" val="2325670637"/>
                  </a:ext>
                </a:extLst>
              </a:tr>
              <a:tr h="509613">
                <a:tc>
                  <a:txBody>
                    <a:bodyPr/>
                    <a:lstStyle/>
                    <a:p>
                      <a:r>
                        <a:rPr lang="en-IN" sz="2000" dirty="0"/>
                        <a:t>Transactions</a:t>
                      </a:r>
                    </a:p>
                  </a:txBody>
                  <a:tcPr/>
                </a:tc>
                <a:tc>
                  <a:txBody>
                    <a:bodyPr/>
                    <a:lstStyle/>
                    <a:p>
                      <a:r>
                        <a:rPr lang="en-IN" sz="2000" dirty="0"/>
                        <a:t>Supported</a:t>
                      </a:r>
                    </a:p>
                  </a:txBody>
                  <a:tcPr/>
                </a:tc>
                <a:tc>
                  <a:txBody>
                    <a:bodyPr/>
                    <a:lstStyle/>
                    <a:p>
                      <a:r>
                        <a:rPr lang="en-IN" sz="2000" b="0" i="0" u="none" strike="noStrike" kern="1200" baseline="0" dirty="0">
                          <a:solidFill>
                            <a:schemeClr val="dk1"/>
                          </a:solidFill>
                          <a:latin typeface="+mn-lt"/>
                          <a:ea typeface="+mn-ea"/>
                          <a:cs typeface="+mn-cs"/>
                        </a:rPr>
                        <a:t>Support varies</a:t>
                      </a:r>
                      <a:endParaRPr lang="en-IN" sz="2000" dirty="0"/>
                    </a:p>
                  </a:txBody>
                  <a:tcPr/>
                </a:tc>
                <a:extLst>
                  <a:ext uri="{0D108BD9-81ED-4DB2-BD59-A6C34878D82A}">
                    <a16:rowId xmlns="" xmlns:a16="http://schemas.microsoft.com/office/drawing/2014/main" val="1119800679"/>
                  </a:ext>
                </a:extLst>
              </a:tr>
              <a:tr h="509613">
                <a:tc>
                  <a:txBody>
                    <a:bodyPr/>
                    <a:lstStyle/>
                    <a:p>
                      <a:r>
                        <a:rPr lang="en-IN" sz="2000" dirty="0"/>
                        <a:t>Consistency</a:t>
                      </a:r>
                    </a:p>
                  </a:txBody>
                  <a:tcPr/>
                </a:tc>
                <a:tc>
                  <a:txBody>
                    <a:bodyPr/>
                    <a:lstStyle/>
                    <a:p>
                      <a:r>
                        <a:rPr lang="en-IN" sz="2000" dirty="0"/>
                        <a:t>Strong</a:t>
                      </a:r>
                    </a:p>
                  </a:txBody>
                  <a:tcPr/>
                </a:tc>
                <a:tc>
                  <a:txBody>
                    <a:bodyPr/>
                    <a:lstStyle/>
                    <a:p>
                      <a:r>
                        <a:rPr lang="en-IN" sz="2000" b="0" i="0" u="none" strike="noStrike" kern="1200" baseline="0" dirty="0">
                          <a:solidFill>
                            <a:schemeClr val="dk1"/>
                          </a:solidFill>
                          <a:latin typeface="+mn-lt"/>
                          <a:ea typeface="+mn-ea"/>
                          <a:cs typeface="+mn-cs"/>
                        </a:rPr>
                        <a:t>Eventual and strong</a:t>
                      </a:r>
                      <a:endParaRPr lang="en-IN" sz="2000" dirty="0"/>
                    </a:p>
                  </a:txBody>
                  <a:tcPr/>
                </a:tc>
                <a:extLst>
                  <a:ext uri="{0D108BD9-81ED-4DB2-BD59-A6C34878D82A}">
                    <a16:rowId xmlns="" xmlns:a16="http://schemas.microsoft.com/office/drawing/2014/main" val="2590094704"/>
                  </a:ext>
                </a:extLst>
              </a:tr>
              <a:tr h="509613">
                <a:tc>
                  <a:txBody>
                    <a:bodyPr/>
                    <a:lstStyle/>
                    <a:p>
                      <a:r>
                        <a:rPr lang="en-IN" sz="2000" dirty="0"/>
                        <a:t>Queries</a:t>
                      </a:r>
                    </a:p>
                  </a:txBody>
                  <a:tcPr/>
                </a:tc>
                <a:tc>
                  <a:txBody>
                    <a:bodyPr/>
                    <a:lstStyle/>
                    <a:p>
                      <a:r>
                        <a:rPr lang="en-IN" sz="2000" dirty="0"/>
                        <a:t>Ad-hoc queries</a:t>
                      </a:r>
                    </a:p>
                  </a:txBody>
                  <a:tcPr/>
                </a:tc>
                <a:tc>
                  <a:txBody>
                    <a:bodyPr/>
                    <a:lstStyle/>
                    <a:p>
                      <a:r>
                        <a:rPr lang="en-IN" sz="2000" b="0" i="0" u="none" strike="noStrike" kern="1200" baseline="0" dirty="0">
                          <a:solidFill>
                            <a:schemeClr val="dk1"/>
                          </a:solidFill>
                          <a:latin typeface="+mn-lt"/>
                          <a:ea typeface="+mn-ea"/>
                          <a:cs typeface="+mn-cs"/>
                        </a:rPr>
                        <a:t>Instantiated views</a:t>
                      </a:r>
                      <a:endParaRPr lang="en-IN" sz="2000" dirty="0"/>
                    </a:p>
                  </a:txBody>
                  <a:tcPr/>
                </a:tc>
                <a:extLst>
                  <a:ext uri="{0D108BD9-81ED-4DB2-BD59-A6C34878D82A}">
                    <a16:rowId xmlns="" xmlns:a16="http://schemas.microsoft.com/office/drawing/2014/main" val="645136890"/>
                  </a:ext>
                </a:extLst>
              </a:tr>
              <a:tr h="509613">
                <a:tc>
                  <a:txBody>
                    <a:bodyPr/>
                    <a:lstStyle/>
                    <a:p>
                      <a:r>
                        <a:rPr lang="en-IN" sz="2000" dirty="0"/>
                        <a:t>Query Type</a:t>
                      </a:r>
                    </a:p>
                  </a:txBody>
                  <a:tcPr/>
                </a:tc>
                <a:tc>
                  <a:txBody>
                    <a:bodyPr/>
                    <a:lstStyle/>
                    <a:p>
                      <a:r>
                        <a:rPr lang="en-IN" sz="2000" dirty="0"/>
                        <a:t>Good for OLTP</a:t>
                      </a:r>
                    </a:p>
                  </a:txBody>
                  <a:tcPr/>
                </a:tc>
                <a:tc>
                  <a:txBody>
                    <a:bodyPr/>
                    <a:lstStyle/>
                    <a:p>
                      <a:r>
                        <a:rPr lang="en-IN" sz="2000" b="0" i="0" u="none" strike="noStrike" kern="1200" baseline="0" dirty="0">
                          <a:solidFill>
                            <a:schemeClr val="dk1"/>
                          </a:solidFill>
                          <a:latin typeface="+mn-lt"/>
                          <a:ea typeface="+mn-ea"/>
                          <a:cs typeface="+mn-cs"/>
                        </a:rPr>
                        <a:t>Built for OLTP at scale</a:t>
                      </a:r>
                      <a:endParaRPr lang="en-IN" sz="2000" dirty="0"/>
                    </a:p>
                  </a:txBody>
                  <a:tcPr/>
                </a:tc>
                <a:extLst>
                  <a:ext uri="{0D108BD9-81ED-4DB2-BD59-A6C34878D82A}">
                    <a16:rowId xmlns="" xmlns:a16="http://schemas.microsoft.com/office/drawing/2014/main" val="2063307151"/>
                  </a:ext>
                </a:extLst>
              </a:tr>
            </a:tbl>
          </a:graphicData>
        </a:graphic>
      </p:graphicFrame>
    </p:spTree>
    <p:extLst>
      <p:ext uri="{BB962C8B-B14F-4D97-AF65-F5344CB8AC3E}">
        <p14:creationId xmlns:p14="http://schemas.microsoft.com/office/powerpoint/2010/main" val="2160391477"/>
      </p:ext>
    </p:extLst>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 xmlns:a16="http://schemas.microsoft.com/office/drawing/2014/main" id="{A19FA01F-43B2-401E-98D1-D9BAB651817A}"/>
              </a:ext>
            </a:extLst>
          </p:cNvPr>
          <p:cNvPicPr>
            <a:picLocks noGrp="1" noChangeAspect="1"/>
          </p:cNvPicPr>
          <p:nvPr>
            <p:ph idx="4294967295"/>
          </p:nvPr>
        </p:nvPicPr>
        <p:blipFill>
          <a:blip r:embed="rId2"/>
          <a:stretch>
            <a:fillRect/>
          </a:stretch>
        </p:blipFill>
        <p:spPr>
          <a:xfrm>
            <a:off x="2146959" y="200343"/>
            <a:ext cx="7898081" cy="5910732"/>
          </a:xfrm>
          <a:prstGeom prst="rect">
            <a:avLst/>
          </a:prstGeom>
        </p:spPr>
      </p:pic>
    </p:spTree>
    <p:extLst>
      <p:ext uri="{BB962C8B-B14F-4D97-AF65-F5344CB8AC3E}">
        <p14:creationId xmlns:p14="http://schemas.microsoft.com/office/powerpoint/2010/main" val="1265055565"/>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C588E3B-7250-4F57-8B2F-BF9EC5108069}"/>
              </a:ext>
            </a:extLst>
          </p:cNvPr>
          <p:cNvSpPr>
            <a:spLocks noGrp="1"/>
          </p:cNvSpPr>
          <p:nvPr>
            <p:ph type="title"/>
          </p:nvPr>
        </p:nvSpPr>
        <p:spPr/>
        <p:txBody>
          <a:bodyPr/>
          <a:lstStyle/>
          <a:p>
            <a:r>
              <a:rPr lang="en-IN" dirty="0"/>
              <a:t>NoSQL Database</a:t>
            </a:r>
          </a:p>
        </p:txBody>
      </p:sp>
      <p:sp>
        <p:nvSpPr>
          <p:cNvPr id="3" name="Content Placeholder 2">
            <a:extLst>
              <a:ext uri="{FF2B5EF4-FFF2-40B4-BE49-F238E27FC236}">
                <a16:creationId xmlns="" xmlns:a16="http://schemas.microsoft.com/office/drawing/2014/main" id="{D8DA0B31-528C-4003-A969-44732773DE83}"/>
              </a:ext>
            </a:extLst>
          </p:cNvPr>
          <p:cNvSpPr>
            <a:spLocks noGrp="1"/>
          </p:cNvSpPr>
          <p:nvPr>
            <p:ph idx="1"/>
          </p:nvPr>
        </p:nvSpPr>
        <p:spPr/>
        <p:txBody>
          <a:bodyPr/>
          <a:lstStyle/>
          <a:p>
            <a:endParaRPr lang="en-IN"/>
          </a:p>
        </p:txBody>
      </p:sp>
      <p:pic>
        <p:nvPicPr>
          <p:cNvPr id="4" name="Picture 3">
            <a:extLst>
              <a:ext uri="{FF2B5EF4-FFF2-40B4-BE49-F238E27FC236}">
                <a16:creationId xmlns="" xmlns:a16="http://schemas.microsoft.com/office/drawing/2014/main" id="{608B7660-1F1B-4D4F-8054-658BC2F4B35F}"/>
              </a:ext>
            </a:extLst>
          </p:cNvPr>
          <p:cNvPicPr>
            <a:picLocks noChangeAspect="1"/>
          </p:cNvPicPr>
          <p:nvPr/>
        </p:nvPicPr>
        <p:blipFill>
          <a:blip r:embed="rId2"/>
          <a:stretch>
            <a:fillRect/>
          </a:stretch>
        </p:blipFill>
        <p:spPr>
          <a:xfrm>
            <a:off x="1164277" y="1297978"/>
            <a:ext cx="7806650" cy="4425652"/>
          </a:xfrm>
          <a:prstGeom prst="rect">
            <a:avLst/>
          </a:prstGeom>
        </p:spPr>
      </p:pic>
    </p:spTree>
    <p:extLst>
      <p:ext uri="{BB962C8B-B14F-4D97-AF65-F5344CB8AC3E}">
        <p14:creationId xmlns:p14="http://schemas.microsoft.com/office/powerpoint/2010/main" val="2418335479"/>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Arrow Connector 21">
            <a:extLst>
              <a:ext uri="{FF2B5EF4-FFF2-40B4-BE49-F238E27FC236}">
                <a16:creationId xmlns="" xmlns:a16="http://schemas.microsoft.com/office/drawing/2014/main" id="{D53794DA-39BB-4522-8428-A02370D8C156}"/>
              </a:ext>
            </a:extLst>
          </p:cNvPr>
          <p:cNvCxnSpPr>
            <a:cxnSpLocks/>
          </p:cNvCxnSpPr>
          <p:nvPr/>
        </p:nvCxnSpPr>
        <p:spPr>
          <a:xfrm>
            <a:off x="8431698" y="3429000"/>
            <a:ext cx="7089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 xmlns:a16="http://schemas.microsoft.com/office/drawing/2014/main" id="{6BC76480-94D2-4FE3-8431-B7032DBB0407}"/>
              </a:ext>
            </a:extLst>
          </p:cNvPr>
          <p:cNvCxnSpPr>
            <a:cxnSpLocks/>
          </p:cNvCxnSpPr>
          <p:nvPr/>
        </p:nvCxnSpPr>
        <p:spPr>
          <a:xfrm flipH="1">
            <a:off x="5459896" y="3750367"/>
            <a:ext cx="4" cy="188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 xmlns:a16="http://schemas.microsoft.com/office/drawing/2014/main" id="{2B47431D-A07B-4958-A95E-A77A3DBBA736}"/>
              </a:ext>
            </a:extLst>
          </p:cNvPr>
          <p:cNvCxnSpPr>
            <a:cxnSpLocks/>
          </p:cNvCxnSpPr>
          <p:nvPr/>
        </p:nvCxnSpPr>
        <p:spPr>
          <a:xfrm flipH="1" flipV="1">
            <a:off x="5426766" y="2545743"/>
            <a:ext cx="1" cy="5486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 name="Title 1">
            <a:extLst>
              <a:ext uri="{FF2B5EF4-FFF2-40B4-BE49-F238E27FC236}">
                <a16:creationId xmlns="" xmlns:a16="http://schemas.microsoft.com/office/drawing/2014/main" id="{4CB836F8-D8FC-49DF-BAA0-306E2DB0F266}"/>
              </a:ext>
            </a:extLst>
          </p:cNvPr>
          <p:cNvSpPr>
            <a:spLocks noGrp="1"/>
          </p:cNvSpPr>
          <p:nvPr>
            <p:ph type="title"/>
          </p:nvPr>
        </p:nvSpPr>
        <p:spPr/>
        <p:txBody>
          <a:bodyPr/>
          <a:lstStyle/>
          <a:p>
            <a:r>
              <a:rPr lang="en-IN" dirty="0"/>
              <a:t>Workload Driven Data Store Selection</a:t>
            </a:r>
          </a:p>
        </p:txBody>
      </p:sp>
      <p:sp>
        <p:nvSpPr>
          <p:cNvPr id="4" name="Rectangle 3">
            <a:extLst>
              <a:ext uri="{FF2B5EF4-FFF2-40B4-BE49-F238E27FC236}">
                <a16:creationId xmlns="" xmlns:a16="http://schemas.microsoft.com/office/drawing/2014/main" id="{64E1E67C-708C-43E7-866F-79137698214E}"/>
              </a:ext>
            </a:extLst>
          </p:cNvPr>
          <p:cNvSpPr/>
          <p:nvPr/>
        </p:nvSpPr>
        <p:spPr>
          <a:xfrm>
            <a:off x="2557670" y="2915479"/>
            <a:ext cx="6042991" cy="2451652"/>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 xmlns:a16="http://schemas.microsoft.com/office/drawing/2014/main" id="{AA84C70D-8911-434B-8AB9-9D6545708A61}"/>
              </a:ext>
            </a:extLst>
          </p:cNvPr>
          <p:cNvSpPr/>
          <p:nvPr/>
        </p:nvSpPr>
        <p:spPr>
          <a:xfrm>
            <a:off x="2650435" y="3034750"/>
            <a:ext cx="1815548" cy="71561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Search</a:t>
            </a:r>
          </a:p>
        </p:txBody>
      </p:sp>
      <p:sp>
        <p:nvSpPr>
          <p:cNvPr id="6" name="Rectangle 5">
            <a:extLst>
              <a:ext uri="{FF2B5EF4-FFF2-40B4-BE49-F238E27FC236}">
                <a16:creationId xmlns="" xmlns:a16="http://schemas.microsoft.com/office/drawing/2014/main" id="{644908E3-FA99-43D3-96C4-AA7964985F8B}"/>
              </a:ext>
            </a:extLst>
          </p:cNvPr>
          <p:cNvSpPr/>
          <p:nvPr/>
        </p:nvSpPr>
        <p:spPr>
          <a:xfrm>
            <a:off x="2650435" y="4519898"/>
            <a:ext cx="1815548" cy="71561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dirty="0"/>
              <a:t>NoSQL</a:t>
            </a:r>
          </a:p>
        </p:txBody>
      </p:sp>
      <p:sp>
        <p:nvSpPr>
          <p:cNvPr id="7" name="Rectangle 6">
            <a:extLst>
              <a:ext uri="{FF2B5EF4-FFF2-40B4-BE49-F238E27FC236}">
                <a16:creationId xmlns="" xmlns:a16="http://schemas.microsoft.com/office/drawing/2014/main" id="{32034798-71E3-4595-93FF-CECF69FAFD5F}"/>
              </a:ext>
            </a:extLst>
          </p:cNvPr>
          <p:cNvSpPr/>
          <p:nvPr/>
        </p:nvSpPr>
        <p:spPr>
          <a:xfrm>
            <a:off x="4671391" y="4519898"/>
            <a:ext cx="1815548" cy="71561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dirty="0"/>
              <a:t>RDBMS</a:t>
            </a:r>
          </a:p>
        </p:txBody>
      </p:sp>
      <p:sp>
        <p:nvSpPr>
          <p:cNvPr id="8" name="Rectangle 7">
            <a:extLst>
              <a:ext uri="{FF2B5EF4-FFF2-40B4-BE49-F238E27FC236}">
                <a16:creationId xmlns="" xmlns:a16="http://schemas.microsoft.com/office/drawing/2014/main" id="{B9C5DA03-51D8-416F-820F-96368ADBE90D}"/>
              </a:ext>
            </a:extLst>
          </p:cNvPr>
          <p:cNvSpPr/>
          <p:nvPr/>
        </p:nvSpPr>
        <p:spPr>
          <a:xfrm>
            <a:off x="4671391" y="3034750"/>
            <a:ext cx="1815548" cy="715618"/>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dirty="0"/>
              <a:t>Cache</a:t>
            </a:r>
          </a:p>
        </p:txBody>
      </p:sp>
      <p:sp>
        <p:nvSpPr>
          <p:cNvPr id="9" name="Rectangle 8">
            <a:extLst>
              <a:ext uri="{FF2B5EF4-FFF2-40B4-BE49-F238E27FC236}">
                <a16:creationId xmlns="" xmlns:a16="http://schemas.microsoft.com/office/drawing/2014/main" id="{1A1B7654-1765-4F72-A8B8-A9ABFDBDD5D0}"/>
              </a:ext>
            </a:extLst>
          </p:cNvPr>
          <p:cNvSpPr/>
          <p:nvPr/>
        </p:nvSpPr>
        <p:spPr>
          <a:xfrm>
            <a:off x="6682408" y="3034748"/>
            <a:ext cx="1815548" cy="715619"/>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dirty="0"/>
              <a:t>Blob Store</a:t>
            </a:r>
          </a:p>
        </p:txBody>
      </p:sp>
      <p:sp>
        <p:nvSpPr>
          <p:cNvPr id="10" name="Rectangle 9">
            <a:extLst>
              <a:ext uri="{FF2B5EF4-FFF2-40B4-BE49-F238E27FC236}">
                <a16:creationId xmlns="" xmlns:a16="http://schemas.microsoft.com/office/drawing/2014/main" id="{2FF5D34C-977A-4F06-AEE6-0A7736487A09}"/>
              </a:ext>
            </a:extLst>
          </p:cNvPr>
          <p:cNvSpPr/>
          <p:nvPr/>
        </p:nvSpPr>
        <p:spPr>
          <a:xfrm>
            <a:off x="6692347" y="4519898"/>
            <a:ext cx="1815548" cy="718724"/>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IN" dirty="0"/>
              <a:t>Data Warehouse</a:t>
            </a:r>
          </a:p>
        </p:txBody>
      </p:sp>
      <p:cxnSp>
        <p:nvCxnSpPr>
          <p:cNvPr id="12" name="Straight Arrow Connector 11">
            <a:extLst>
              <a:ext uri="{FF2B5EF4-FFF2-40B4-BE49-F238E27FC236}">
                <a16:creationId xmlns="" xmlns:a16="http://schemas.microsoft.com/office/drawing/2014/main" id="{99DC274C-3122-4679-9C65-014AA3D4FCC8}"/>
              </a:ext>
            </a:extLst>
          </p:cNvPr>
          <p:cNvCxnSpPr>
            <a:cxnSpLocks/>
          </p:cNvCxnSpPr>
          <p:nvPr/>
        </p:nvCxnSpPr>
        <p:spPr>
          <a:xfrm flipH="1">
            <a:off x="1974574" y="3313042"/>
            <a:ext cx="55659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 xmlns:a16="http://schemas.microsoft.com/office/drawing/2014/main" id="{53AA674D-36C1-4908-ADD1-DF47D0AC96D6}"/>
              </a:ext>
            </a:extLst>
          </p:cNvPr>
          <p:cNvCxnSpPr>
            <a:cxnSpLocks/>
          </p:cNvCxnSpPr>
          <p:nvPr/>
        </p:nvCxnSpPr>
        <p:spPr>
          <a:xfrm flipH="1">
            <a:off x="1974574" y="4727713"/>
            <a:ext cx="55659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 xmlns:a16="http://schemas.microsoft.com/office/drawing/2014/main" id="{B026647A-0FFF-4FA1-A18B-F0740A4E8149}"/>
              </a:ext>
            </a:extLst>
          </p:cNvPr>
          <p:cNvCxnSpPr>
            <a:cxnSpLocks/>
          </p:cNvCxnSpPr>
          <p:nvPr/>
        </p:nvCxnSpPr>
        <p:spPr>
          <a:xfrm>
            <a:off x="8600661" y="4690867"/>
            <a:ext cx="7089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TextBox 23">
            <a:extLst>
              <a:ext uri="{FF2B5EF4-FFF2-40B4-BE49-F238E27FC236}">
                <a16:creationId xmlns="" xmlns:a16="http://schemas.microsoft.com/office/drawing/2014/main" id="{272DD7B7-366A-49CC-8D83-7F46A72FACD0}"/>
              </a:ext>
            </a:extLst>
          </p:cNvPr>
          <p:cNvSpPr txBox="1"/>
          <p:nvPr/>
        </p:nvSpPr>
        <p:spPr>
          <a:xfrm>
            <a:off x="289445" y="3094382"/>
            <a:ext cx="1582424" cy="430214"/>
          </a:xfrm>
          <a:prstGeom prst="rect">
            <a:avLst/>
          </a:prstGeom>
          <a:noFill/>
        </p:spPr>
        <p:txBody>
          <a:bodyPr wrap="square" rtlCol="0">
            <a:spAutoFit/>
          </a:bodyPr>
          <a:lstStyle/>
          <a:p>
            <a:endParaRPr lang="en-IN" dirty="0"/>
          </a:p>
        </p:txBody>
      </p:sp>
      <p:sp>
        <p:nvSpPr>
          <p:cNvPr id="25" name="TextBox 24">
            <a:extLst>
              <a:ext uri="{FF2B5EF4-FFF2-40B4-BE49-F238E27FC236}">
                <a16:creationId xmlns="" xmlns:a16="http://schemas.microsoft.com/office/drawing/2014/main" id="{F720C3CB-4269-4A22-A5F4-371269B90FB8}"/>
              </a:ext>
            </a:extLst>
          </p:cNvPr>
          <p:cNvSpPr txBox="1"/>
          <p:nvPr/>
        </p:nvSpPr>
        <p:spPr>
          <a:xfrm>
            <a:off x="4690970" y="2149742"/>
            <a:ext cx="1582424" cy="369332"/>
          </a:xfrm>
          <a:prstGeom prst="rect">
            <a:avLst/>
          </a:prstGeom>
          <a:noFill/>
        </p:spPr>
        <p:txBody>
          <a:bodyPr wrap="square" rtlCol="0">
            <a:spAutoFit/>
          </a:bodyPr>
          <a:lstStyle/>
          <a:p>
            <a:pPr algn="ctr"/>
            <a:r>
              <a:rPr lang="en-IN" dirty="0"/>
              <a:t>Hot Reads</a:t>
            </a:r>
          </a:p>
        </p:txBody>
      </p:sp>
      <p:sp>
        <p:nvSpPr>
          <p:cNvPr id="26" name="TextBox 25">
            <a:extLst>
              <a:ext uri="{FF2B5EF4-FFF2-40B4-BE49-F238E27FC236}">
                <a16:creationId xmlns="" xmlns:a16="http://schemas.microsoft.com/office/drawing/2014/main" id="{9DAB665D-3527-46A0-A718-EFE32C57C7F1}"/>
              </a:ext>
            </a:extLst>
          </p:cNvPr>
          <p:cNvSpPr txBox="1"/>
          <p:nvPr/>
        </p:nvSpPr>
        <p:spPr>
          <a:xfrm>
            <a:off x="435218" y="3124823"/>
            <a:ext cx="1582424" cy="369332"/>
          </a:xfrm>
          <a:prstGeom prst="rect">
            <a:avLst/>
          </a:prstGeom>
          <a:noFill/>
        </p:spPr>
        <p:txBody>
          <a:bodyPr wrap="square" rtlCol="0">
            <a:spAutoFit/>
          </a:bodyPr>
          <a:lstStyle/>
          <a:p>
            <a:pPr algn="ctr"/>
            <a:r>
              <a:rPr lang="en-IN" dirty="0"/>
              <a:t>Rich Search</a:t>
            </a:r>
          </a:p>
        </p:txBody>
      </p:sp>
      <p:sp>
        <p:nvSpPr>
          <p:cNvPr id="27" name="TextBox 26">
            <a:extLst>
              <a:ext uri="{FF2B5EF4-FFF2-40B4-BE49-F238E27FC236}">
                <a16:creationId xmlns="" xmlns:a16="http://schemas.microsoft.com/office/drawing/2014/main" id="{BE6FEA1F-8224-449C-89C7-6D4DBDE7847B}"/>
              </a:ext>
            </a:extLst>
          </p:cNvPr>
          <p:cNvSpPr txBox="1"/>
          <p:nvPr/>
        </p:nvSpPr>
        <p:spPr>
          <a:xfrm>
            <a:off x="460516" y="4523169"/>
            <a:ext cx="1582424" cy="646331"/>
          </a:xfrm>
          <a:prstGeom prst="rect">
            <a:avLst/>
          </a:prstGeom>
          <a:noFill/>
        </p:spPr>
        <p:txBody>
          <a:bodyPr wrap="square" rtlCol="0">
            <a:spAutoFit/>
          </a:bodyPr>
          <a:lstStyle/>
          <a:p>
            <a:pPr algn="ctr"/>
            <a:r>
              <a:rPr lang="en-IN" dirty="0"/>
              <a:t>Key/value simple query</a:t>
            </a:r>
          </a:p>
        </p:txBody>
      </p:sp>
      <p:sp>
        <p:nvSpPr>
          <p:cNvPr id="28" name="Rectangle 27">
            <a:extLst>
              <a:ext uri="{FF2B5EF4-FFF2-40B4-BE49-F238E27FC236}">
                <a16:creationId xmlns="" xmlns:a16="http://schemas.microsoft.com/office/drawing/2014/main" id="{43BF67C4-D462-43AB-B116-4DBCBB80CDFF}"/>
              </a:ext>
            </a:extLst>
          </p:cNvPr>
          <p:cNvSpPr/>
          <p:nvPr/>
        </p:nvSpPr>
        <p:spPr>
          <a:xfrm>
            <a:off x="4671391" y="3990109"/>
            <a:ext cx="1815548" cy="2823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2"/>
                </a:solidFill>
              </a:rPr>
              <a:t>Data Tier</a:t>
            </a:r>
          </a:p>
        </p:txBody>
      </p:sp>
      <p:sp>
        <p:nvSpPr>
          <p:cNvPr id="29" name="TextBox 28">
            <a:extLst>
              <a:ext uri="{FF2B5EF4-FFF2-40B4-BE49-F238E27FC236}">
                <a16:creationId xmlns="" xmlns:a16="http://schemas.microsoft.com/office/drawing/2014/main" id="{B13AB21A-FFE2-48CF-80A0-A45BA81839C5}"/>
              </a:ext>
            </a:extLst>
          </p:cNvPr>
          <p:cNvSpPr txBox="1"/>
          <p:nvPr/>
        </p:nvSpPr>
        <p:spPr>
          <a:xfrm>
            <a:off x="4334668" y="5631367"/>
            <a:ext cx="2260097" cy="646331"/>
          </a:xfrm>
          <a:prstGeom prst="rect">
            <a:avLst/>
          </a:prstGeom>
          <a:noFill/>
        </p:spPr>
        <p:txBody>
          <a:bodyPr wrap="square" rtlCol="0">
            <a:spAutoFit/>
          </a:bodyPr>
          <a:lstStyle/>
          <a:p>
            <a:pPr algn="ctr"/>
            <a:r>
              <a:rPr lang="en-IN" dirty="0"/>
              <a:t>Complex queries and transactions</a:t>
            </a:r>
          </a:p>
        </p:txBody>
      </p:sp>
      <p:sp>
        <p:nvSpPr>
          <p:cNvPr id="30" name="TextBox 29">
            <a:extLst>
              <a:ext uri="{FF2B5EF4-FFF2-40B4-BE49-F238E27FC236}">
                <a16:creationId xmlns="" xmlns:a16="http://schemas.microsoft.com/office/drawing/2014/main" id="{587D5B49-47A1-4612-98D2-9E592225FFCA}"/>
              </a:ext>
            </a:extLst>
          </p:cNvPr>
          <p:cNvSpPr txBox="1"/>
          <p:nvPr/>
        </p:nvSpPr>
        <p:spPr>
          <a:xfrm>
            <a:off x="9029849" y="3244334"/>
            <a:ext cx="1582424" cy="369332"/>
          </a:xfrm>
          <a:prstGeom prst="rect">
            <a:avLst/>
          </a:prstGeom>
          <a:noFill/>
        </p:spPr>
        <p:txBody>
          <a:bodyPr wrap="square" rtlCol="0">
            <a:spAutoFit/>
          </a:bodyPr>
          <a:lstStyle/>
          <a:p>
            <a:pPr algn="ctr"/>
            <a:r>
              <a:rPr lang="en-IN" dirty="0"/>
              <a:t>Logging</a:t>
            </a:r>
          </a:p>
        </p:txBody>
      </p:sp>
      <p:sp>
        <p:nvSpPr>
          <p:cNvPr id="31" name="TextBox 30">
            <a:extLst>
              <a:ext uri="{FF2B5EF4-FFF2-40B4-BE49-F238E27FC236}">
                <a16:creationId xmlns="" xmlns:a16="http://schemas.microsoft.com/office/drawing/2014/main" id="{CE0191D9-68C0-4260-955E-C1879288C14A}"/>
              </a:ext>
            </a:extLst>
          </p:cNvPr>
          <p:cNvSpPr txBox="1"/>
          <p:nvPr/>
        </p:nvSpPr>
        <p:spPr>
          <a:xfrm>
            <a:off x="9058167" y="4543047"/>
            <a:ext cx="1582424" cy="369332"/>
          </a:xfrm>
          <a:prstGeom prst="rect">
            <a:avLst/>
          </a:prstGeom>
          <a:noFill/>
        </p:spPr>
        <p:txBody>
          <a:bodyPr wrap="square" rtlCol="0">
            <a:spAutoFit/>
          </a:bodyPr>
          <a:lstStyle/>
          <a:p>
            <a:pPr algn="ctr"/>
            <a:r>
              <a:rPr lang="en-IN" dirty="0"/>
              <a:t>Analytics</a:t>
            </a:r>
          </a:p>
        </p:txBody>
      </p:sp>
    </p:spTree>
    <p:extLst>
      <p:ext uri="{BB962C8B-B14F-4D97-AF65-F5344CB8AC3E}">
        <p14:creationId xmlns:p14="http://schemas.microsoft.com/office/powerpoint/2010/main" val="3656216533"/>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50D16DF-E5AE-4188-AAC8-BE01B32FD12C}"/>
              </a:ext>
            </a:extLst>
          </p:cNvPr>
          <p:cNvSpPr>
            <a:spLocks noGrp="1"/>
          </p:cNvSpPr>
          <p:nvPr>
            <p:ph type="title"/>
          </p:nvPr>
        </p:nvSpPr>
        <p:spPr/>
        <p:txBody>
          <a:bodyPr/>
          <a:lstStyle/>
          <a:p>
            <a:r>
              <a:rPr lang="en-IN" dirty="0"/>
              <a:t>AWS for the Data Tier</a:t>
            </a:r>
          </a:p>
        </p:txBody>
      </p:sp>
      <p:cxnSp>
        <p:nvCxnSpPr>
          <p:cNvPr id="4" name="Straight Arrow Connector 3">
            <a:extLst>
              <a:ext uri="{FF2B5EF4-FFF2-40B4-BE49-F238E27FC236}">
                <a16:creationId xmlns="" xmlns:a16="http://schemas.microsoft.com/office/drawing/2014/main" id="{88AC2825-020F-4E81-AAD2-CA9F532AC4D0}"/>
              </a:ext>
            </a:extLst>
          </p:cNvPr>
          <p:cNvCxnSpPr>
            <a:cxnSpLocks/>
          </p:cNvCxnSpPr>
          <p:nvPr/>
        </p:nvCxnSpPr>
        <p:spPr>
          <a:xfrm>
            <a:off x="8431698" y="3429000"/>
            <a:ext cx="7089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 name="Straight Arrow Connector 4">
            <a:extLst>
              <a:ext uri="{FF2B5EF4-FFF2-40B4-BE49-F238E27FC236}">
                <a16:creationId xmlns="" xmlns:a16="http://schemas.microsoft.com/office/drawing/2014/main" id="{951828C9-606A-4D94-8343-06EC04D1EAE6}"/>
              </a:ext>
            </a:extLst>
          </p:cNvPr>
          <p:cNvCxnSpPr>
            <a:cxnSpLocks/>
          </p:cNvCxnSpPr>
          <p:nvPr/>
        </p:nvCxnSpPr>
        <p:spPr>
          <a:xfrm flipH="1">
            <a:off x="5459896" y="3750367"/>
            <a:ext cx="4" cy="188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 xmlns:a16="http://schemas.microsoft.com/office/drawing/2014/main" id="{A944C647-69E9-4906-93A7-B944A64B62CC}"/>
              </a:ext>
            </a:extLst>
          </p:cNvPr>
          <p:cNvCxnSpPr>
            <a:cxnSpLocks/>
          </p:cNvCxnSpPr>
          <p:nvPr/>
        </p:nvCxnSpPr>
        <p:spPr>
          <a:xfrm flipH="1" flipV="1">
            <a:off x="5426766" y="2545743"/>
            <a:ext cx="1" cy="5486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 xmlns:a16="http://schemas.microsoft.com/office/drawing/2014/main" id="{B40A87AB-B3FC-46F5-A332-CB2286595479}"/>
              </a:ext>
            </a:extLst>
          </p:cNvPr>
          <p:cNvSpPr/>
          <p:nvPr/>
        </p:nvSpPr>
        <p:spPr>
          <a:xfrm>
            <a:off x="2557670" y="2915479"/>
            <a:ext cx="6042991" cy="2451652"/>
          </a:xfrm>
          <a:prstGeom prst="rect">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4" name="Straight Arrow Connector 13">
            <a:extLst>
              <a:ext uri="{FF2B5EF4-FFF2-40B4-BE49-F238E27FC236}">
                <a16:creationId xmlns="" xmlns:a16="http://schemas.microsoft.com/office/drawing/2014/main" id="{86EB3491-A0F5-4ED7-9866-2E7DA508CEC1}"/>
              </a:ext>
            </a:extLst>
          </p:cNvPr>
          <p:cNvCxnSpPr>
            <a:cxnSpLocks/>
          </p:cNvCxnSpPr>
          <p:nvPr/>
        </p:nvCxnSpPr>
        <p:spPr>
          <a:xfrm flipH="1">
            <a:off x="1974574" y="3313042"/>
            <a:ext cx="55659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 xmlns:a16="http://schemas.microsoft.com/office/drawing/2014/main" id="{7320C829-C4D0-4C1F-9524-17BB88042A43}"/>
              </a:ext>
            </a:extLst>
          </p:cNvPr>
          <p:cNvCxnSpPr>
            <a:cxnSpLocks/>
          </p:cNvCxnSpPr>
          <p:nvPr/>
        </p:nvCxnSpPr>
        <p:spPr>
          <a:xfrm flipH="1">
            <a:off x="1974574" y="4727713"/>
            <a:ext cx="55659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Straight Arrow Connector 15">
            <a:extLst>
              <a:ext uri="{FF2B5EF4-FFF2-40B4-BE49-F238E27FC236}">
                <a16:creationId xmlns="" xmlns:a16="http://schemas.microsoft.com/office/drawing/2014/main" id="{6DC1A8BB-08E2-422B-A740-F0C284DFFF02}"/>
              </a:ext>
            </a:extLst>
          </p:cNvPr>
          <p:cNvCxnSpPr>
            <a:cxnSpLocks/>
          </p:cNvCxnSpPr>
          <p:nvPr/>
        </p:nvCxnSpPr>
        <p:spPr>
          <a:xfrm>
            <a:off x="8600661" y="4690867"/>
            <a:ext cx="70899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7" name="TextBox 16">
            <a:extLst>
              <a:ext uri="{FF2B5EF4-FFF2-40B4-BE49-F238E27FC236}">
                <a16:creationId xmlns="" xmlns:a16="http://schemas.microsoft.com/office/drawing/2014/main" id="{4A3CE813-AE37-402F-BE72-FEAF53D23EE6}"/>
              </a:ext>
            </a:extLst>
          </p:cNvPr>
          <p:cNvSpPr txBox="1"/>
          <p:nvPr/>
        </p:nvSpPr>
        <p:spPr>
          <a:xfrm>
            <a:off x="289445" y="3094382"/>
            <a:ext cx="1582424" cy="430214"/>
          </a:xfrm>
          <a:prstGeom prst="rect">
            <a:avLst/>
          </a:prstGeom>
          <a:noFill/>
        </p:spPr>
        <p:txBody>
          <a:bodyPr wrap="square" rtlCol="0">
            <a:spAutoFit/>
          </a:bodyPr>
          <a:lstStyle/>
          <a:p>
            <a:endParaRPr lang="en-IN" dirty="0"/>
          </a:p>
        </p:txBody>
      </p:sp>
      <p:sp>
        <p:nvSpPr>
          <p:cNvPr id="18" name="TextBox 17">
            <a:extLst>
              <a:ext uri="{FF2B5EF4-FFF2-40B4-BE49-F238E27FC236}">
                <a16:creationId xmlns="" xmlns:a16="http://schemas.microsoft.com/office/drawing/2014/main" id="{B718F209-9F83-4C12-BE24-307D680D5575}"/>
              </a:ext>
            </a:extLst>
          </p:cNvPr>
          <p:cNvSpPr txBox="1"/>
          <p:nvPr/>
        </p:nvSpPr>
        <p:spPr>
          <a:xfrm>
            <a:off x="4690970" y="2149742"/>
            <a:ext cx="1582424" cy="369332"/>
          </a:xfrm>
          <a:prstGeom prst="rect">
            <a:avLst/>
          </a:prstGeom>
          <a:noFill/>
        </p:spPr>
        <p:txBody>
          <a:bodyPr wrap="square" rtlCol="0">
            <a:spAutoFit/>
          </a:bodyPr>
          <a:lstStyle/>
          <a:p>
            <a:pPr algn="ctr"/>
            <a:r>
              <a:rPr lang="en-IN" dirty="0"/>
              <a:t>Hot Reads</a:t>
            </a:r>
          </a:p>
        </p:txBody>
      </p:sp>
      <p:sp>
        <p:nvSpPr>
          <p:cNvPr id="19" name="TextBox 18">
            <a:extLst>
              <a:ext uri="{FF2B5EF4-FFF2-40B4-BE49-F238E27FC236}">
                <a16:creationId xmlns="" xmlns:a16="http://schemas.microsoft.com/office/drawing/2014/main" id="{4C62FC5E-0561-4994-8C63-60F1F6810434}"/>
              </a:ext>
            </a:extLst>
          </p:cNvPr>
          <p:cNvSpPr txBox="1"/>
          <p:nvPr/>
        </p:nvSpPr>
        <p:spPr>
          <a:xfrm>
            <a:off x="435218" y="3124823"/>
            <a:ext cx="1582424" cy="369332"/>
          </a:xfrm>
          <a:prstGeom prst="rect">
            <a:avLst/>
          </a:prstGeom>
          <a:noFill/>
        </p:spPr>
        <p:txBody>
          <a:bodyPr wrap="square" rtlCol="0">
            <a:spAutoFit/>
          </a:bodyPr>
          <a:lstStyle/>
          <a:p>
            <a:pPr algn="ctr"/>
            <a:r>
              <a:rPr lang="en-IN" dirty="0"/>
              <a:t>Rich Search</a:t>
            </a:r>
          </a:p>
        </p:txBody>
      </p:sp>
      <p:sp>
        <p:nvSpPr>
          <p:cNvPr id="20" name="TextBox 19">
            <a:extLst>
              <a:ext uri="{FF2B5EF4-FFF2-40B4-BE49-F238E27FC236}">
                <a16:creationId xmlns="" xmlns:a16="http://schemas.microsoft.com/office/drawing/2014/main" id="{3212C034-0838-4210-BE22-26BDC7168FED}"/>
              </a:ext>
            </a:extLst>
          </p:cNvPr>
          <p:cNvSpPr txBox="1"/>
          <p:nvPr/>
        </p:nvSpPr>
        <p:spPr>
          <a:xfrm>
            <a:off x="460516" y="4523169"/>
            <a:ext cx="1582424" cy="646331"/>
          </a:xfrm>
          <a:prstGeom prst="rect">
            <a:avLst/>
          </a:prstGeom>
          <a:noFill/>
        </p:spPr>
        <p:txBody>
          <a:bodyPr wrap="square" rtlCol="0">
            <a:spAutoFit/>
          </a:bodyPr>
          <a:lstStyle/>
          <a:p>
            <a:pPr algn="ctr"/>
            <a:r>
              <a:rPr lang="en-IN" dirty="0"/>
              <a:t>Key/value simple query</a:t>
            </a:r>
          </a:p>
        </p:txBody>
      </p:sp>
      <p:sp>
        <p:nvSpPr>
          <p:cNvPr id="21" name="Rectangle 20">
            <a:extLst>
              <a:ext uri="{FF2B5EF4-FFF2-40B4-BE49-F238E27FC236}">
                <a16:creationId xmlns="" xmlns:a16="http://schemas.microsoft.com/office/drawing/2014/main" id="{1E2BBDFB-46ED-4E58-ABE6-D80FBB7278A2}"/>
              </a:ext>
            </a:extLst>
          </p:cNvPr>
          <p:cNvSpPr/>
          <p:nvPr/>
        </p:nvSpPr>
        <p:spPr>
          <a:xfrm>
            <a:off x="4565375" y="3923849"/>
            <a:ext cx="1815548" cy="28239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b="1" dirty="0">
                <a:solidFill>
                  <a:schemeClr val="tx2"/>
                </a:solidFill>
              </a:rPr>
              <a:t>Data Tier</a:t>
            </a:r>
          </a:p>
        </p:txBody>
      </p:sp>
      <p:sp>
        <p:nvSpPr>
          <p:cNvPr id="22" name="TextBox 21">
            <a:extLst>
              <a:ext uri="{FF2B5EF4-FFF2-40B4-BE49-F238E27FC236}">
                <a16:creationId xmlns="" xmlns:a16="http://schemas.microsoft.com/office/drawing/2014/main" id="{7D68F0AA-C798-4701-88E3-BCE419418845}"/>
              </a:ext>
            </a:extLst>
          </p:cNvPr>
          <p:cNvSpPr txBox="1"/>
          <p:nvPr/>
        </p:nvSpPr>
        <p:spPr>
          <a:xfrm>
            <a:off x="4334668" y="5631367"/>
            <a:ext cx="2260097" cy="646331"/>
          </a:xfrm>
          <a:prstGeom prst="rect">
            <a:avLst/>
          </a:prstGeom>
          <a:noFill/>
        </p:spPr>
        <p:txBody>
          <a:bodyPr wrap="square" rtlCol="0">
            <a:spAutoFit/>
          </a:bodyPr>
          <a:lstStyle/>
          <a:p>
            <a:pPr algn="ctr"/>
            <a:r>
              <a:rPr lang="en-IN" dirty="0"/>
              <a:t>Complex queries and transactions</a:t>
            </a:r>
          </a:p>
        </p:txBody>
      </p:sp>
      <p:sp>
        <p:nvSpPr>
          <p:cNvPr id="23" name="TextBox 22">
            <a:extLst>
              <a:ext uri="{FF2B5EF4-FFF2-40B4-BE49-F238E27FC236}">
                <a16:creationId xmlns="" xmlns:a16="http://schemas.microsoft.com/office/drawing/2014/main" id="{3F16C286-99CD-44E4-9060-7FCB52D19E59}"/>
              </a:ext>
            </a:extLst>
          </p:cNvPr>
          <p:cNvSpPr txBox="1"/>
          <p:nvPr/>
        </p:nvSpPr>
        <p:spPr>
          <a:xfrm>
            <a:off x="9029849" y="3244334"/>
            <a:ext cx="1582424" cy="369332"/>
          </a:xfrm>
          <a:prstGeom prst="rect">
            <a:avLst/>
          </a:prstGeom>
          <a:noFill/>
        </p:spPr>
        <p:txBody>
          <a:bodyPr wrap="square" rtlCol="0">
            <a:spAutoFit/>
          </a:bodyPr>
          <a:lstStyle/>
          <a:p>
            <a:pPr algn="ctr"/>
            <a:r>
              <a:rPr lang="en-IN" dirty="0"/>
              <a:t>Logging</a:t>
            </a:r>
          </a:p>
        </p:txBody>
      </p:sp>
      <p:sp>
        <p:nvSpPr>
          <p:cNvPr id="24" name="TextBox 23">
            <a:extLst>
              <a:ext uri="{FF2B5EF4-FFF2-40B4-BE49-F238E27FC236}">
                <a16:creationId xmlns="" xmlns:a16="http://schemas.microsoft.com/office/drawing/2014/main" id="{220C5797-FE4F-49BB-BA38-5BA5876A36FB}"/>
              </a:ext>
            </a:extLst>
          </p:cNvPr>
          <p:cNvSpPr txBox="1"/>
          <p:nvPr/>
        </p:nvSpPr>
        <p:spPr>
          <a:xfrm>
            <a:off x="9058167" y="4543047"/>
            <a:ext cx="1582424" cy="369332"/>
          </a:xfrm>
          <a:prstGeom prst="rect">
            <a:avLst/>
          </a:prstGeom>
          <a:noFill/>
        </p:spPr>
        <p:txBody>
          <a:bodyPr wrap="square" rtlCol="0">
            <a:spAutoFit/>
          </a:bodyPr>
          <a:lstStyle/>
          <a:p>
            <a:pPr algn="ctr"/>
            <a:r>
              <a:rPr lang="en-IN" dirty="0"/>
              <a:t>Analytics</a:t>
            </a:r>
          </a:p>
        </p:txBody>
      </p:sp>
      <p:pic>
        <p:nvPicPr>
          <p:cNvPr id="26" name="Picture 25">
            <a:extLst>
              <a:ext uri="{FF2B5EF4-FFF2-40B4-BE49-F238E27FC236}">
                <a16:creationId xmlns="" xmlns:a16="http://schemas.microsoft.com/office/drawing/2014/main" id="{85FC715E-E314-4F36-BC43-05F2723B7662}"/>
              </a:ext>
            </a:extLst>
          </p:cNvPr>
          <p:cNvPicPr>
            <a:picLocks noChangeAspect="1"/>
          </p:cNvPicPr>
          <p:nvPr/>
        </p:nvPicPr>
        <p:blipFill>
          <a:blip r:embed="rId2"/>
          <a:stretch>
            <a:fillRect/>
          </a:stretch>
        </p:blipFill>
        <p:spPr>
          <a:xfrm>
            <a:off x="2978429" y="4555218"/>
            <a:ext cx="883943" cy="799566"/>
          </a:xfrm>
          <a:prstGeom prst="rect">
            <a:avLst/>
          </a:prstGeom>
        </p:spPr>
      </p:pic>
      <p:pic>
        <p:nvPicPr>
          <p:cNvPr id="28" name="Picture 27">
            <a:extLst>
              <a:ext uri="{FF2B5EF4-FFF2-40B4-BE49-F238E27FC236}">
                <a16:creationId xmlns="" xmlns:a16="http://schemas.microsoft.com/office/drawing/2014/main" id="{0CDBF061-A5AA-4588-A9FB-684D80ED34B0}"/>
              </a:ext>
            </a:extLst>
          </p:cNvPr>
          <p:cNvPicPr>
            <a:picLocks noChangeAspect="1"/>
          </p:cNvPicPr>
          <p:nvPr/>
        </p:nvPicPr>
        <p:blipFill>
          <a:blip r:embed="rId3"/>
          <a:stretch>
            <a:fillRect/>
          </a:stretch>
        </p:blipFill>
        <p:spPr>
          <a:xfrm>
            <a:off x="3018014" y="3052178"/>
            <a:ext cx="698189" cy="698189"/>
          </a:xfrm>
          <a:prstGeom prst="rect">
            <a:avLst/>
          </a:prstGeom>
        </p:spPr>
      </p:pic>
      <p:pic>
        <p:nvPicPr>
          <p:cNvPr id="30" name="Picture 29">
            <a:extLst>
              <a:ext uri="{FF2B5EF4-FFF2-40B4-BE49-F238E27FC236}">
                <a16:creationId xmlns="" xmlns:a16="http://schemas.microsoft.com/office/drawing/2014/main" id="{2022D259-4074-4824-BFD5-0842F78E077A}"/>
              </a:ext>
            </a:extLst>
          </p:cNvPr>
          <p:cNvPicPr>
            <a:picLocks noChangeAspect="1"/>
          </p:cNvPicPr>
          <p:nvPr/>
        </p:nvPicPr>
        <p:blipFill>
          <a:blip r:embed="rId4"/>
          <a:stretch>
            <a:fillRect/>
          </a:stretch>
        </p:blipFill>
        <p:spPr>
          <a:xfrm>
            <a:off x="5060601" y="3118206"/>
            <a:ext cx="738177" cy="738177"/>
          </a:xfrm>
          <a:prstGeom prst="rect">
            <a:avLst/>
          </a:prstGeom>
        </p:spPr>
      </p:pic>
      <p:pic>
        <p:nvPicPr>
          <p:cNvPr id="32" name="Picture 31">
            <a:extLst>
              <a:ext uri="{FF2B5EF4-FFF2-40B4-BE49-F238E27FC236}">
                <a16:creationId xmlns="" xmlns:a16="http://schemas.microsoft.com/office/drawing/2014/main" id="{1F739632-DA28-4369-9F37-01780E2E8377}"/>
              </a:ext>
            </a:extLst>
          </p:cNvPr>
          <p:cNvPicPr>
            <a:picLocks noChangeAspect="1"/>
          </p:cNvPicPr>
          <p:nvPr/>
        </p:nvPicPr>
        <p:blipFill>
          <a:blip r:embed="rId5"/>
          <a:stretch>
            <a:fillRect/>
          </a:stretch>
        </p:blipFill>
        <p:spPr>
          <a:xfrm>
            <a:off x="7173880" y="4429106"/>
            <a:ext cx="856881" cy="925848"/>
          </a:xfrm>
          <a:prstGeom prst="rect">
            <a:avLst/>
          </a:prstGeom>
        </p:spPr>
      </p:pic>
      <p:pic>
        <p:nvPicPr>
          <p:cNvPr id="34" name="Picture 33">
            <a:extLst>
              <a:ext uri="{FF2B5EF4-FFF2-40B4-BE49-F238E27FC236}">
                <a16:creationId xmlns="" xmlns:a16="http://schemas.microsoft.com/office/drawing/2014/main" id="{67DC4EE4-2354-4C3E-85DD-601F459CE5AA}"/>
              </a:ext>
            </a:extLst>
          </p:cNvPr>
          <p:cNvPicPr>
            <a:picLocks noChangeAspect="1"/>
          </p:cNvPicPr>
          <p:nvPr/>
        </p:nvPicPr>
        <p:blipFill>
          <a:blip r:embed="rId6"/>
          <a:stretch>
            <a:fillRect/>
          </a:stretch>
        </p:blipFill>
        <p:spPr>
          <a:xfrm>
            <a:off x="4935971" y="4132323"/>
            <a:ext cx="990506" cy="990506"/>
          </a:xfrm>
          <a:prstGeom prst="rect">
            <a:avLst/>
          </a:prstGeom>
        </p:spPr>
      </p:pic>
      <p:pic>
        <p:nvPicPr>
          <p:cNvPr id="36" name="Picture 35">
            <a:extLst>
              <a:ext uri="{FF2B5EF4-FFF2-40B4-BE49-F238E27FC236}">
                <a16:creationId xmlns="" xmlns:a16="http://schemas.microsoft.com/office/drawing/2014/main" id="{2432ADB6-7CE1-44C4-A32E-98778DB7BD98}"/>
              </a:ext>
            </a:extLst>
          </p:cNvPr>
          <p:cNvPicPr>
            <a:picLocks noChangeAspect="1"/>
          </p:cNvPicPr>
          <p:nvPr/>
        </p:nvPicPr>
        <p:blipFill>
          <a:blip r:embed="rId7"/>
          <a:stretch>
            <a:fillRect/>
          </a:stretch>
        </p:blipFill>
        <p:spPr>
          <a:xfrm>
            <a:off x="7143176" y="2961440"/>
            <a:ext cx="990502" cy="685428"/>
          </a:xfrm>
          <a:prstGeom prst="rect">
            <a:avLst/>
          </a:prstGeom>
        </p:spPr>
      </p:pic>
      <p:sp>
        <p:nvSpPr>
          <p:cNvPr id="37" name="Rectangle 36">
            <a:extLst>
              <a:ext uri="{FF2B5EF4-FFF2-40B4-BE49-F238E27FC236}">
                <a16:creationId xmlns="" xmlns:a16="http://schemas.microsoft.com/office/drawing/2014/main" id="{90F720C8-3DDF-4795-B60A-C6ECACDE84A3}"/>
              </a:ext>
            </a:extLst>
          </p:cNvPr>
          <p:cNvSpPr/>
          <p:nvPr/>
        </p:nvSpPr>
        <p:spPr>
          <a:xfrm>
            <a:off x="2696026" y="3752568"/>
            <a:ext cx="1437220" cy="1964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a:t>Amazon </a:t>
            </a:r>
            <a:r>
              <a:rPr lang="en-IN" sz="1050" dirty="0" err="1"/>
              <a:t>CloudSearch</a:t>
            </a:r>
            <a:endParaRPr lang="en-IN" sz="1050" dirty="0"/>
          </a:p>
        </p:txBody>
      </p:sp>
      <p:sp>
        <p:nvSpPr>
          <p:cNvPr id="38" name="Rectangle 37">
            <a:extLst>
              <a:ext uri="{FF2B5EF4-FFF2-40B4-BE49-F238E27FC236}">
                <a16:creationId xmlns="" xmlns:a16="http://schemas.microsoft.com/office/drawing/2014/main" id="{1B51EDAD-E121-404B-A5DE-0DA59C3C7C8C}"/>
              </a:ext>
            </a:extLst>
          </p:cNvPr>
          <p:cNvSpPr/>
          <p:nvPr/>
        </p:nvSpPr>
        <p:spPr>
          <a:xfrm>
            <a:off x="4741286" y="2937884"/>
            <a:ext cx="1437220" cy="1964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a:t>Amazon </a:t>
            </a:r>
            <a:r>
              <a:rPr lang="en-IN" sz="1050" dirty="0" err="1"/>
              <a:t>ElastiCache</a:t>
            </a:r>
            <a:endParaRPr lang="en-IN" sz="1050" dirty="0"/>
          </a:p>
        </p:txBody>
      </p:sp>
      <p:sp>
        <p:nvSpPr>
          <p:cNvPr id="39" name="Rectangle 38">
            <a:extLst>
              <a:ext uri="{FF2B5EF4-FFF2-40B4-BE49-F238E27FC236}">
                <a16:creationId xmlns="" xmlns:a16="http://schemas.microsoft.com/office/drawing/2014/main" id="{3905D842-E149-47E5-B985-3D4BD7E9505A}"/>
              </a:ext>
            </a:extLst>
          </p:cNvPr>
          <p:cNvSpPr/>
          <p:nvPr/>
        </p:nvSpPr>
        <p:spPr>
          <a:xfrm>
            <a:off x="6957373" y="3646868"/>
            <a:ext cx="1437220" cy="1964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a:t>Amazon S3</a:t>
            </a:r>
          </a:p>
        </p:txBody>
      </p:sp>
      <p:sp>
        <p:nvSpPr>
          <p:cNvPr id="40" name="Rectangle 39">
            <a:extLst>
              <a:ext uri="{FF2B5EF4-FFF2-40B4-BE49-F238E27FC236}">
                <a16:creationId xmlns="" xmlns:a16="http://schemas.microsoft.com/office/drawing/2014/main" id="{A1A9CB8A-A869-49A2-8601-A688C7C6D7D4}"/>
              </a:ext>
            </a:extLst>
          </p:cNvPr>
          <p:cNvSpPr/>
          <p:nvPr/>
        </p:nvSpPr>
        <p:spPr>
          <a:xfrm>
            <a:off x="2702654" y="4368792"/>
            <a:ext cx="1437220" cy="1964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a:t>Amazon </a:t>
            </a:r>
            <a:r>
              <a:rPr lang="en-IN" sz="1050" dirty="0" err="1"/>
              <a:t>Dynamodb</a:t>
            </a:r>
            <a:endParaRPr lang="en-IN" sz="1050" dirty="0"/>
          </a:p>
        </p:txBody>
      </p:sp>
      <p:sp>
        <p:nvSpPr>
          <p:cNvPr id="41" name="Rectangle 40">
            <a:extLst>
              <a:ext uri="{FF2B5EF4-FFF2-40B4-BE49-F238E27FC236}">
                <a16:creationId xmlns="" xmlns:a16="http://schemas.microsoft.com/office/drawing/2014/main" id="{229BF8D5-2EA8-492D-9AA5-D2E61A105766}"/>
              </a:ext>
            </a:extLst>
          </p:cNvPr>
          <p:cNvSpPr/>
          <p:nvPr/>
        </p:nvSpPr>
        <p:spPr>
          <a:xfrm>
            <a:off x="4720944" y="5092259"/>
            <a:ext cx="1437220" cy="1964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a:t>Amazon RDS</a:t>
            </a:r>
          </a:p>
        </p:txBody>
      </p:sp>
      <p:sp>
        <p:nvSpPr>
          <p:cNvPr id="42" name="Rectangle 41">
            <a:extLst>
              <a:ext uri="{FF2B5EF4-FFF2-40B4-BE49-F238E27FC236}">
                <a16:creationId xmlns="" xmlns:a16="http://schemas.microsoft.com/office/drawing/2014/main" id="{42B1FFF4-47AE-46BD-821C-9C089E9365D3}"/>
              </a:ext>
            </a:extLst>
          </p:cNvPr>
          <p:cNvSpPr/>
          <p:nvPr/>
        </p:nvSpPr>
        <p:spPr>
          <a:xfrm>
            <a:off x="6924241" y="4196833"/>
            <a:ext cx="1437220" cy="19643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050" dirty="0"/>
              <a:t>Amazon Redshift </a:t>
            </a:r>
          </a:p>
        </p:txBody>
      </p:sp>
    </p:spTree>
    <p:extLst>
      <p:ext uri="{BB962C8B-B14F-4D97-AF65-F5344CB8AC3E}">
        <p14:creationId xmlns:p14="http://schemas.microsoft.com/office/powerpoint/2010/main" val="241904550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AutoShape 4" descr="Image result for d3 js logo"/>
          <p:cNvSpPr>
            <a:spLocks noChangeAspect="1" noChangeArrowheads="1"/>
          </p:cNvSpPr>
          <p:nvPr/>
        </p:nvSpPr>
        <p:spPr bwMode="auto">
          <a:xfrm>
            <a:off x="207433" y="-192617"/>
            <a:ext cx="4064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17" tIns="60958" rIns="121917" bIns="60958" numCol="1" anchor="t" anchorCtr="0" compatLnSpc="1">
            <a:prstTxWarp prst="textNoShape">
              <a:avLst/>
            </a:prstTxWarp>
          </a:bodyPr>
          <a:lstStyle/>
          <a:p>
            <a:endParaRPr lang="en-US" dirty="0"/>
          </a:p>
        </p:txBody>
      </p:sp>
      <p:sp>
        <p:nvSpPr>
          <p:cNvPr id="17" name="Title 7"/>
          <p:cNvSpPr txBox="1">
            <a:spLocks/>
          </p:cNvSpPr>
          <p:nvPr/>
        </p:nvSpPr>
        <p:spPr>
          <a:xfrm>
            <a:off x="415972" y="120748"/>
            <a:ext cx="10940405" cy="902667"/>
          </a:xfrm>
          <a:prstGeom prst="rect">
            <a:avLst/>
          </a:prstGeom>
        </p:spPr>
        <p:txBody>
          <a:bodyPr vert="horz" lIns="121917" tIns="60958" rIns="121917" bIns="60958" rtlCol="0" anchor="t">
            <a:noAutofit/>
          </a:bodyPr>
          <a:lstStyle>
            <a:lvl1pPr algn="l" defTabSz="457200" rtl="0" eaLnBrk="1" latinLnBrk="0" hangingPunct="1">
              <a:spcBef>
                <a:spcPct val="0"/>
              </a:spcBef>
              <a:buNone/>
              <a:defRPr sz="2800" b="1" i="0" kern="1200">
                <a:solidFill>
                  <a:srgbClr val="4D4D4C"/>
                </a:solidFill>
                <a:latin typeface="Arial"/>
                <a:ea typeface="+mj-ea"/>
                <a:cs typeface="Arial"/>
              </a:defRPr>
            </a:lvl1pPr>
          </a:lstStyle>
          <a:p>
            <a:r>
              <a:rPr lang="en-US" dirty="0"/>
              <a:t>What </a:t>
            </a:r>
            <a:r>
              <a:rPr lang="en-US" sz="3700" b="0" spc="-50" dirty="0">
                <a:solidFill>
                  <a:schemeClr val="tx1">
                    <a:lumMod val="75000"/>
                    <a:lumOff val="25000"/>
                  </a:schemeClr>
                </a:solidFill>
                <a:latin typeface="+mj-lt"/>
                <a:cs typeface="+mj-cs"/>
              </a:rPr>
              <a:t>Kinds</a:t>
            </a:r>
            <a:r>
              <a:rPr lang="en-US" dirty="0"/>
              <a:t> of Tools Can I Use With AWS? </a:t>
            </a:r>
          </a:p>
        </p:txBody>
      </p:sp>
      <p:grpSp>
        <p:nvGrpSpPr>
          <p:cNvPr id="16" name="Group 15"/>
          <p:cNvGrpSpPr/>
          <p:nvPr/>
        </p:nvGrpSpPr>
        <p:grpSpPr>
          <a:xfrm>
            <a:off x="3248085" y="1110770"/>
            <a:ext cx="2799415" cy="864401"/>
            <a:chOff x="2410683" y="691026"/>
            <a:chExt cx="2099561" cy="648301"/>
          </a:xfrm>
        </p:grpSpPr>
        <p:sp>
          <p:nvSpPr>
            <p:cNvPr id="18" name="Chevron 17"/>
            <p:cNvSpPr/>
            <p:nvPr/>
          </p:nvSpPr>
          <p:spPr>
            <a:xfrm>
              <a:off x="2410683" y="691026"/>
              <a:ext cx="2099561" cy="648301"/>
            </a:xfrm>
            <a:prstGeom prst="chevron">
              <a:avLst/>
            </a:prstGeom>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sp>
        <p:sp>
          <p:nvSpPr>
            <p:cNvPr id="19" name="Chevron 6"/>
            <p:cNvSpPr/>
            <p:nvPr/>
          </p:nvSpPr>
          <p:spPr>
            <a:xfrm>
              <a:off x="2815133" y="691026"/>
              <a:ext cx="1259737" cy="6483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0" rIns="0" bIns="0" numCol="1" spcCol="1270" anchor="ctr" anchorCtr="0">
              <a:noAutofit/>
            </a:bodyPr>
            <a:lstStyle/>
            <a:p>
              <a:pPr algn="ctr" defTabSz="1066773">
                <a:lnSpc>
                  <a:spcPct val="90000"/>
                </a:lnSpc>
                <a:spcBef>
                  <a:spcPct val="0"/>
                </a:spcBef>
                <a:spcAft>
                  <a:spcPct val="35000"/>
                </a:spcAft>
              </a:pPr>
              <a:r>
                <a:rPr lang="en-US" sz="2400" dirty="0"/>
                <a:t>Store</a:t>
              </a:r>
            </a:p>
          </p:txBody>
        </p:sp>
      </p:grpSp>
      <p:grpSp>
        <p:nvGrpSpPr>
          <p:cNvPr id="20" name="Group 19"/>
          <p:cNvGrpSpPr/>
          <p:nvPr/>
        </p:nvGrpSpPr>
        <p:grpSpPr>
          <a:xfrm>
            <a:off x="6179106" y="1101605"/>
            <a:ext cx="2799415" cy="882732"/>
            <a:chOff x="3227539" y="1424657"/>
            <a:chExt cx="1620754" cy="662049"/>
          </a:xfrm>
          <a:effectLst>
            <a:outerShdw blurRad="50800" dist="38100" dir="2700000" algn="tl" rotWithShape="0">
              <a:prstClr val="black">
                <a:alpha val="40000"/>
              </a:prstClr>
            </a:outerShdw>
          </a:effectLst>
        </p:grpSpPr>
        <p:sp>
          <p:nvSpPr>
            <p:cNvPr id="21" name="Chevron 20"/>
            <p:cNvSpPr/>
            <p:nvPr/>
          </p:nvSpPr>
          <p:spPr>
            <a:xfrm>
              <a:off x="3227539" y="1438405"/>
              <a:ext cx="1620754" cy="648301"/>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2" name="Chevron 8"/>
            <p:cNvSpPr/>
            <p:nvPr/>
          </p:nvSpPr>
          <p:spPr>
            <a:xfrm>
              <a:off x="3507012" y="1424657"/>
              <a:ext cx="1066281" cy="6483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0" rIns="0" bIns="0" numCol="1" spcCol="1270" anchor="ctr" anchorCtr="0">
              <a:noAutofit/>
            </a:bodyPr>
            <a:lstStyle/>
            <a:p>
              <a:pPr algn="ctr" defTabSz="1066773">
                <a:lnSpc>
                  <a:spcPct val="90000"/>
                </a:lnSpc>
                <a:spcBef>
                  <a:spcPct val="0"/>
                </a:spcBef>
                <a:spcAft>
                  <a:spcPct val="35000"/>
                </a:spcAft>
              </a:pPr>
              <a:r>
                <a:rPr lang="en-US" sz="2400" dirty="0"/>
                <a:t>Process and Analyze</a:t>
              </a:r>
            </a:p>
          </p:txBody>
        </p:sp>
      </p:grpSp>
      <p:sp>
        <p:nvSpPr>
          <p:cNvPr id="23" name="Chevron 22"/>
          <p:cNvSpPr/>
          <p:nvPr/>
        </p:nvSpPr>
        <p:spPr>
          <a:xfrm>
            <a:off x="317063" y="1110770"/>
            <a:ext cx="2799415" cy="864401"/>
          </a:xfrm>
          <a:prstGeom prst="chevron">
            <a:avLst/>
          </a:prstGeom>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sp>
      <p:sp>
        <p:nvSpPr>
          <p:cNvPr id="24" name="Chevron 4"/>
          <p:cNvSpPr/>
          <p:nvPr/>
        </p:nvSpPr>
        <p:spPr>
          <a:xfrm>
            <a:off x="876946" y="837670"/>
            <a:ext cx="1679649" cy="8644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58" tIns="0" rIns="0" bIns="0" numCol="1" spcCol="1693" anchor="ctr" anchorCtr="0">
            <a:noAutofit/>
          </a:bodyPr>
          <a:lstStyle/>
          <a:p>
            <a:pPr algn="ctr" defTabSz="1066773">
              <a:lnSpc>
                <a:spcPct val="90000"/>
              </a:lnSpc>
              <a:spcBef>
                <a:spcPct val="0"/>
              </a:spcBef>
              <a:spcAft>
                <a:spcPct val="35000"/>
              </a:spcAft>
            </a:pPr>
            <a:r>
              <a:rPr lang="en-US" sz="2400" dirty="0"/>
              <a:t>Collect</a:t>
            </a:r>
          </a:p>
        </p:txBody>
      </p:sp>
      <p:grpSp>
        <p:nvGrpSpPr>
          <p:cNvPr id="25" name="Group 24"/>
          <p:cNvGrpSpPr/>
          <p:nvPr/>
        </p:nvGrpSpPr>
        <p:grpSpPr>
          <a:xfrm>
            <a:off x="9110127" y="1110770"/>
            <a:ext cx="2799415" cy="864401"/>
            <a:chOff x="3320499" y="1416869"/>
            <a:chExt cx="1620754" cy="648301"/>
          </a:xfrm>
          <a:effectLst>
            <a:outerShdw blurRad="50800" dist="38100" dir="2700000" algn="tl" rotWithShape="0">
              <a:prstClr val="black">
                <a:alpha val="40000"/>
              </a:prstClr>
            </a:outerShdw>
          </a:effectLst>
        </p:grpSpPr>
        <p:sp>
          <p:nvSpPr>
            <p:cNvPr id="26" name="Chevron 25"/>
            <p:cNvSpPr/>
            <p:nvPr/>
          </p:nvSpPr>
          <p:spPr>
            <a:xfrm>
              <a:off x="3320499" y="1416869"/>
              <a:ext cx="1620754" cy="648301"/>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Chevron 8"/>
            <p:cNvSpPr/>
            <p:nvPr/>
          </p:nvSpPr>
          <p:spPr>
            <a:xfrm>
              <a:off x="3630147" y="1416869"/>
              <a:ext cx="1061624" cy="6483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0" rIns="0" bIns="0" numCol="1" spcCol="1270" anchor="ctr" anchorCtr="0">
              <a:noAutofit/>
            </a:bodyPr>
            <a:lstStyle/>
            <a:p>
              <a:pPr algn="ctr" defTabSz="1066773">
                <a:lnSpc>
                  <a:spcPct val="90000"/>
                </a:lnSpc>
                <a:spcBef>
                  <a:spcPct val="0"/>
                </a:spcBef>
                <a:spcAft>
                  <a:spcPct val="35000"/>
                </a:spcAft>
              </a:pPr>
              <a:r>
                <a:rPr lang="en-US" sz="2400" dirty="0"/>
                <a:t>Visualize</a:t>
              </a:r>
            </a:p>
          </p:txBody>
        </p:sp>
      </p:grpSp>
    </p:spTree>
    <p:extLst>
      <p:ext uri="{BB962C8B-B14F-4D97-AF65-F5344CB8AC3E}">
        <p14:creationId xmlns:p14="http://schemas.microsoft.com/office/powerpoint/2010/main" val="4168070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722C3DC-0B53-4487-AF72-CFC8F012BC0D}"/>
              </a:ext>
            </a:extLst>
          </p:cNvPr>
          <p:cNvSpPr>
            <a:spLocks noGrp="1"/>
          </p:cNvSpPr>
          <p:nvPr>
            <p:ph type="title"/>
          </p:nvPr>
        </p:nvSpPr>
        <p:spPr/>
        <p:txBody>
          <a:bodyPr/>
          <a:lstStyle/>
          <a:p>
            <a:r>
              <a:rPr lang="en-IN" dirty="0"/>
              <a:t>What is </a:t>
            </a:r>
            <a:r>
              <a:rPr lang="en-IN" dirty="0" err="1"/>
              <a:t>Dynamodb</a:t>
            </a:r>
            <a:r>
              <a:rPr lang="en-IN" dirty="0"/>
              <a:t>?</a:t>
            </a:r>
          </a:p>
        </p:txBody>
      </p:sp>
      <p:sp>
        <p:nvSpPr>
          <p:cNvPr id="3" name="Content Placeholder 2">
            <a:extLst>
              <a:ext uri="{FF2B5EF4-FFF2-40B4-BE49-F238E27FC236}">
                <a16:creationId xmlns="" xmlns:a16="http://schemas.microsoft.com/office/drawing/2014/main" id="{C6D5F9AA-74D8-4F54-B1DD-0C77A9574B53}"/>
              </a:ext>
            </a:extLst>
          </p:cNvPr>
          <p:cNvSpPr>
            <a:spLocks noGrp="1"/>
          </p:cNvSpPr>
          <p:nvPr>
            <p:ph idx="1"/>
          </p:nvPr>
        </p:nvSpPr>
        <p:spPr/>
        <p:txBody>
          <a:bodyPr>
            <a:normAutofit/>
          </a:bodyPr>
          <a:lstStyle/>
          <a:p>
            <a:pPr marL="342900" indent="-342900">
              <a:buFont typeface="Wingdings" panose="05000000000000000000" pitchFamily="2" charset="2"/>
              <a:buChar char="§"/>
            </a:pPr>
            <a:r>
              <a:rPr lang="en-IN" sz="2400" dirty="0"/>
              <a:t>A </a:t>
            </a:r>
            <a:r>
              <a:rPr lang="en-IN" sz="2400" b="1" dirty="0"/>
              <a:t>fully managed</a:t>
            </a:r>
            <a:r>
              <a:rPr lang="en-IN" sz="2400" dirty="0"/>
              <a:t>, </a:t>
            </a:r>
            <a:r>
              <a:rPr lang="en-IN" sz="2400" b="1" dirty="0" err="1"/>
              <a:t>Nosql</a:t>
            </a:r>
            <a:r>
              <a:rPr lang="en-IN" sz="2400" dirty="0"/>
              <a:t> database solution</a:t>
            </a:r>
          </a:p>
          <a:p>
            <a:pPr marL="342900" indent="-342900">
              <a:buFont typeface="Wingdings" panose="05000000000000000000" pitchFamily="2" charset="2"/>
              <a:buChar char="§"/>
            </a:pPr>
            <a:r>
              <a:rPr lang="en-IN" sz="2400" b="1" dirty="0"/>
              <a:t>No servers</a:t>
            </a:r>
            <a:r>
              <a:rPr lang="en-IN" sz="2400" dirty="0"/>
              <a:t> to manage</a:t>
            </a:r>
          </a:p>
          <a:p>
            <a:pPr marL="342900" indent="-342900">
              <a:buFont typeface="Wingdings" panose="05000000000000000000" pitchFamily="2" charset="2"/>
              <a:buChar char="§"/>
            </a:pPr>
            <a:r>
              <a:rPr lang="en-IN" sz="2400" b="1" dirty="0"/>
              <a:t>Predictable performance</a:t>
            </a:r>
            <a:r>
              <a:rPr lang="en-IN" sz="2400" dirty="0"/>
              <a:t> and seamless scalability </a:t>
            </a:r>
          </a:p>
          <a:p>
            <a:pPr marL="342900" indent="-342900">
              <a:buFont typeface="Wingdings" panose="05000000000000000000" pitchFamily="2" charset="2"/>
              <a:buChar char="§"/>
            </a:pPr>
            <a:r>
              <a:rPr lang="en-IN" sz="2400" dirty="0"/>
              <a:t>Consistent</a:t>
            </a:r>
          </a:p>
          <a:p>
            <a:pPr marL="342900" indent="-342900">
              <a:buFont typeface="Wingdings" panose="05000000000000000000" pitchFamily="2" charset="2"/>
              <a:buChar char="§"/>
            </a:pPr>
            <a:r>
              <a:rPr lang="en-IN" sz="2400" dirty="0"/>
              <a:t>Fully resilient and highly available</a:t>
            </a:r>
          </a:p>
          <a:p>
            <a:pPr marL="342900" indent="-342900">
              <a:buFont typeface="Wingdings" panose="05000000000000000000" pitchFamily="2" charset="2"/>
              <a:buChar char="§"/>
            </a:pPr>
            <a:r>
              <a:rPr lang="en-IN" sz="2400" dirty="0"/>
              <a:t>SSD storage</a:t>
            </a:r>
          </a:p>
          <a:p>
            <a:pPr marL="342900" indent="-342900">
              <a:buFont typeface="Wingdings" panose="05000000000000000000" pitchFamily="2" charset="2"/>
              <a:buChar char="§"/>
            </a:pPr>
            <a:r>
              <a:rPr lang="en-IN" sz="2400" b="1" dirty="0"/>
              <a:t>No practical storage limits</a:t>
            </a:r>
          </a:p>
          <a:p>
            <a:pPr marL="342900" indent="-342900">
              <a:buFont typeface="Wingdings" panose="05000000000000000000" pitchFamily="2" charset="2"/>
              <a:buChar char="§"/>
            </a:pPr>
            <a:r>
              <a:rPr lang="en-IN" sz="2400" dirty="0"/>
              <a:t>Deep integration with IAM</a:t>
            </a:r>
          </a:p>
          <a:p>
            <a:pPr marL="342900" indent="-342900">
              <a:buFont typeface="Wingdings" panose="05000000000000000000" pitchFamily="2" charset="2"/>
              <a:buChar char="§"/>
            </a:pPr>
            <a:r>
              <a:rPr lang="en-IN" sz="2400" b="1" dirty="0"/>
              <a:t>Characteristics like key-value and document store </a:t>
            </a:r>
            <a:r>
              <a:rPr lang="en-IN" sz="2400" b="1" dirty="0" err="1"/>
              <a:t>db’s</a:t>
            </a:r>
            <a:r>
              <a:rPr lang="en-IN" sz="2400" b="1" dirty="0"/>
              <a:t>.</a:t>
            </a:r>
          </a:p>
        </p:txBody>
      </p:sp>
    </p:spTree>
    <p:extLst>
      <p:ext uri="{BB962C8B-B14F-4D97-AF65-F5344CB8AC3E}">
        <p14:creationId xmlns:p14="http://schemas.microsoft.com/office/powerpoint/2010/main" val="2908316489"/>
      </p:ext>
    </p:extLst>
  </p:cSld>
  <p:clrMapOvr>
    <a:masterClrMapping/>
  </p:clrMapOvr>
  <p:timing>
    <p:tnLst>
      <p:par>
        <p:cTn xmlns:p14="http://schemas.microsoft.com/office/powerpoint/2010/mai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48526FA-ECFB-452F-A366-AFCC3E22078B}"/>
              </a:ext>
            </a:extLst>
          </p:cNvPr>
          <p:cNvSpPr>
            <a:spLocks noGrp="1"/>
          </p:cNvSpPr>
          <p:nvPr>
            <p:ph type="title"/>
          </p:nvPr>
        </p:nvSpPr>
        <p:spPr/>
        <p:txBody>
          <a:bodyPr/>
          <a:lstStyle/>
          <a:p>
            <a:r>
              <a:rPr lang="en-IN" dirty="0"/>
              <a:t>What is </a:t>
            </a:r>
            <a:r>
              <a:rPr lang="en-IN" dirty="0" err="1"/>
              <a:t>Dynamodb</a:t>
            </a:r>
            <a:r>
              <a:rPr lang="en-IN" dirty="0"/>
              <a:t>?</a:t>
            </a:r>
          </a:p>
        </p:txBody>
      </p:sp>
      <p:sp>
        <p:nvSpPr>
          <p:cNvPr id="3" name="Content Placeholder 2">
            <a:extLst>
              <a:ext uri="{FF2B5EF4-FFF2-40B4-BE49-F238E27FC236}">
                <a16:creationId xmlns="" xmlns:a16="http://schemas.microsoft.com/office/drawing/2014/main" id="{2ACB7BCF-AFC0-4261-8A26-6BE85AE2A581}"/>
              </a:ext>
            </a:extLst>
          </p:cNvPr>
          <p:cNvSpPr>
            <a:spLocks noGrp="1"/>
          </p:cNvSpPr>
          <p:nvPr>
            <p:ph idx="1"/>
          </p:nvPr>
        </p:nvSpPr>
        <p:spPr/>
        <p:txBody>
          <a:bodyPr>
            <a:noAutofit/>
          </a:bodyPr>
          <a:lstStyle/>
          <a:p>
            <a:pPr marL="342900" indent="-342900">
              <a:buFont typeface="Wingdings" panose="05000000000000000000" pitchFamily="2" charset="2"/>
              <a:buChar char="§"/>
            </a:pPr>
            <a:r>
              <a:rPr lang="en-IN" sz="2800" dirty="0"/>
              <a:t>Collection of Tables.</a:t>
            </a:r>
          </a:p>
          <a:p>
            <a:pPr marL="915988" lvl="1" indent="-342900">
              <a:buFont typeface="Wingdings" panose="05000000000000000000" pitchFamily="2" charset="2"/>
              <a:buChar char="Ø"/>
            </a:pPr>
            <a:r>
              <a:rPr lang="en-IN" sz="2400" dirty="0"/>
              <a:t>Courses</a:t>
            </a:r>
          </a:p>
          <a:p>
            <a:pPr marL="915988" lvl="1" indent="-342900">
              <a:buFont typeface="Wingdings" panose="05000000000000000000" pitchFamily="2" charset="2"/>
              <a:buChar char="Ø"/>
            </a:pPr>
            <a:r>
              <a:rPr lang="en-IN" sz="2400" dirty="0"/>
              <a:t>Students</a:t>
            </a:r>
          </a:p>
          <a:p>
            <a:pPr marL="915988" lvl="1" indent="-342900">
              <a:buFont typeface="Wingdings" panose="05000000000000000000" pitchFamily="2" charset="2"/>
              <a:buChar char="Ø"/>
            </a:pPr>
            <a:r>
              <a:rPr lang="en-IN" sz="2400" dirty="0"/>
              <a:t>Grades</a:t>
            </a:r>
          </a:p>
          <a:p>
            <a:pPr marL="342900" indent="-342900">
              <a:buFont typeface="Wingdings" panose="05000000000000000000" pitchFamily="2" charset="2"/>
              <a:buChar char="§"/>
            </a:pPr>
            <a:r>
              <a:rPr lang="en-IN" sz="2800" dirty="0"/>
              <a:t>Highest level structure</a:t>
            </a:r>
          </a:p>
          <a:p>
            <a:pPr marL="342900" indent="-342900">
              <a:buFont typeface="Wingdings" panose="05000000000000000000" pitchFamily="2" charset="2"/>
              <a:buChar char="§"/>
            </a:pPr>
            <a:r>
              <a:rPr lang="en-IN" sz="2800" dirty="0"/>
              <a:t>No Schema, except Keys</a:t>
            </a:r>
          </a:p>
          <a:p>
            <a:pPr marL="342900" indent="-342900">
              <a:buFont typeface="Wingdings" panose="05000000000000000000" pitchFamily="2" charset="2"/>
              <a:buChar char="§"/>
            </a:pPr>
            <a:r>
              <a:rPr lang="en-IN" sz="2800" dirty="0"/>
              <a:t>Performance is managed per table</a:t>
            </a:r>
          </a:p>
          <a:p>
            <a:pPr marL="915988" lvl="1" indent="-342900">
              <a:buFont typeface="Wingdings" panose="05000000000000000000" pitchFamily="2" charset="2"/>
              <a:buChar char="Ø"/>
            </a:pPr>
            <a:r>
              <a:rPr lang="en-IN" sz="2400" dirty="0"/>
              <a:t>Resources are allocated accordingly.</a:t>
            </a:r>
          </a:p>
          <a:p>
            <a:pPr marL="915988" lvl="1" indent="-342900">
              <a:buFont typeface="Wingdings" panose="05000000000000000000" pitchFamily="2" charset="2"/>
              <a:buChar char="Ø"/>
            </a:pPr>
            <a:r>
              <a:rPr lang="en-IN" sz="2400" dirty="0"/>
              <a:t>Role of Data Model</a:t>
            </a:r>
          </a:p>
        </p:txBody>
      </p:sp>
      <p:pic>
        <p:nvPicPr>
          <p:cNvPr id="4" name="Picture 3">
            <a:extLst>
              <a:ext uri="{FF2B5EF4-FFF2-40B4-BE49-F238E27FC236}">
                <a16:creationId xmlns="" xmlns:a16="http://schemas.microsoft.com/office/drawing/2014/main" id="{9C0399DA-5D8F-41FE-93C1-16E0AED07575}"/>
              </a:ext>
            </a:extLst>
          </p:cNvPr>
          <p:cNvPicPr>
            <a:picLocks noChangeAspect="1"/>
          </p:cNvPicPr>
          <p:nvPr/>
        </p:nvPicPr>
        <p:blipFill>
          <a:blip r:embed="rId2"/>
          <a:stretch>
            <a:fillRect/>
          </a:stretch>
        </p:blipFill>
        <p:spPr>
          <a:xfrm>
            <a:off x="8967371" y="2207823"/>
            <a:ext cx="1597466" cy="2083091"/>
          </a:xfrm>
          <a:prstGeom prst="rect">
            <a:avLst/>
          </a:prstGeom>
        </p:spPr>
      </p:pic>
    </p:spTree>
    <p:extLst>
      <p:ext uri="{BB962C8B-B14F-4D97-AF65-F5344CB8AC3E}">
        <p14:creationId xmlns:p14="http://schemas.microsoft.com/office/powerpoint/2010/main" val="2772505492"/>
      </p:ext>
    </p:extLst>
  </p:cSld>
  <p:clrMapOvr>
    <a:masterClrMapping/>
  </p:clrMapOvr>
  <p:timing>
    <p:tnLst>
      <p:par>
        <p:cTn xmlns:p14="http://schemas.microsoft.com/office/powerpoint/2010/mai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AB185D2-AB85-452B-91CF-4CF616C1C8E7}"/>
              </a:ext>
            </a:extLst>
          </p:cNvPr>
          <p:cNvSpPr>
            <a:spLocks noGrp="1"/>
          </p:cNvSpPr>
          <p:nvPr>
            <p:ph type="title"/>
          </p:nvPr>
        </p:nvSpPr>
        <p:spPr/>
        <p:txBody>
          <a:bodyPr/>
          <a:lstStyle/>
          <a:p>
            <a:r>
              <a:rPr lang="en-IN" dirty="0"/>
              <a:t>Amazon </a:t>
            </a:r>
            <a:r>
              <a:rPr lang="en-IN" dirty="0" err="1"/>
              <a:t>Dynamodb</a:t>
            </a:r>
            <a:r>
              <a:rPr lang="en-IN" dirty="0"/>
              <a:t>: Concepts</a:t>
            </a:r>
          </a:p>
        </p:txBody>
      </p:sp>
      <p:sp>
        <p:nvSpPr>
          <p:cNvPr id="3" name="Content Placeholder 2">
            <a:extLst>
              <a:ext uri="{FF2B5EF4-FFF2-40B4-BE49-F238E27FC236}">
                <a16:creationId xmlns="" xmlns:a16="http://schemas.microsoft.com/office/drawing/2014/main" id="{C5671F99-8952-4721-A06B-D7119E36F75B}"/>
              </a:ext>
            </a:extLst>
          </p:cNvPr>
          <p:cNvSpPr>
            <a:spLocks noGrp="1"/>
          </p:cNvSpPr>
          <p:nvPr>
            <p:ph idx="1"/>
          </p:nvPr>
        </p:nvSpPr>
        <p:spPr/>
        <p:txBody>
          <a:bodyPr>
            <a:normAutofit/>
          </a:bodyPr>
          <a:lstStyle/>
          <a:p>
            <a:pPr marL="200025" lvl="1" indent="0">
              <a:buNone/>
            </a:pPr>
            <a:r>
              <a:rPr lang="en-IN" sz="2600" dirty="0"/>
              <a:t>Tables </a:t>
            </a:r>
          </a:p>
          <a:p>
            <a:pPr lvl="1"/>
            <a:r>
              <a:rPr lang="en-IN" sz="2600" dirty="0"/>
              <a:t>Items </a:t>
            </a:r>
          </a:p>
          <a:p>
            <a:pPr lvl="1"/>
            <a:r>
              <a:rPr lang="en-IN" sz="2600" dirty="0"/>
              <a:t>Attributes</a:t>
            </a:r>
          </a:p>
          <a:p>
            <a:pPr lvl="2" indent="0">
              <a:buNone/>
            </a:pPr>
            <a:r>
              <a:rPr lang="en-IN" sz="2000" dirty="0"/>
              <a:t>Attributes per item might differ </a:t>
            </a:r>
          </a:p>
          <a:p>
            <a:pPr lvl="1"/>
            <a:r>
              <a:rPr lang="en-IN" sz="2600" dirty="0"/>
              <a:t>Partition Key (Hash Key)</a:t>
            </a:r>
          </a:p>
          <a:p>
            <a:pPr lvl="1"/>
            <a:r>
              <a:rPr lang="en-IN" sz="2600" dirty="0"/>
              <a:t>Sort Key (Range Key)</a:t>
            </a:r>
          </a:p>
        </p:txBody>
      </p:sp>
    </p:spTree>
    <p:extLst>
      <p:ext uri="{BB962C8B-B14F-4D97-AF65-F5344CB8AC3E}">
        <p14:creationId xmlns:p14="http://schemas.microsoft.com/office/powerpoint/2010/main" val="2927603836"/>
      </p:ext>
    </p:extLst>
  </p:cSld>
  <p:clrMapOvr>
    <a:masterClrMapping/>
  </p:clrMapOvr>
  <p:timing>
    <p:tnLst>
      <p:par>
        <p:cTn xmlns:p14="http://schemas.microsoft.com/office/powerpoint/2010/mai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4005B21-08D4-4191-8ACE-5EABE876352D}"/>
              </a:ext>
            </a:extLst>
          </p:cNvPr>
          <p:cNvSpPr>
            <a:spLocks noGrp="1"/>
          </p:cNvSpPr>
          <p:nvPr>
            <p:ph type="title"/>
          </p:nvPr>
        </p:nvSpPr>
        <p:spPr/>
        <p:txBody>
          <a:bodyPr/>
          <a:lstStyle/>
          <a:p>
            <a:r>
              <a:rPr lang="en-IN" dirty="0"/>
              <a:t>Amazon </a:t>
            </a:r>
            <a:r>
              <a:rPr lang="en-IN" dirty="0" err="1"/>
              <a:t>Dynamodb</a:t>
            </a:r>
            <a:r>
              <a:rPr lang="en-IN" dirty="0"/>
              <a:t>: Data Model</a:t>
            </a:r>
          </a:p>
        </p:txBody>
      </p:sp>
      <p:sp>
        <p:nvSpPr>
          <p:cNvPr id="3" name="Content Placeholder 2">
            <a:extLst>
              <a:ext uri="{FF2B5EF4-FFF2-40B4-BE49-F238E27FC236}">
                <a16:creationId xmlns="" xmlns:a16="http://schemas.microsoft.com/office/drawing/2014/main" id="{DF4CFE29-5D60-4EBC-8ACE-5C3A51DA7CAD}"/>
              </a:ext>
            </a:extLst>
          </p:cNvPr>
          <p:cNvSpPr>
            <a:spLocks noGrp="1"/>
          </p:cNvSpPr>
          <p:nvPr>
            <p:ph idx="1"/>
          </p:nvPr>
        </p:nvSpPr>
        <p:spPr/>
        <p:txBody>
          <a:bodyPr/>
          <a:lstStyle/>
          <a:p>
            <a:endParaRPr lang="en-IN"/>
          </a:p>
        </p:txBody>
      </p:sp>
      <p:pic>
        <p:nvPicPr>
          <p:cNvPr id="4" name="Picture 3">
            <a:extLst>
              <a:ext uri="{FF2B5EF4-FFF2-40B4-BE49-F238E27FC236}">
                <a16:creationId xmlns="" xmlns:a16="http://schemas.microsoft.com/office/drawing/2014/main" id="{BC2C32FE-6CD4-4C06-BFD7-8D3D2A0FEF7B}"/>
              </a:ext>
            </a:extLst>
          </p:cNvPr>
          <p:cNvPicPr>
            <a:picLocks noChangeAspect="1"/>
          </p:cNvPicPr>
          <p:nvPr/>
        </p:nvPicPr>
        <p:blipFill>
          <a:blip r:embed="rId2"/>
          <a:stretch>
            <a:fillRect/>
          </a:stretch>
        </p:blipFill>
        <p:spPr>
          <a:xfrm>
            <a:off x="2184977" y="1845733"/>
            <a:ext cx="6866258" cy="4076405"/>
          </a:xfrm>
          <a:prstGeom prst="rect">
            <a:avLst/>
          </a:prstGeom>
        </p:spPr>
      </p:pic>
    </p:spTree>
    <p:extLst>
      <p:ext uri="{BB962C8B-B14F-4D97-AF65-F5344CB8AC3E}">
        <p14:creationId xmlns:p14="http://schemas.microsoft.com/office/powerpoint/2010/main" val="3393588372"/>
      </p:ext>
    </p:extLst>
  </p:cSld>
  <p:clrMapOvr>
    <a:masterClrMapping/>
  </p:clrMapOvr>
  <p:timing>
    <p:tnLst>
      <p:par>
        <p:cTn xmlns:p14="http://schemas.microsoft.com/office/powerpoint/2010/mai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35C0A2A-C49C-402E-9103-224E8BC113CF}"/>
              </a:ext>
            </a:extLst>
          </p:cNvPr>
          <p:cNvSpPr>
            <a:spLocks noGrp="1"/>
          </p:cNvSpPr>
          <p:nvPr>
            <p:ph type="title"/>
          </p:nvPr>
        </p:nvSpPr>
        <p:spPr/>
        <p:txBody>
          <a:bodyPr/>
          <a:lstStyle/>
          <a:p>
            <a:r>
              <a:rPr lang="en-IN" dirty="0"/>
              <a:t>Partition Key/Sort Key Example</a:t>
            </a:r>
          </a:p>
        </p:txBody>
      </p:sp>
      <p:pic>
        <p:nvPicPr>
          <p:cNvPr id="4" name="Content Placeholder 3">
            <a:extLst>
              <a:ext uri="{FF2B5EF4-FFF2-40B4-BE49-F238E27FC236}">
                <a16:creationId xmlns="" xmlns:a16="http://schemas.microsoft.com/office/drawing/2014/main" id="{FA46551B-3146-4BCF-BF96-E2D26BA5C7F3}"/>
              </a:ext>
            </a:extLst>
          </p:cNvPr>
          <p:cNvPicPr>
            <a:picLocks noGrp="1" noChangeAspect="1"/>
          </p:cNvPicPr>
          <p:nvPr>
            <p:ph idx="1"/>
          </p:nvPr>
        </p:nvPicPr>
        <p:blipFill>
          <a:blip r:embed="rId2"/>
          <a:stretch>
            <a:fillRect/>
          </a:stretch>
        </p:blipFill>
        <p:spPr>
          <a:xfrm>
            <a:off x="2544417" y="1956973"/>
            <a:ext cx="6620598" cy="4072768"/>
          </a:xfrm>
          <a:prstGeom prst="rect">
            <a:avLst/>
          </a:prstGeom>
        </p:spPr>
      </p:pic>
    </p:spTree>
    <p:extLst>
      <p:ext uri="{BB962C8B-B14F-4D97-AF65-F5344CB8AC3E}">
        <p14:creationId xmlns:p14="http://schemas.microsoft.com/office/powerpoint/2010/main" val="3119035196"/>
      </p:ext>
    </p:extLst>
  </p:cSld>
  <p:clrMapOvr>
    <a:masterClrMapping/>
  </p:clrMapOvr>
  <p:timing>
    <p:tnLst>
      <p:par>
        <p:cTn xmlns:p14="http://schemas.microsoft.com/office/powerpoint/2010/mai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2F88263-FF76-447A-8359-46D545723250}"/>
              </a:ext>
            </a:extLst>
          </p:cNvPr>
          <p:cNvSpPr>
            <a:spLocks noGrp="1"/>
          </p:cNvSpPr>
          <p:nvPr>
            <p:ph type="title"/>
          </p:nvPr>
        </p:nvSpPr>
        <p:spPr/>
        <p:txBody>
          <a:bodyPr/>
          <a:lstStyle/>
          <a:p>
            <a:r>
              <a:rPr lang="en-IN" dirty="0"/>
              <a:t>Data Types</a:t>
            </a:r>
          </a:p>
        </p:txBody>
      </p:sp>
      <p:pic>
        <p:nvPicPr>
          <p:cNvPr id="4" name="Content Placeholder 3">
            <a:extLst>
              <a:ext uri="{FF2B5EF4-FFF2-40B4-BE49-F238E27FC236}">
                <a16:creationId xmlns="" xmlns:a16="http://schemas.microsoft.com/office/drawing/2014/main" id="{74AD2D6F-1848-48B1-98FC-BEDD9BB7AE65}"/>
              </a:ext>
            </a:extLst>
          </p:cNvPr>
          <p:cNvPicPr>
            <a:picLocks noGrp="1" noChangeAspect="1"/>
          </p:cNvPicPr>
          <p:nvPr>
            <p:ph idx="1"/>
          </p:nvPr>
        </p:nvPicPr>
        <p:blipFill>
          <a:blip r:embed="rId2"/>
          <a:stretch>
            <a:fillRect/>
          </a:stretch>
        </p:blipFill>
        <p:spPr>
          <a:xfrm>
            <a:off x="3698343" y="1846263"/>
            <a:ext cx="4855640" cy="4022725"/>
          </a:xfrm>
          <a:prstGeom prst="rect">
            <a:avLst/>
          </a:prstGeom>
        </p:spPr>
      </p:pic>
    </p:spTree>
    <p:extLst>
      <p:ext uri="{BB962C8B-B14F-4D97-AF65-F5344CB8AC3E}">
        <p14:creationId xmlns:p14="http://schemas.microsoft.com/office/powerpoint/2010/main" val="547109509"/>
      </p:ext>
    </p:extLst>
  </p:cSld>
  <p:clrMapOvr>
    <a:masterClrMapping/>
  </p:clrMapOvr>
  <p:timing>
    <p:tnLst>
      <p:par>
        <p:cTn xmlns:p14="http://schemas.microsoft.com/office/powerpoint/2010/mai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537A6A4-0E16-4410-90DD-D0F7C3926706}"/>
              </a:ext>
            </a:extLst>
          </p:cNvPr>
          <p:cNvSpPr>
            <a:spLocks noGrp="1"/>
          </p:cNvSpPr>
          <p:nvPr>
            <p:ph type="title"/>
          </p:nvPr>
        </p:nvSpPr>
        <p:spPr/>
        <p:txBody>
          <a:bodyPr/>
          <a:lstStyle/>
          <a:p>
            <a:r>
              <a:rPr lang="en-IN" dirty="0"/>
              <a:t>Attribute Types</a:t>
            </a:r>
          </a:p>
        </p:txBody>
      </p:sp>
      <p:sp>
        <p:nvSpPr>
          <p:cNvPr id="3" name="Content Placeholder 2">
            <a:extLst>
              <a:ext uri="{FF2B5EF4-FFF2-40B4-BE49-F238E27FC236}">
                <a16:creationId xmlns="" xmlns:a16="http://schemas.microsoft.com/office/drawing/2014/main" id="{A23181A4-9E3E-4C6E-8AA8-2B5ED62D61B0}"/>
              </a:ext>
            </a:extLst>
          </p:cNvPr>
          <p:cNvSpPr>
            <a:spLocks noGrp="1"/>
          </p:cNvSpPr>
          <p:nvPr>
            <p:ph idx="1"/>
          </p:nvPr>
        </p:nvSpPr>
        <p:spPr/>
        <p:txBody>
          <a:bodyPr>
            <a:normAutofit/>
          </a:bodyPr>
          <a:lstStyle/>
          <a:p>
            <a:pPr marL="342900" indent="-342900">
              <a:buFont typeface="Wingdings" panose="05000000000000000000" pitchFamily="2" charset="2"/>
              <a:buChar char="§"/>
            </a:pPr>
            <a:r>
              <a:rPr lang="en-IN" dirty="0"/>
              <a:t>Scalar</a:t>
            </a:r>
          </a:p>
          <a:p>
            <a:pPr lvl="1">
              <a:buFont typeface="Wingdings" panose="05000000000000000000" pitchFamily="2" charset="2"/>
              <a:buChar char="Ø"/>
            </a:pPr>
            <a:r>
              <a:rPr lang="en-IN" dirty="0"/>
              <a:t>Single value: String, Number, Binary or Boolean</a:t>
            </a:r>
          </a:p>
          <a:p>
            <a:pPr marL="342900" indent="-342900">
              <a:buFont typeface="Wingdings" panose="05000000000000000000" pitchFamily="2" charset="2"/>
              <a:buChar char="§"/>
            </a:pPr>
            <a:r>
              <a:rPr lang="en-IN" dirty="0"/>
              <a:t>Set</a:t>
            </a:r>
          </a:p>
          <a:p>
            <a:pPr lvl="1">
              <a:buFont typeface="Wingdings" panose="05000000000000000000" pitchFamily="2" charset="2"/>
              <a:buChar char="Ø"/>
            </a:pPr>
            <a:r>
              <a:rPr lang="en-IN" dirty="0"/>
              <a:t>Collection : [</a:t>
            </a:r>
            <a:r>
              <a:rPr lang="en-IN" b="1" dirty="0"/>
              <a:t>“</a:t>
            </a:r>
            <a:r>
              <a:rPr lang="en-IN" b="1" dirty="0" err="1"/>
              <a:t>apple”,”orange”,”grape</a:t>
            </a:r>
            <a:r>
              <a:rPr lang="en-IN" b="1" dirty="0"/>
              <a:t>”</a:t>
            </a:r>
            <a:r>
              <a:rPr lang="en-IN" dirty="0"/>
              <a:t>]</a:t>
            </a:r>
          </a:p>
          <a:p>
            <a:pPr marL="968375" lvl="2" indent="-285750">
              <a:buFont typeface="Arial" panose="020B0604020202020204" pitchFamily="34" charset="0"/>
              <a:buChar char="•"/>
            </a:pPr>
            <a:r>
              <a:rPr lang="en-IN" sz="1600" dirty="0"/>
              <a:t>Same Type  </a:t>
            </a:r>
          </a:p>
          <a:p>
            <a:pPr marL="968375" lvl="2" indent="-285750">
              <a:buFont typeface="Arial" panose="020B0604020202020204" pitchFamily="34" charset="0"/>
              <a:buChar char="•"/>
            </a:pPr>
            <a:r>
              <a:rPr lang="en-IN" dirty="0"/>
              <a:t>Order not preserved</a:t>
            </a:r>
          </a:p>
          <a:p>
            <a:pPr marL="342900" indent="-342900">
              <a:buFont typeface="Wingdings" panose="05000000000000000000" pitchFamily="2" charset="2"/>
              <a:buChar char="§"/>
            </a:pPr>
            <a:r>
              <a:rPr lang="en-IN" dirty="0"/>
              <a:t>Document</a:t>
            </a:r>
          </a:p>
          <a:p>
            <a:pPr marL="915988" lvl="1" indent="-342900">
              <a:buFont typeface="Wingdings" panose="05000000000000000000" pitchFamily="2" charset="2"/>
              <a:buChar char="Ø"/>
            </a:pPr>
            <a:r>
              <a:rPr lang="en-IN" dirty="0"/>
              <a:t>List : [</a:t>
            </a:r>
            <a:r>
              <a:rPr lang="en-IN" b="1" dirty="0"/>
              <a:t>“</a:t>
            </a:r>
            <a:r>
              <a:rPr lang="en-IN" b="1" dirty="0" err="1"/>
              <a:t>apple”,”orange”,”grape</a:t>
            </a:r>
            <a:r>
              <a:rPr lang="en-IN" b="1" dirty="0"/>
              <a:t>”, 54</a:t>
            </a:r>
            <a:r>
              <a:rPr lang="en-IN" dirty="0"/>
              <a:t>]</a:t>
            </a:r>
          </a:p>
          <a:p>
            <a:pPr marL="1025525" lvl="2" indent="-342900">
              <a:buFont typeface="Arial" panose="020B0604020202020204" pitchFamily="34" charset="0"/>
              <a:buChar char="•"/>
            </a:pPr>
            <a:r>
              <a:rPr lang="en-IN" dirty="0"/>
              <a:t>May be of a different data type</a:t>
            </a:r>
          </a:p>
          <a:p>
            <a:pPr marL="1025525" lvl="2" indent="-342900">
              <a:buFont typeface="Arial" panose="020B0604020202020204" pitchFamily="34" charset="0"/>
              <a:buChar char="•"/>
            </a:pPr>
            <a:r>
              <a:rPr lang="en-IN" dirty="0"/>
              <a:t>Order is preserved</a:t>
            </a:r>
          </a:p>
          <a:p>
            <a:pPr marL="915988" lvl="1" indent="-342900">
              <a:buFont typeface="Wingdings" panose="05000000000000000000" pitchFamily="2" charset="2"/>
              <a:buChar char="Ø"/>
            </a:pPr>
            <a:r>
              <a:rPr lang="en-IN" dirty="0"/>
              <a:t>Map (JSON)</a:t>
            </a:r>
          </a:p>
          <a:p>
            <a:pPr lvl="3">
              <a:buFont typeface="Arial" panose="020B0604020202020204" pitchFamily="34" charset="0"/>
              <a:buChar char="•"/>
            </a:pPr>
            <a:r>
              <a:rPr lang="en-IN" dirty="0"/>
              <a:t>JSON, Lookup tables and dictionaries etc.</a:t>
            </a:r>
          </a:p>
        </p:txBody>
      </p:sp>
    </p:spTree>
    <p:extLst>
      <p:ext uri="{BB962C8B-B14F-4D97-AF65-F5344CB8AC3E}">
        <p14:creationId xmlns:p14="http://schemas.microsoft.com/office/powerpoint/2010/main" val="507301465"/>
      </p:ext>
    </p:extLst>
  </p:cSld>
  <p:clrMapOvr>
    <a:masterClrMapping/>
  </p:clrMapOvr>
  <p:timing>
    <p:tnLst>
      <p:par>
        <p:cTn xmlns:p14="http://schemas.microsoft.com/office/powerpoint/2010/mai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5F292D8-52AF-4575-B7CC-6399EED510AE}"/>
              </a:ext>
            </a:extLst>
          </p:cNvPr>
          <p:cNvSpPr>
            <a:spLocks noGrp="1"/>
          </p:cNvSpPr>
          <p:nvPr>
            <p:ph type="title"/>
          </p:nvPr>
        </p:nvSpPr>
        <p:spPr/>
        <p:txBody>
          <a:bodyPr/>
          <a:lstStyle/>
          <a:p>
            <a:r>
              <a:rPr lang="en-IN" dirty="0"/>
              <a:t>Table Creation Options</a:t>
            </a:r>
          </a:p>
        </p:txBody>
      </p:sp>
      <p:pic>
        <p:nvPicPr>
          <p:cNvPr id="4" name="Content Placeholder 3">
            <a:extLst>
              <a:ext uri="{FF2B5EF4-FFF2-40B4-BE49-F238E27FC236}">
                <a16:creationId xmlns="" xmlns:a16="http://schemas.microsoft.com/office/drawing/2014/main" id="{A3958E01-8278-4CC1-A892-AB683D9C5746}"/>
              </a:ext>
            </a:extLst>
          </p:cNvPr>
          <p:cNvPicPr>
            <a:picLocks noGrp="1" noChangeAspect="1"/>
          </p:cNvPicPr>
          <p:nvPr>
            <p:ph idx="1"/>
          </p:nvPr>
        </p:nvPicPr>
        <p:blipFill>
          <a:blip r:embed="rId2"/>
          <a:stretch>
            <a:fillRect/>
          </a:stretch>
        </p:blipFill>
        <p:spPr>
          <a:xfrm>
            <a:off x="2641594" y="1846263"/>
            <a:ext cx="6525714" cy="4315998"/>
          </a:xfrm>
          <a:prstGeom prst="rect">
            <a:avLst/>
          </a:prstGeom>
        </p:spPr>
      </p:pic>
    </p:spTree>
    <p:extLst>
      <p:ext uri="{BB962C8B-B14F-4D97-AF65-F5344CB8AC3E}">
        <p14:creationId xmlns:p14="http://schemas.microsoft.com/office/powerpoint/2010/main" val="3284728308"/>
      </p:ext>
    </p:extLst>
  </p:cSld>
  <p:clrMapOvr>
    <a:masterClrMapping/>
  </p:clrMapOvr>
  <p:timing>
    <p:tnLst>
      <p:par>
        <p:cTn xmlns:p14="http://schemas.microsoft.com/office/powerpoint/2010/mai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4F997D4-24C3-4B63-B05F-3CACAFCE2D03}"/>
              </a:ext>
            </a:extLst>
          </p:cNvPr>
          <p:cNvSpPr>
            <a:spLocks noGrp="1"/>
          </p:cNvSpPr>
          <p:nvPr>
            <p:ph type="title"/>
          </p:nvPr>
        </p:nvSpPr>
        <p:spPr/>
        <p:txBody>
          <a:bodyPr/>
          <a:lstStyle/>
          <a:p>
            <a:r>
              <a:rPr lang="en-IN" dirty="0"/>
              <a:t>Demo and Lab</a:t>
            </a:r>
          </a:p>
        </p:txBody>
      </p:sp>
      <p:sp>
        <p:nvSpPr>
          <p:cNvPr id="3" name="Content Placeholder 2">
            <a:extLst>
              <a:ext uri="{FF2B5EF4-FFF2-40B4-BE49-F238E27FC236}">
                <a16:creationId xmlns="" xmlns:a16="http://schemas.microsoft.com/office/drawing/2014/main" id="{C8DC4291-65E5-4FF2-9037-265BC388FE82}"/>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4135584152"/>
      </p:ext>
    </p:extLst>
  </p:cSld>
  <p:clrMapOvr>
    <a:masterClrMapping/>
  </p:clrMapOvr>
  <p:timing>
    <p:tnLst>
      <p:par>
        <p:cTn xmlns:p14="http://schemas.microsoft.com/office/powerpoint/2010/mai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30A9E3-F68F-4A7E-B4B6-E7132C5F9459}"/>
              </a:ext>
            </a:extLst>
          </p:cNvPr>
          <p:cNvSpPr>
            <a:spLocks noGrp="1"/>
          </p:cNvSpPr>
          <p:nvPr>
            <p:ph type="title"/>
          </p:nvPr>
        </p:nvSpPr>
        <p:spPr>
          <a:xfrm>
            <a:off x="1097280" y="246846"/>
            <a:ext cx="10058400" cy="755043"/>
          </a:xfrm>
        </p:spPr>
        <p:txBody>
          <a:bodyPr/>
          <a:lstStyle/>
          <a:p>
            <a:r>
              <a:rPr lang="en-IN" dirty="0"/>
              <a:t>Amazon </a:t>
            </a:r>
            <a:r>
              <a:rPr lang="en-IN" dirty="0" err="1"/>
              <a:t>Dynamodb</a:t>
            </a:r>
            <a:r>
              <a:rPr lang="en-IN" dirty="0"/>
              <a:t>: Consistency Model</a:t>
            </a:r>
          </a:p>
        </p:txBody>
      </p:sp>
      <p:sp>
        <p:nvSpPr>
          <p:cNvPr id="3" name="Content Placeholder 2">
            <a:extLst>
              <a:ext uri="{FF2B5EF4-FFF2-40B4-BE49-F238E27FC236}">
                <a16:creationId xmlns="" xmlns:a16="http://schemas.microsoft.com/office/drawing/2014/main" id="{4A5CF474-F51D-4C32-8ACB-2F25A12F0A29}"/>
              </a:ext>
            </a:extLst>
          </p:cNvPr>
          <p:cNvSpPr>
            <a:spLocks noGrp="1"/>
          </p:cNvSpPr>
          <p:nvPr>
            <p:ph idx="1"/>
          </p:nvPr>
        </p:nvSpPr>
        <p:spPr/>
        <p:txBody>
          <a:bodyPr>
            <a:normAutofit/>
          </a:bodyPr>
          <a:lstStyle/>
          <a:p>
            <a:pPr marL="342900" indent="-342900">
              <a:buFont typeface="Wingdings" panose="05000000000000000000" pitchFamily="2" charset="2"/>
              <a:buChar char="§"/>
            </a:pPr>
            <a:r>
              <a:rPr lang="en-IN" sz="2400" dirty="0"/>
              <a:t>Uses SSD for storage</a:t>
            </a:r>
          </a:p>
          <a:p>
            <a:pPr marL="342900" indent="-342900">
              <a:buFont typeface="Wingdings" panose="05000000000000000000" pitchFamily="2" charset="2"/>
              <a:buChar char="§"/>
            </a:pPr>
            <a:r>
              <a:rPr lang="en-IN" sz="2400" dirty="0"/>
              <a:t>3 replicas across multiple data centres</a:t>
            </a:r>
          </a:p>
          <a:p>
            <a:r>
              <a:rPr lang="en-IN" sz="2400" dirty="0"/>
              <a:t>Lets understand Eventual Consistency with an example</a:t>
            </a:r>
          </a:p>
          <a:p>
            <a:pPr marL="342900" indent="-342900">
              <a:buFont typeface="Wingdings" panose="05000000000000000000" pitchFamily="2" charset="2"/>
              <a:buChar char="§"/>
            </a:pPr>
            <a:r>
              <a:rPr lang="en-IN" sz="2400" dirty="0"/>
              <a:t>CAP</a:t>
            </a:r>
          </a:p>
          <a:p>
            <a:pPr marL="342900" indent="-342900">
              <a:buFont typeface="Wingdings" panose="05000000000000000000" pitchFamily="2" charset="2"/>
              <a:buChar char="§"/>
            </a:pPr>
            <a:r>
              <a:rPr lang="en-IN" sz="2400" dirty="0"/>
              <a:t>Eventual vs Strong</a:t>
            </a:r>
          </a:p>
          <a:p>
            <a:pPr marL="342900" indent="-342900">
              <a:buFont typeface="Wingdings" panose="05000000000000000000" pitchFamily="2" charset="2"/>
              <a:buChar char="§"/>
            </a:pPr>
            <a:r>
              <a:rPr lang="en-IN" sz="2400" dirty="0"/>
              <a:t>Use Strong consistency if required</a:t>
            </a:r>
          </a:p>
          <a:p>
            <a:pPr marL="342900" indent="-342900">
              <a:buFont typeface="Wingdings" panose="05000000000000000000" pitchFamily="2" charset="2"/>
              <a:buChar char="§"/>
            </a:pPr>
            <a:r>
              <a:rPr lang="en-IN" sz="2400" dirty="0"/>
              <a:t>Strongly consistent will cost more…</a:t>
            </a:r>
          </a:p>
        </p:txBody>
      </p:sp>
    </p:spTree>
    <p:extLst>
      <p:ext uri="{BB962C8B-B14F-4D97-AF65-F5344CB8AC3E}">
        <p14:creationId xmlns:p14="http://schemas.microsoft.com/office/powerpoint/2010/main" val="71461106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415972" y="120748"/>
            <a:ext cx="10940405" cy="902667"/>
          </a:xfrm>
        </p:spPr>
        <p:txBody>
          <a:bodyPr>
            <a:noAutofit/>
          </a:bodyPr>
          <a:lstStyle/>
          <a:p>
            <a:r>
              <a:rPr lang="en-US" sz="3700" dirty="0"/>
              <a:t>Where </a:t>
            </a:r>
            <a:r>
              <a:rPr lang="en-US" dirty="0"/>
              <a:t>D</a:t>
            </a:r>
            <a:r>
              <a:rPr lang="en-US" sz="3700" dirty="0"/>
              <a:t>o AWS Solutions </a:t>
            </a:r>
            <a:r>
              <a:rPr lang="en-US" dirty="0"/>
              <a:t>M</a:t>
            </a:r>
            <a:r>
              <a:rPr lang="en-US" sz="3700" dirty="0"/>
              <a:t>ap to the Pipeline?</a:t>
            </a:r>
          </a:p>
        </p:txBody>
      </p:sp>
      <p:sp>
        <p:nvSpPr>
          <p:cNvPr id="57" name="AutoShape 4" descr="Image result for d3 js logo"/>
          <p:cNvSpPr>
            <a:spLocks noChangeAspect="1" noChangeArrowheads="1"/>
          </p:cNvSpPr>
          <p:nvPr/>
        </p:nvSpPr>
        <p:spPr bwMode="auto">
          <a:xfrm>
            <a:off x="207433" y="-192617"/>
            <a:ext cx="406400" cy="4064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121917" tIns="60958" rIns="121917" bIns="60958" numCol="1" anchor="t" anchorCtr="0" compatLnSpc="1">
            <a:prstTxWarp prst="textNoShape">
              <a:avLst/>
            </a:prstTxWarp>
          </a:bodyPr>
          <a:lstStyle/>
          <a:p>
            <a:endParaRPr lang="en-US" dirty="0"/>
          </a:p>
        </p:txBody>
      </p:sp>
      <p:grpSp>
        <p:nvGrpSpPr>
          <p:cNvPr id="11" name="Group 10"/>
          <p:cNvGrpSpPr/>
          <p:nvPr/>
        </p:nvGrpSpPr>
        <p:grpSpPr>
          <a:xfrm>
            <a:off x="3248085" y="1154000"/>
            <a:ext cx="2799415" cy="864401"/>
            <a:chOff x="2410683" y="691026"/>
            <a:chExt cx="2099561" cy="648301"/>
          </a:xfrm>
        </p:grpSpPr>
        <p:sp>
          <p:nvSpPr>
            <p:cNvPr id="87" name="Chevron 86"/>
            <p:cNvSpPr/>
            <p:nvPr/>
          </p:nvSpPr>
          <p:spPr>
            <a:xfrm>
              <a:off x="2410683" y="691026"/>
              <a:ext cx="2099561" cy="648301"/>
            </a:xfrm>
            <a:prstGeom prst="chevron">
              <a:avLst/>
            </a:prstGeom>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sp>
        <p:sp>
          <p:nvSpPr>
            <p:cNvPr id="88" name="Chevron 6"/>
            <p:cNvSpPr/>
            <p:nvPr/>
          </p:nvSpPr>
          <p:spPr>
            <a:xfrm>
              <a:off x="2815133" y="691026"/>
              <a:ext cx="1259737" cy="6483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0" rIns="0" bIns="0" numCol="1" spcCol="1270" anchor="ctr" anchorCtr="0">
              <a:noAutofit/>
            </a:bodyPr>
            <a:lstStyle/>
            <a:p>
              <a:pPr algn="ctr" defTabSz="1066773">
                <a:lnSpc>
                  <a:spcPct val="90000"/>
                </a:lnSpc>
                <a:spcBef>
                  <a:spcPct val="0"/>
                </a:spcBef>
                <a:spcAft>
                  <a:spcPct val="35000"/>
                </a:spcAft>
              </a:pPr>
              <a:r>
                <a:rPr lang="en-US" sz="2400" dirty="0"/>
                <a:t>Store</a:t>
              </a:r>
            </a:p>
          </p:txBody>
        </p:sp>
      </p:grpSp>
      <p:grpSp>
        <p:nvGrpSpPr>
          <p:cNvPr id="81" name="Group 80"/>
          <p:cNvGrpSpPr/>
          <p:nvPr/>
        </p:nvGrpSpPr>
        <p:grpSpPr>
          <a:xfrm>
            <a:off x="6179106" y="1144835"/>
            <a:ext cx="2799415" cy="882732"/>
            <a:chOff x="3227539" y="1424657"/>
            <a:chExt cx="1620754" cy="662049"/>
          </a:xfrm>
          <a:effectLst>
            <a:outerShdw blurRad="50800" dist="38100" dir="2700000" algn="tl" rotWithShape="0">
              <a:prstClr val="black">
                <a:alpha val="40000"/>
              </a:prstClr>
            </a:outerShdw>
          </a:effectLst>
        </p:grpSpPr>
        <p:sp>
          <p:nvSpPr>
            <p:cNvPr id="85" name="Chevron 84"/>
            <p:cNvSpPr/>
            <p:nvPr/>
          </p:nvSpPr>
          <p:spPr>
            <a:xfrm>
              <a:off x="3227539" y="1438405"/>
              <a:ext cx="1620754" cy="648301"/>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86" name="Chevron 8"/>
            <p:cNvSpPr/>
            <p:nvPr/>
          </p:nvSpPr>
          <p:spPr>
            <a:xfrm>
              <a:off x="3515948" y="1424657"/>
              <a:ext cx="1057345" cy="6483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0" rIns="0" bIns="0" numCol="1" spcCol="1270" anchor="ctr" anchorCtr="0">
              <a:noAutofit/>
            </a:bodyPr>
            <a:lstStyle/>
            <a:p>
              <a:pPr algn="ctr" defTabSz="1066773">
                <a:lnSpc>
                  <a:spcPct val="90000"/>
                </a:lnSpc>
                <a:spcBef>
                  <a:spcPct val="0"/>
                </a:spcBef>
                <a:spcAft>
                  <a:spcPct val="35000"/>
                </a:spcAft>
              </a:pPr>
              <a:r>
                <a:rPr lang="en-US" sz="2400" dirty="0"/>
                <a:t>Process and Analyze</a:t>
              </a:r>
            </a:p>
          </p:txBody>
        </p:sp>
      </p:grpSp>
      <p:sp>
        <p:nvSpPr>
          <p:cNvPr id="89" name="Chevron 88"/>
          <p:cNvSpPr/>
          <p:nvPr/>
        </p:nvSpPr>
        <p:spPr>
          <a:xfrm>
            <a:off x="317063" y="1123020"/>
            <a:ext cx="2799415" cy="864401"/>
          </a:xfrm>
          <a:prstGeom prst="chevron">
            <a:avLst/>
          </a:prstGeom>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sp>
      <p:sp>
        <p:nvSpPr>
          <p:cNvPr id="90" name="Chevron 4"/>
          <p:cNvSpPr/>
          <p:nvPr/>
        </p:nvSpPr>
        <p:spPr>
          <a:xfrm>
            <a:off x="876946" y="1286880"/>
            <a:ext cx="1679649" cy="8644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60958" tIns="0" rIns="0" bIns="0" numCol="1" spcCol="1693" anchor="ctr" anchorCtr="0">
            <a:noAutofit/>
          </a:bodyPr>
          <a:lstStyle/>
          <a:p>
            <a:pPr algn="ctr" defTabSz="1066773">
              <a:lnSpc>
                <a:spcPct val="90000"/>
              </a:lnSpc>
              <a:spcBef>
                <a:spcPct val="0"/>
              </a:spcBef>
              <a:spcAft>
                <a:spcPct val="35000"/>
              </a:spcAft>
            </a:pPr>
            <a:r>
              <a:rPr lang="en-US" sz="2400" dirty="0"/>
              <a:t>Collect</a:t>
            </a:r>
          </a:p>
        </p:txBody>
      </p:sp>
      <p:grpSp>
        <p:nvGrpSpPr>
          <p:cNvPr id="61" name="Group 60"/>
          <p:cNvGrpSpPr/>
          <p:nvPr/>
        </p:nvGrpSpPr>
        <p:grpSpPr>
          <a:xfrm>
            <a:off x="9110127" y="1154000"/>
            <a:ext cx="2799415" cy="864401"/>
            <a:chOff x="3320499" y="1416869"/>
            <a:chExt cx="1620754" cy="648301"/>
          </a:xfrm>
          <a:effectLst>
            <a:outerShdw blurRad="50800" dist="38100" dir="2700000" algn="tl" rotWithShape="0">
              <a:prstClr val="black">
                <a:alpha val="40000"/>
              </a:prstClr>
            </a:outerShdw>
          </a:effectLst>
        </p:grpSpPr>
        <p:sp>
          <p:nvSpPr>
            <p:cNvPr id="62" name="Chevron 61"/>
            <p:cNvSpPr/>
            <p:nvPr/>
          </p:nvSpPr>
          <p:spPr>
            <a:xfrm>
              <a:off x="3320499" y="1416869"/>
              <a:ext cx="1620754" cy="648301"/>
            </a:xfrm>
            <a:prstGeom prst="chevron">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63" name="Chevron 8"/>
            <p:cNvSpPr/>
            <p:nvPr/>
          </p:nvSpPr>
          <p:spPr>
            <a:xfrm>
              <a:off x="3630147" y="1416869"/>
              <a:ext cx="1061624" cy="64830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45720" tIns="0" rIns="0" bIns="0" numCol="1" spcCol="1270" anchor="ctr" anchorCtr="0">
              <a:noAutofit/>
            </a:bodyPr>
            <a:lstStyle/>
            <a:p>
              <a:pPr algn="ctr" defTabSz="1066773">
                <a:lnSpc>
                  <a:spcPct val="90000"/>
                </a:lnSpc>
                <a:spcBef>
                  <a:spcPct val="0"/>
                </a:spcBef>
                <a:spcAft>
                  <a:spcPct val="35000"/>
                </a:spcAft>
              </a:pPr>
              <a:r>
                <a:rPr lang="en-US" sz="2400" dirty="0"/>
                <a:t>Visualize</a:t>
              </a:r>
            </a:p>
          </p:txBody>
        </p:sp>
      </p:grpSp>
    </p:spTree>
    <p:extLst>
      <p:ext uri="{BB962C8B-B14F-4D97-AF65-F5344CB8AC3E}">
        <p14:creationId xmlns:p14="http://schemas.microsoft.com/office/powerpoint/2010/main" val="32946098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fade">
                                      <p:cBhvr>
                                        <p:cTn id="12" dur="500"/>
                                        <p:tgtEl>
                                          <p:spTgt spid="8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fade">
                                      <p:cBhvr>
                                        <p:cTn id="17"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E80D1C0-FB32-4B7E-B28D-F1E508268174}"/>
              </a:ext>
            </a:extLst>
          </p:cNvPr>
          <p:cNvSpPr>
            <a:spLocks noGrp="1"/>
          </p:cNvSpPr>
          <p:nvPr>
            <p:ph type="title"/>
          </p:nvPr>
        </p:nvSpPr>
        <p:spPr/>
        <p:txBody>
          <a:bodyPr/>
          <a:lstStyle/>
          <a:p>
            <a:r>
              <a:rPr lang="en-IN" dirty="0"/>
              <a:t>Amazon </a:t>
            </a:r>
            <a:r>
              <a:rPr lang="en-IN" dirty="0" err="1"/>
              <a:t>Dynamodb</a:t>
            </a:r>
            <a:r>
              <a:rPr lang="en-IN" dirty="0"/>
              <a:t>: Provisioned Throughput</a:t>
            </a:r>
          </a:p>
        </p:txBody>
      </p:sp>
      <p:sp>
        <p:nvSpPr>
          <p:cNvPr id="3" name="Content Placeholder 2">
            <a:extLst>
              <a:ext uri="{FF2B5EF4-FFF2-40B4-BE49-F238E27FC236}">
                <a16:creationId xmlns="" xmlns:a16="http://schemas.microsoft.com/office/drawing/2014/main" id="{112A6902-D183-4D63-965F-EFD001371AEF}"/>
              </a:ext>
            </a:extLst>
          </p:cNvPr>
          <p:cNvSpPr>
            <a:spLocks noGrp="1"/>
          </p:cNvSpPr>
          <p:nvPr>
            <p:ph idx="1"/>
          </p:nvPr>
        </p:nvSpPr>
        <p:spPr/>
        <p:txBody>
          <a:bodyPr/>
          <a:lstStyle/>
          <a:p>
            <a:pPr marL="342900" indent="-342900">
              <a:buFont typeface="Wingdings" panose="05000000000000000000" pitchFamily="2" charset="2"/>
              <a:buChar char="§"/>
            </a:pPr>
            <a:r>
              <a:rPr lang="en-IN" dirty="0"/>
              <a:t>Changeable</a:t>
            </a:r>
          </a:p>
          <a:p>
            <a:pPr marL="342900" indent="-342900">
              <a:buFont typeface="Wingdings" panose="05000000000000000000" pitchFamily="2" charset="2"/>
              <a:buChar char="§"/>
            </a:pPr>
            <a:r>
              <a:rPr lang="en-IN" dirty="0"/>
              <a:t>Caution when changing capacity</a:t>
            </a:r>
          </a:p>
          <a:p>
            <a:endParaRPr lang="en-IN" dirty="0"/>
          </a:p>
        </p:txBody>
      </p:sp>
      <p:pic>
        <p:nvPicPr>
          <p:cNvPr id="5" name="Picture 4">
            <a:extLst>
              <a:ext uri="{FF2B5EF4-FFF2-40B4-BE49-F238E27FC236}">
                <a16:creationId xmlns="" xmlns:a16="http://schemas.microsoft.com/office/drawing/2014/main" id="{5A683220-AE33-43D1-9501-059F79596D32}"/>
              </a:ext>
            </a:extLst>
          </p:cNvPr>
          <p:cNvPicPr>
            <a:picLocks noChangeAspect="1"/>
          </p:cNvPicPr>
          <p:nvPr/>
        </p:nvPicPr>
        <p:blipFill>
          <a:blip r:embed="rId2"/>
          <a:stretch>
            <a:fillRect/>
          </a:stretch>
        </p:blipFill>
        <p:spPr>
          <a:xfrm>
            <a:off x="1036320" y="2993507"/>
            <a:ext cx="7361500" cy="1727813"/>
          </a:xfrm>
          <a:prstGeom prst="rect">
            <a:avLst/>
          </a:prstGeom>
        </p:spPr>
      </p:pic>
    </p:spTree>
    <p:extLst>
      <p:ext uri="{BB962C8B-B14F-4D97-AF65-F5344CB8AC3E}">
        <p14:creationId xmlns:p14="http://schemas.microsoft.com/office/powerpoint/2010/main" val="3510463775"/>
      </p:ext>
    </p:extLst>
  </p:cSld>
  <p:clrMapOvr>
    <a:masterClrMapping/>
  </p:clrMapOvr>
  <p:timing>
    <p:tnLst>
      <p:par>
        <p:cTn xmlns:p14="http://schemas.microsoft.com/office/powerpoint/2010/mai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E80D1C0-FB32-4B7E-B28D-F1E508268174}"/>
              </a:ext>
            </a:extLst>
          </p:cNvPr>
          <p:cNvSpPr>
            <a:spLocks noGrp="1"/>
          </p:cNvSpPr>
          <p:nvPr>
            <p:ph type="title"/>
          </p:nvPr>
        </p:nvSpPr>
        <p:spPr/>
        <p:txBody>
          <a:bodyPr/>
          <a:lstStyle/>
          <a:p>
            <a:r>
              <a:rPr lang="en-IN" dirty="0"/>
              <a:t>Amazon </a:t>
            </a:r>
            <a:r>
              <a:rPr lang="en-IN" dirty="0" err="1"/>
              <a:t>Dynamodb</a:t>
            </a:r>
            <a:r>
              <a:rPr lang="en-IN" dirty="0"/>
              <a:t>: Provisioned Throughput</a:t>
            </a:r>
          </a:p>
        </p:txBody>
      </p:sp>
      <p:sp>
        <p:nvSpPr>
          <p:cNvPr id="3" name="Content Placeholder 2">
            <a:extLst>
              <a:ext uri="{FF2B5EF4-FFF2-40B4-BE49-F238E27FC236}">
                <a16:creationId xmlns="" xmlns:a16="http://schemas.microsoft.com/office/drawing/2014/main" id="{112A6902-D183-4D63-965F-EFD001371AEF}"/>
              </a:ext>
            </a:extLst>
          </p:cNvPr>
          <p:cNvSpPr>
            <a:spLocks noGrp="1"/>
          </p:cNvSpPr>
          <p:nvPr>
            <p:ph idx="1"/>
          </p:nvPr>
        </p:nvSpPr>
        <p:spPr/>
        <p:txBody>
          <a:bodyPr/>
          <a:lstStyle/>
          <a:p>
            <a:r>
              <a:rPr lang="en-IN" dirty="0"/>
              <a:t>RCU – up to 4KB of data</a:t>
            </a:r>
          </a:p>
          <a:p>
            <a:r>
              <a:rPr lang="en-IN" dirty="0"/>
              <a:t>• WCU – up to 1KB of data</a:t>
            </a:r>
          </a:p>
          <a:p>
            <a:r>
              <a:rPr lang="en-IN" dirty="0"/>
              <a:t>• Smaller operations are rounded</a:t>
            </a:r>
          </a:p>
          <a:p>
            <a:r>
              <a:rPr lang="en-IN" dirty="0"/>
              <a:t>• Examples:</a:t>
            </a:r>
          </a:p>
          <a:p>
            <a:r>
              <a:rPr lang="en-IN" dirty="0"/>
              <a:t>– 3KB Read = 3KB/4KB = 0.75 = 1 RCU</a:t>
            </a:r>
          </a:p>
          <a:p>
            <a:r>
              <a:rPr lang="en-IN" dirty="0"/>
              <a:t>– 6KB Read = 6KB/4KB = 1.5 = 2 RCU</a:t>
            </a:r>
          </a:p>
          <a:p>
            <a:r>
              <a:rPr lang="en-IN" dirty="0"/>
              <a:t>– 40KB Read = 40KB/4KB = 10 = 10 RCU</a:t>
            </a:r>
          </a:p>
          <a:p>
            <a:r>
              <a:rPr lang="en-IN" dirty="0"/>
              <a:t>– 2.5KB Write = 2.5KB/1KB = 2.5= 3 WCU</a:t>
            </a:r>
          </a:p>
          <a:p>
            <a:r>
              <a:rPr lang="en-IN" dirty="0"/>
              <a:t>• Eventually consistent reads use HALF of RCU</a:t>
            </a:r>
          </a:p>
        </p:txBody>
      </p:sp>
    </p:spTree>
    <p:extLst>
      <p:ext uri="{BB962C8B-B14F-4D97-AF65-F5344CB8AC3E}">
        <p14:creationId xmlns:p14="http://schemas.microsoft.com/office/powerpoint/2010/main" val="3293071864"/>
      </p:ext>
    </p:extLst>
  </p:cSld>
  <p:clrMapOvr>
    <a:masterClrMapping/>
  </p:clrMapOvr>
  <p:timing>
    <p:tnLst>
      <p:par>
        <p:cTn xmlns:p14="http://schemas.microsoft.com/office/powerpoint/2010/mai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87F7AB-9D77-4B57-A740-BD80897BF237}"/>
              </a:ext>
            </a:extLst>
          </p:cNvPr>
          <p:cNvSpPr>
            <a:spLocks noGrp="1"/>
          </p:cNvSpPr>
          <p:nvPr>
            <p:ph type="title"/>
          </p:nvPr>
        </p:nvSpPr>
        <p:spPr/>
        <p:txBody>
          <a:bodyPr/>
          <a:lstStyle/>
          <a:p>
            <a:r>
              <a:rPr lang="en-IN" dirty="0"/>
              <a:t>Calculation Examples</a:t>
            </a:r>
          </a:p>
        </p:txBody>
      </p:sp>
      <p:pic>
        <p:nvPicPr>
          <p:cNvPr id="4" name="Content Placeholder 3">
            <a:extLst>
              <a:ext uri="{FF2B5EF4-FFF2-40B4-BE49-F238E27FC236}">
                <a16:creationId xmlns="" xmlns:a16="http://schemas.microsoft.com/office/drawing/2014/main" id="{47F964F1-A377-4D12-AB36-4F3A0AA30028}"/>
              </a:ext>
            </a:extLst>
          </p:cNvPr>
          <p:cNvPicPr>
            <a:picLocks noGrp="1" noChangeAspect="1"/>
          </p:cNvPicPr>
          <p:nvPr>
            <p:ph idx="1"/>
          </p:nvPr>
        </p:nvPicPr>
        <p:blipFill>
          <a:blip r:embed="rId2"/>
          <a:stretch>
            <a:fillRect/>
          </a:stretch>
        </p:blipFill>
        <p:spPr>
          <a:xfrm>
            <a:off x="2916839" y="1961578"/>
            <a:ext cx="6418648" cy="3792094"/>
          </a:xfrm>
          <a:prstGeom prst="rect">
            <a:avLst/>
          </a:prstGeom>
        </p:spPr>
      </p:pic>
    </p:spTree>
    <p:extLst>
      <p:ext uri="{BB962C8B-B14F-4D97-AF65-F5344CB8AC3E}">
        <p14:creationId xmlns:p14="http://schemas.microsoft.com/office/powerpoint/2010/main" val="3088457031"/>
      </p:ext>
    </p:extLst>
  </p:cSld>
  <p:clrMapOvr>
    <a:masterClrMapping/>
  </p:clrMapOvr>
  <p:timing>
    <p:tnLst>
      <p:par>
        <p:cTn xmlns:p14="http://schemas.microsoft.com/office/powerpoint/2010/mai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49C467B-C49D-429B-ADC7-2979344FBD35}"/>
              </a:ext>
            </a:extLst>
          </p:cNvPr>
          <p:cNvSpPr>
            <a:spLocks noGrp="1"/>
          </p:cNvSpPr>
          <p:nvPr>
            <p:ph type="title"/>
          </p:nvPr>
        </p:nvSpPr>
        <p:spPr/>
        <p:txBody>
          <a:bodyPr/>
          <a:lstStyle/>
          <a:p>
            <a:r>
              <a:rPr lang="en-IN" dirty="0"/>
              <a:t>Demo</a:t>
            </a:r>
          </a:p>
        </p:txBody>
      </p:sp>
      <p:sp>
        <p:nvSpPr>
          <p:cNvPr id="3" name="Content Placeholder 2">
            <a:extLst>
              <a:ext uri="{FF2B5EF4-FFF2-40B4-BE49-F238E27FC236}">
                <a16:creationId xmlns="" xmlns:a16="http://schemas.microsoft.com/office/drawing/2014/main" id="{1A6ED1B3-01DA-4A6D-8900-50E8E8657CCA}"/>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1557415808"/>
      </p:ext>
    </p:extLst>
  </p:cSld>
  <p:clrMapOvr>
    <a:masterClrMapping/>
  </p:clrMapOvr>
  <p:timing>
    <p:tnLst>
      <p:par>
        <p:cTn xmlns:p14="http://schemas.microsoft.com/office/powerpoint/2010/mai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7A27E1-8E17-421B-9976-53D17D08D233}"/>
              </a:ext>
            </a:extLst>
          </p:cNvPr>
          <p:cNvSpPr>
            <a:spLocks noGrp="1"/>
          </p:cNvSpPr>
          <p:nvPr>
            <p:ph type="title"/>
          </p:nvPr>
        </p:nvSpPr>
        <p:spPr/>
        <p:txBody>
          <a:bodyPr/>
          <a:lstStyle/>
          <a:p>
            <a:r>
              <a:rPr lang="en-IN" dirty="0"/>
              <a:t>Amazon </a:t>
            </a:r>
            <a:r>
              <a:rPr lang="en-IN" dirty="0" err="1"/>
              <a:t>Dynamodb</a:t>
            </a:r>
            <a:r>
              <a:rPr lang="en-IN" dirty="0"/>
              <a:t>: Retrieving Items</a:t>
            </a:r>
          </a:p>
        </p:txBody>
      </p:sp>
      <p:sp>
        <p:nvSpPr>
          <p:cNvPr id="3" name="Content Placeholder 2">
            <a:extLst>
              <a:ext uri="{FF2B5EF4-FFF2-40B4-BE49-F238E27FC236}">
                <a16:creationId xmlns="" xmlns:a16="http://schemas.microsoft.com/office/drawing/2014/main" id="{C2364DD8-209C-4875-B9AF-4BD39165A216}"/>
              </a:ext>
            </a:extLst>
          </p:cNvPr>
          <p:cNvSpPr>
            <a:spLocks noGrp="1"/>
          </p:cNvSpPr>
          <p:nvPr>
            <p:ph idx="1"/>
          </p:nvPr>
        </p:nvSpPr>
        <p:spPr/>
        <p:txBody>
          <a:bodyPr>
            <a:normAutofit/>
          </a:bodyPr>
          <a:lstStyle/>
          <a:p>
            <a:r>
              <a:rPr lang="en-IN" sz="2400" dirty="0" err="1"/>
              <a:t>GetItem</a:t>
            </a:r>
            <a:endParaRPr lang="en-IN" sz="2400" dirty="0"/>
          </a:p>
          <a:p>
            <a:r>
              <a:rPr lang="en-IN" sz="2400" dirty="0"/>
              <a:t>Input </a:t>
            </a:r>
            <a:r>
              <a:rPr lang="en-IN" sz="2400" b="1" dirty="0"/>
              <a:t>P-Key </a:t>
            </a:r>
            <a:r>
              <a:rPr lang="en-IN" sz="2400" dirty="0"/>
              <a:t>value </a:t>
            </a:r>
            <a:r>
              <a:rPr lang="en-IN" sz="2400" b="1" dirty="0"/>
              <a:t>AND </a:t>
            </a:r>
            <a:r>
              <a:rPr lang="en-IN" sz="2400" dirty="0"/>
              <a:t>S-Key value (if applicable) for an item</a:t>
            </a:r>
          </a:p>
          <a:p>
            <a:r>
              <a:rPr lang="en-IN" sz="2400" dirty="0"/>
              <a:t>• Return all or set of attributes for a match</a:t>
            </a:r>
          </a:p>
          <a:p>
            <a:r>
              <a:rPr lang="en-IN" sz="2400" dirty="0"/>
              <a:t>• Otherwise returns nothing</a:t>
            </a:r>
          </a:p>
          <a:p>
            <a:r>
              <a:rPr lang="en-IN" sz="2400" dirty="0"/>
              <a:t>• By default eventual consistent</a:t>
            </a:r>
          </a:p>
          <a:p>
            <a:r>
              <a:rPr lang="en-IN" sz="2400" dirty="0"/>
              <a:t>• --consistent-read</a:t>
            </a:r>
          </a:p>
        </p:txBody>
      </p:sp>
    </p:spTree>
    <p:extLst>
      <p:ext uri="{BB962C8B-B14F-4D97-AF65-F5344CB8AC3E}">
        <p14:creationId xmlns:p14="http://schemas.microsoft.com/office/powerpoint/2010/main" val="3488666407"/>
      </p:ext>
    </p:extLst>
  </p:cSld>
  <p:clrMapOvr>
    <a:masterClrMapping/>
  </p:clrMapOvr>
  <p:timing>
    <p:tnLst>
      <p:par>
        <p:cTn xmlns:p14="http://schemas.microsoft.com/office/powerpoint/2010/mai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7A27E1-8E17-421B-9976-53D17D08D233}"/>
              </a:ext>
            </a:extLst>
          </p:cNvPr>
          <p:cNvSpPr>
            <a:spLocks noGrp="1"/>
          </p:cNvSpPr>
          <p:nvPr>
            <p:ph type="title"/>
          </p:nvPr>
        </p:nvSpPr>
        <p:spPr/>
        <p:txBody>
          <a:bodyPr/>
          <a:lstStyle/>
          <a:p>
            <a:r>
              <a:rPr lang="en-IN" dirty="0"/>
              <a:t>Amazon </a:t>
            </a:r>
            <a:r>
              <a:rPr lang="en-IN" dirty="0" err="1"/>
              <a:t>Dynamodb</a:t>
            </a:r>
            <a:r>
              <a:rPr lang="en-IN" dirty="0"/>
              <a:t>: Retrieving Items</a:t>
            </a:r>
          </a:p>
        </p:txBody>
      </p:sp>
      <p:sp>
        <p:nvSpPr>
          <p:cNvPr id="3" name="Content Placeholder 2">
            <a:extLst>
              <a:ext uri="{FF2B5EF4-FFF2-40B4-BE49-F238E27FC236}">
                <a16:creationId xmlns="" xmlns:a16="http://schemas.microsoft.com/office/drawing/2014/main" id="{C2364DD8-209C-4875-B9AF-4BD39165A216}"/>
              </a:ext>
            </a:extLst>
          </p:cNvPr>
          <p:cNvSpPr>
            <a:spLocks noGrp="1"/>
          </p:cNvSpPr>
          <p:nvPr>
            <p:ph idx="1"/>
          </p:nvPr>
        </p:nvSpPr>
        <p:spPr/>
        <p:txBody>
          <a:bodyPr>
            <a:normAutofit/>
          </a:bodyPr>
          <a:lstStyle/>
          <a:p>
            <a:r>
              <a:rPr lang="en-IN" dirty="0"/>
              <a:t>Query</a:t>
            </a:r>
          </a:p>
          <a:p>
            <a:r>
              <a:rPr lang="en-IN" dirty="0"/>
              <a:t>• Input a PK OR</a:t>
            </a:r>
          </a:p>
          <a:p>
            <a:r>
              <a:rPr lang="en-IN" dirty="0"/>
              <a:t>• A PK AND SK value or, range of value</a:t>
            </a:r>
          </a:p>
          <a:p>
            <a:r>
              <a:rPr lang="en-IN" dirty="0"/>
              <a:t>• Return all or set of </a:t>
            </a:r>
            <a:r>
              <a:rPr lang="en-IN" dirty="0" smtClean="0"/>
              <a:t>attributes </a:t>
            </a:r>
            <a:r>
              <a:rPr lang="en-IN" dirty="0"/>
              <a:t>for a match</a:t>
            </a:r>
          </a:p>
          <a:p>
            <a:r>
              <a:rPr lang="en-IN" dirty="0"/>
              <a:t>• Otherwise returns empty set</a:t>
            </a:r>
          </a:p>
          <a:p>
            <a:r>
              <a:rPr lang="en-IN" dirty="0"/>
              <a:t>• By default eventually consistent</a:t>
            </a:r>
          </a:p>
          <a:p>
            <a:r>
              <a:rPr lang="en-IN" dirty="0"/>
              <a:t>• --consistent-read</a:t>
            </a:r>
          </a:p>
          <a:p>
            <a:r>
              <a:rPr lang="en-IN" dirty="0"/>
              <a:t>• Can filter on Non-Key values</a:t>
            </a:r>
          </a:p>
          <a:p>
            <a:r>
              <a:rPr lang="en-IN" dirty="0"/>
              <a:t>• Any discarded values are still charged for</a:t>
            </a:r>
          </a:p>
          <a:p>
            <a:r>
              <a:rPr lang="en-IN" dirty="0"/>
              <a:t>• Can query indexes</a:t>
            </a:r>
          </a:p>
          <a:p>
            <a:endParaRPr lang="en-IN" dirty="0"/>
          </a:p>
        </p:txBody>
      </p:sp>
    </p:spTree>
    <p:extLst>
      <p:ext uri="{BB962C8B-B14F-4D97-AF65-F5344CB8AC3E}">
        <p14:creationId xmlns:p14="http://schemas.microsoft.com/office/powerpoint/2010/main" val="2183794005"/>
      </p:ext>
    </p:extLst>
  </p:cSld>
  <p:clrMapOvr>
    <a:masterClrMapping/>
  </p:clrMapOvr>
  <p:timing>
    <p:tnLst>
      <p:par>
        <p:cTn xmlns:p14="http://schemas.microsoft.com/office/powerpoint/2010/mai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7A27E1-8E17-421B-9976-53D17D08D233}"/>
              </a:ext>
            </a:extLst>
          </p:cNvPr>
          <p:cNvSpPr>
            <a:spLocks noGrp="1"/>
          </p:cNvSpPr>
          <p:nvPr>
            <p:ph type="title"/>
          </p:nvPr>
        </p:nvSpPr>
        <p:spPr/>
        <p:txBody>
          <a:bodyPr/>
          <a:lstStyle/>
          <a:p>
            <a:r>
              <a:rPr lang="en-IN" dirty="0"/>
              <a:t>Amazon </a:t>
            </a:r>
            <a:r>
              <a:rPr lang="en-IN" dirty="0" err="1"/>
              <a:t>Dynamodb</a:t>
            </a:r>
            <a:r>
              <a:rPr lang="en-IN" dirty="0"/>
              <a:t>: Retrieving Items</a:t>
            </a:r>
          </a:p>
        </p:txBody>
      </p:sp>
      <p:sp>
        <p:nvSpPr>
          <p:cNvPr id="3" name="Content Placeholder 2">
            <a:extLst>
              <a:ext uri="{FF2B5EF4-FFF2-40B4-BE49-F238E27FC236}">
                <a16:creationId xmlns="" xmlns:a16="http://schemas.microsoft.com/office/drawing/2014/main" id="{C2364DD8-209C-4875-B9AF-4BD39165A216}"/>
              </a:ext>
            </a:extLst>
          </p:cNvPr>
          <p:cNvSpPr>
            <a:spLocks noGrp="1"/>
          </p:cNvSpPr>
          <p:nvPr>
            <p:ph idx="1"/>
          </p:nvPr>
        </p:nvSpPr>
        <p:spPr/>
        <p:txBody>
          <a:bodyPr>
            <a:normAutofit/>
          </a:bodyPr>
          <a:lstStyle/>
          <a:p>
            <a:r>
              <a:rPr lang="en-IN" sz="2800" dirty="0"/>
              <a:t>Scan</a:t>
            </a:r>
          </a:p>
          <a:p>
            <a:r>
              <a:rPr lang="en-IN" sz="2800" dirty="0"/>
              <a:t>• Table Name</a:t>
            </a:r>
          </a:p>
          <a:p>
            <a:r>
              <a:rPr lang="en-IN" sz="2800" dirty="0"/>
              <a:t>• Default output is all items and </a:t>
            </a:r>
            <a:r>
              <a:rPr lang="en-IN" sz="2800" dirty="0" smtClean="0"/>
              <a:t>attributes</a:t>
            </a:r>
            <a:endParaRPr lang="en-IN" sz="2800" dirty="0"/>
          </a:p>
          <a:p>
            <a:r>
              <a:rPr lang="en-IN" sz="2800" dirty="0"/>
              <a:t>• Filter possible but all data is read still</a:t>
            </a:r>
          </a:p>
          <a:p>
            <a:r>
              <a:rPr lang="en-IN" sz="2800" dirty="0"/>
              <a:t>• Scans can be parallelized</a:t>
            </a:r>
          </a:p>
          <a:p>
            <a:r>
              <a:rPr lang="en-IN" sz="2800" dirty="0"/>
              <a:t>• Returned results can be limited</a:t>
            </a:r>
          </a:p>
        </p:txBody>
      </p:sp>
    </p:spTree>
    <p:extLst>
      <p:ext uri="{BB962C8B-B14F-4D97-AF65-F5344CB8AC3E}">
        <p14:creationId xmlns:p14="http://schemas.microsoft.com/office/powerpoint/2010/main" val="652703203"/>
      </p:ext>
    </p:extLst>
  </p:cSld>
  <p:clrMapOvr>
    <a:masterClrMapping/>
  </p:clrMapOvr>
  <p:timing>
    <p:tnLst>
      <p:par>
        <p:cTn xmlns:p14="http://schemas.microsoft.com/office/powerpoint/2010/mai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7A27E1-8E17-421B-9976-53D17D08D233}"/>
              </a:ext>
            </a:extLst>
          </p:cNvPr>
          <p:cNvSpPr>
            <a:spLocks noGrp="1"/>
          </p:cNvSpPr>
          <p:nvPr>
            <p:ph type="title"/>
          </p:nvPr>
        </p:nvSpPr>
        <p:spPr/>
        <p:txBody>
          <a:bodyPr/>
          <a:lstStyle/>
          <a:p>
            <a:r>
              <a:rPr lang="en-IN" dirty="0"/>
              <a:t>Amazon </a:t>
            </a:r>
            <a:r>
              <a:rPr lang="en-IN" dirty="0" err="1"/>
              <a:t>Dynamodb</a:t>
            </a:r>
            <a:r>
              <a:rPr lang="en-IN" dirty="0"/>
              <a:t>: Retrieving Items</a:t>
            </a:r>
          </a:p>
        </p:txBody>
      </p:sp>
      <p:sp>
        <p:nvSpPr>
          <p:cNvPr id="3" name="Content Placeholder 2">
            <a:extLst>
              <a:ext uri="{FF2B5EF4-FFF2-40B4-BE49-F238E27FC236}">
                <a16:creationId xmlns="" xmlns:a16="http://schemas.microsoft.com/office/drawing/2014/main" id="{C2364DD8-209C-4875-B9AF-4BD39165A216}"/>
              </a:ext>
            </a:extLst>
          </p:cNvPr>
          <p:cNvSpPr>
            <a:spLocks noGrp="1"/>
          </p:cNvSpPr>
          <p:nvPr>
            <p:ph idx="1"/>
          </p:nvPr>
        </p:nvSpPr>
        <p:spPr/>
        <p:txBody>
          <a:bodyPr>
            <a:normAutofit/>
          </a:bodyPr>
          <a:lstStyle/>
          <a:p>
            <a:r>
              <a:rPr lang="en-IN" sz="2800" dirty="0" err="1"/>
              <a:t>BatchGetItem</a:t>
            </a:r>
            <a:endParaRPr lang="en-IN" sz="2800" dirty="0"/>
          </a:p>
          <a:p>
            <a:r>
              <a:rPr lang="en-IN" sz="2800" dirty="0"/>
              <a:t>– 1 or max 100 items, 1 or more tables, max 16MB</a:t>
            </a:r>
          </a:p>
          <a:p>
            <a:r>
              <a:rPr lang="en-IN" sz="2800" dirty="0"/>
              <a:t>– Provide the PK or PK/SK</a:t>
            </a:r>
          </a:p>
          <a:p>
            <a:r>
              <a:rPr lang="en-IN" sz="2800" dirty="0"/>
              <a:t>– </a:t>
            </a:r>
            <a:r>
              <a:rPr lang="en-IN" sz="2800" dirty="0" err="1"/>
              <a:t>ValidationException</a:t>
            </a:r>
            <a:r>
              <a:rPr lang="en-IN" sz="2800" dirty="0"/>
              <a:t> in case you ask for 100+ items</a:t>
            </a:r>
          </a:p>
          <a:p>
            <a:r>
              <a:rPr lang="en-IN" sz="2800" dirty="0"/>
              <a:t>– </a:t>
            </a:r>
            <a:r>
              <a:rPr lang="en-IN" sz="2800" dirty="0" err="1"/>
              <a:t>ProvisionedThroughputExceededException</a:t>
            </a:r>
            <a:endParaRPr lang="en-IN" sz="2800" dirty="0"/>
          </a:p>
          <a:p>
            <a:r>
              <a:rPr lang="en-IN" sz="2800" dirty="0" smtClean="0"/>
              <a:t>– </a:t>
            </a:r>
            <a:r>
              <a:rPr lang="en-IN" sz="2800" dirty="0"/>
              <a:t>Allows filtering of </a:t>
            </a:r>
            <a:r>
              <a:rPr lang="en-IN" sz="2800" dirty="0" smtClean="0"/>
              <a:t>attributes </a:t>
            </a:r>
            <a:r>
              <a:rPr lang="en-IN" sz="2800" dirty="0"/>
              <a:t>but you are still billed</a:t>
            </a:r>
          </a:p>
        </p:txBody>
      </p:sp>
    </p:spTree>
    <p:extLst>
      <p:ext uri="{BB962C8B-B14F-4D97-AF65-F5344CB8AC3E}">
        <p14:creationId xmlns:p14="http://schemas.microsoft.com/office/powerpoint/2010/main" val="3341789391"/>
      </p:ext>
    </p:extLst>
  </p:cSld>
  <p:clrMapOvr>
    <a:masterClrMapping/>
  </p:clrMapOvr>
  <p:timing>
    <p:tnLst>
      <p:par>
        <p:cTn xmlns:p14="http://schemas.microsoft.com/office/powerpoint/2010/mai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7A27E1-8E17-421B-9976-53D17D08D233}"/>
              </a:ext>
            </a:extLst>
          </p:cNvPr>
          <p:cNvSpPr>
            <a:spLocks noGrp="1"/>
          </p:cNvSpPr>
          <p:nvPr>
            <p:ph type="title"/>
          </p:nvPr>
        </p:nvSpPr>
        <p:spPr/>
        <p:txBody>
          <a:bodyPr/>
          <a:lstStyle/>
          <a:p>
            <a:r>
              <a:rPr lang="en-IN" dirty="0"/>
              <a:t>Amazon </a:t>
            </a:r>
            <a:r>
              <a:rPr lang="en-IN" dirty="0" err="1"/>
              <a:t>Dynamodb</a:t>
            </a:r>
            <a:r>
              <a:rPr lang="en-IN" dirty="0"/>
              <a:t>: Retrieving Items</a:t>
            </a:r>
          </a:p>
        </p:txBody>
      </p:sp>
      <p:sp>
        <p:nvSpPr>
          <p:cNvPr id="3" name="Content Placeholder 2">
            <a:extLst>
              <a:ext uri="{FF2B5EF4-FFF2-40B4-BE49-F238E27FC236}">
                <a16:creationId xmlns="" xmlns:a16="http://schemas.microsoft.com/office/drawing/2014/main" id="{C2364DD8-209C-4875-B9AF-4BD39165A216}"/>
              </a:ext>
            </a:extLst>
          </p:cNvPr>
          <p:cNvSpPr>
            <a:spLocks noGrp="1"/>
          </p:cNvSpPr>
          <p:nvPr>
            <p:ph idx="1"/>
          </p:nvPr>
        </p:nvSpPr>
        <p:spPr/>
        <p:txBody>
          <a:bodyPr>
            <a:normAutofit/>
          </a:bodyPr>
          <a:lstStyle/>
          <a:p>
            <a:r>
              <a:rPr lang="en-IN" dirty="0"/>
              <a:t>Writing an Item</a:t>
            </a:r>
          </a:p>
          <a:p>
            <a:r>
              <a:rPr lang="en-IN" b="1" dirty="0"/>
              <a:t>• </a:t>
            </a:r>
            <a:r>
              <a:rPr lang="en-IN" b="1" dirty="0" err="1"/>
              <a:t>PutItem</a:t>
            </a:r>
            <a:r>
              <a:rPr lang="en-IN" b="1" dirty="0"/>
              <a:t>-</a:t>
            </a:r>
          </a:p>
          <a:p>
            <a:r>
              <a:rPr lang="en-IN" dirty="0"/>
              <a:t>– Single ITEM add – v. inefficient</a:t>
            </a:r>
          </a:p>
          <a:p>
            <a:r>
              <a:rPr lang="en-IN" dirty="0"/>
              <a:t>– Each request is 1KB minimum</a:t>
            </a:r>
          </a:p>
          <a:p>
            <a:r>
              <a:rPr lang="en-IN" dirty="0"/>
              <a:t>– Each request has a transaction time</a:t>
            </a:r>
          </a:p>
          <a:p>
            <a:r>
              <a:rPr lang="en-IN" dirty="0"/>
              <a:t>• </a:t>
            </a:r>
            <a:r>
              <a:rPr lang="en-IN" b="1" dirty="0" err="1"/>
              <a:t>BatchWriteItem</a:t>
            </a:r>
            <a:endParaRPr lang="en-IN" b="1" dirty="0"/>
          </a:p>
          <a:p>
            <a:r>
              <a:rPr lang="en-IN" dirty="0"/>
              <a:t>– Up-to 25 items, 400KB and 16MB still applies</a:t>
            </a:r>
          </a:p>
          <a:p>
            <a:r>
              <a:rPr lang="en-IN" dirty="0"/>
              <a:t>– Each item is </a:t>
            </a:r>
            <a:r>
              <a:rPr lang="en-IN" dirty="0" smtClean="0"/>
              <a:t>written </a:t>
            </a:r>
            <a:r>
              <a:rPr lang="en-IN" dirty="0"/>
              <a:t>separately – still have the </a:t>
            </a:r>
            <a:r>
              <a:rPr lang="en-IN" dirty="0" smtClean="0"/>
              <a:t>per item </a:t>
            </a:r>
            <a:r>
              <a:rPr lang="en-IN" dirty="0"/>
              <a:t>waste</a:t>
            </a:r>
          </a:p>
          <a:p>
            <a:r>
              <a:rPr lang="en-IN" dirty="0" smtClean="0"/>
              <a:t>– </a:t>
            </a:r>
            <a:r>
              <a:rPr lang="en-IN" dirty="0"/>
              <a:t>Used in loops, with expo backoff…</a:t>
            </a:r>
          </a:p>
        </p:txBody>
      </p:sp>
    </p:spTree>
    <p:extLst>
      <p:ext uri="{BB962C8B-B14F-4D97-AF65-F5344CB8AC3E}">
        <p14:creationId xmlns:p14="http://schemas.microsoft.com/office/powerpoint/2010/main" val="2451648302"/>
      </p:ext>
    </p:extLst>
  </p:cSld>
  <p:clrMapOvr>
    <a:masterClrMapping/>
  </p:clrMapOvr>
  <p:timing>
    <p:tnLst>
      <p:par>
        <p:cTn xmlns:p14="http://schemas.microsoft.com/office/powerpoint/2010/mai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C7A27E1-8E17-421B-9976-53D17D08D233}"/>
              </a:ext>
            </a:extLst>
          </p:cNvPr>
          <p:cNvSpPr>
            <a:spLocks noGrp="1"/>
          </p:cNvSpPr>
          <p:nvPr>
            <p:ph type="title"/>
          </p:nvPr>
        </p:nvSpPr>
        <p:spPr/>
        <p:txBody>
          <a:bodyPr/>
          <a:lstStyle/>
          <a:p>
            <a:r>
              <a:rPr lang="en-IN" dirty="0"/>
              <a:t>Amazon </a:t>
            </a:r>
            <a:r>
              <a:rPr lang="en-IN" dirty="0" err="1"/>
              <a:t>Dynamodb</a:t>
            </a:r>
            <a:r>
              <a:rPr lang="en-IN" dirty="0"/>
              <a:t>: Retrieving Items</a:t>
            </a:r>
          </a:p>
        </p:txBody>
      </p:sp>
      <p:sp>
        <p:nvSpPr>
          <p:cNvPr id="3" name="Content Placeholder 2">
            <a:extLst>
              <a:ext uri="{FF2B5EF4-FFF2-40B4-BE49-F238E27FC236}">
                <a16:creationId xmlns="" xmlns:a16="http://schemas.microsoft.com/office/drawing/2014/main" id="{C2364DD8-209C-4875-B9AF-4BD39165A216}"/>
              </a:ext>
            </a:extLst>
          </p:cNvPr>
          <p:cNvSpPr>
            <a:spLocks noGrp="1"/>
          </p:cNvSpPr>
          <p:nvPr>
            <p:ph idx="1"/>
          </p:nvPr>
        </p:nvSpPr>
        <p:spPr/>
        <p:txBody>
          <a:bodyPr>
            <a:normAutofit/>
          </a:bodyPr>
          <a:lstStyle/>
          <a:p>
            <a:r>
              <a:rPr lang="en-IN" dirty="0"/>
              <a:t>Batch Operations</a:t>
            </a:r>
          </a:p>
          <a:p>
            <a:r>
              <a:rPr lang="en-IN" dirty="0"/>
              <a:t>• 1 or more tables</a:t>
            </a:r>
          </a:p>
          <a:p>
            <a:r>
              <a:rPr lang="en-IN" dirty="0"/>
              <a:t>• PUT and DELETE</a:t>
            </a:r>
          </a:p>
          <a:p>
            <a:r>
              <a:rPr lang="en-IN" dirty="0"/>
              <a:t>• Parallel- low latency/better performance</a:t>
            </a:r>
          </a:p>
          <a:p>
            <a:r>
              <a:rPr lang="en-IN" dirty="0"/>
              <a:t>• Individual WCU</a:t>
            </a:r>
          </a:p>
          <a:p>
            <a:r>
              <a:rPr lang="en-IN" dirty="0"/>
              <a:t>• DELETES cost 1 WCU</a:t>
            </a:r>
          </a:p>
          <a:p>
            <a:r>
              <a:rPr lang="it-IT" dirty="0"/>
              <a:t>• 1 operation per item</a:t>
            </a:r>
          </a:p>
          <a:p>
            <a:r>
              <a:rPr lang="en-IN" dirty="0"/>
              <a:t>• Entire operation will fail</a:t>
            </a:r>
          </a:p>
          <a:p>
            <a:r>
              <a:rPr lang="en-IN" dirty="0"/>
              <a:t>– &gt;25 items</a:t>
            </a:r>
          </a:p>
          <a:p>
            <a:r>
              <a:rPr lang="en-IN" dirty="0"/>
              <a:t>– If key attributes don’t match</a:t>
            </a:r>
          </a:p>
        </p:txBody>
      </p:sp>
    </p:spTree>
    <p:extLst>
      <p:ext uri="{BB962C8B-B14F-4D97-AF65-F5344CB8AC3E}">
        <p14:creationId xmlns:p14="http://schemas.microsoft.com/office/powerpoint/2010/main" val="184596289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Architectural Principals</a:t>
            </a:r>
          </a:p>
        </p:txBody>
      </p:sp>
      <p:sp>
        <p:nvSpPr>
          <p:cNvPr id="3" name="Content Placeholder 2"/>
          <p:cNvSpPr>
            <a:spLocks noGrp="1"/>
          </p:cNvSpPr>
          <p:nvPr>
            <p:ph idx="1"/>
          </p:nvPr>
        </p:nvSpPr>
        <p:spPr/>
        <p:txBody>
          <a:bodyPr>
            <a:normAutofit fontScale="85000" lnSpcReduction="20000"/>
          </a:bodyPr>
          <a:lstStyle/>
          <a:p>
            <a:pPr lvl="1"/>
            <a:r>
              <a:rPr lang="en-US" sz="3000" dirty="0"/>
              <a:t>Build Decoupled Systems</a:t>
            </a:r>
          </a:p>
          <a:p>
            <a:pPr lvl="1"/>
            <a:r>
              <a:rPr lang="en-US" sz="3000" dirty="0"/>
              <a:t>Using the right tool for the job</a:t>
            </a:r>
          </a:p>
          <a:p>
            <a:pPr lvl="2"/>
            <a:r>
              <a:rPr lang="en-US" sz="2400" dirty="0"/>
              <a:t>Latency</a:t>
            </a:r>
          </a:p>
          <a:p>
            <a:pPr lvl="2"/>
            <a:r>
              <a:rPr lang="en-US" sz="2400" dirty="0"/>
              <a:t>Access Patterns</a:t>
            </a:r>
          </a:p>
          <a:p>
            <a:pPr lvl="2"/>
            <a:r>
              <a:rPr lang="en-US" sz="2400" dirty="0"/>
              <a:t>Throughput</a:t>
            </a:r>
          </a:p>
          <a:p>
            <a:pPr lvl="2"/>
            <a:r>
              <a:rPr lang="en-US" sz="2400" dirty="0"/>
              <a:t>Data Structure</a:t>
            </a:r>
          </a:p>
          <a:p>
            <a:pPr lvl="1"/>
            <a:r>
              <a:rPr lang="en-US" sz="3000" dirty="0"/>
              <a:t>Leverage Managed/</a:t>
            </a:r>
            <a:r>
              <a:rPr lang="en-US" sz="3000" dirty="0" err="1"/>
              <a:t>Serverless</a:t>
            </a:r>
            <a:r>
              <a:rPr lang="en-US" sz="3000" dirty="0"/>
              <a:t> Services</a:t>
            </a:r>
          </a:p>
          <a:p>
            <a:pPr lvl="1"/>
            <a:r>
              <a:rPr lang="en-US" sz="3000" dirty="0"/>
              <a:t>Use log centric design patterns</a:t>
            </a:r>
          </a:p>
          <a:p>
            <a:pPr lvl="1"/>
            <a:r>
              <a:rPr lang="en-US" sz="3000" dirty="0"/>
              <a:t>Be cost aware</a:t>
            </a:r>
          </a:p>
          <a:p>
            <a:pPr lvl="1"/>
            <a:r>
              <a:rPr lang="en-US" sz="3000" dirty="0"/>
              <a:t>AI/ML enable your app</a:t>
            </a:r>
          </a:p>
        </p:txBody>
      </p:sp>
    </p:spTree>
    <p:extLst>
      <p:ext uri="{BB962C8B-B14F-4D97-AF65-F5344CB8AC3E}">
        <p14:creationId xmlns:p14="http://schemas.microsoft.com/office/powerpoint/2010/main" val="2870175860"/>
      </p:ext>
    </p:extLst>
  </p:cSld>
  <p:clrMapOvr>
    <a:masterClrMapping/>
  </p:clrMapOvr>
  <p:timing>
    <p:tnLst>
      <p:par>
        <p:cTn xmlns:p14="http://schemas.microsoft.com/office/powerpoint/2010/mai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2ADB10E-A066-405F-B247-687A8785F9A1}"/>
              </a:ext>
            </a:extLst>
          </p:cNvPr>
          <p:cNvSpPr>
            <a:spLocks noGrp="1"/>
          </p:cNvSpPr>
          <p:nvPr>
            <p:ph type="title"/>
          </p:nvPr>
        </p:nvSpPr>
        <p:spPr/>
        <p:txBody>
          <a:bodyPr/>
          <a:lstStyle/>
          <a:p>
            <a:r>
              <a:rPr lang="en-IN" dirty="0"/>
              <a:t>Demo and Lab</a:t>
            </a:r>
          </a:p>
        </p:txBody>
      </p:sp>
      <p:sp>
        <p:nvSpPr>
          <p:cNvPr id="3" name="Content Placeholder 2">
            <a:extLst>
              <a:ext uri="{FF2B5EF4-FFF2-40B4-BE49-F238E27FC236}">
                <a16:creationId xmlns="" xmlns:a16="http://schemas.microsoft.com/office/drawing/2014/main" id="{0E1D24C2-A849-4D48-9DBF-1F43D3F607C2}"/>
              </a:ext>
            </a:extLst>
          </p:cNvPr>
          <p:cNvSpPr>
            <a:spLocks noGrp="1"/>
          </p:cNvSpPr>
          <p:nvPr>
            <p:ph idx="1"/>
          </p:nvPr>
        </p:nvSpPr>
        <p:spPr/>
        <p:txBody>
          <a:bodyPr/>
          <a:lstStyle/>
          <a:p>
            <a:r>
              <a:rPr lang="en-IN" dirty="0"/>
              <a:t>Working with Items/Queries for DynamoDB</a:t>
            </a:r>
          </a:p>
        </p:txBody>
      </p:sp>
    </p:spTree>
    <p:extLst>
      <p:ext uri="{BB962C8B-B14F-4D97-AF65-F5344CB8AC3E}">
        <p14:creationId xmlns:p14="http://schemas.microsoft.com/office/powerpoint/2010/main" val="1953033346"/>
      </p:ext>
    </p:extLst>
  </p:cSld>
  <p:clrMapOvr>
    <a:masterClrMapping/>
  </p:clrMapOvr>
  <p:timing>
    <p:tnLst>
      <p:par>
        <p:cTn xmlns:p14="http://schemas.microsoft.com/office/powerpoint/2010/mai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101BAF-5525-49C9-8E58-839F323650E7}"/>
              </a:ext>
            </a:extLst>
          </p:cNvPr>
          <p:cNvSpPr>
            <a:spLocks noGrp="1"/>
          </p:cNvSpPr>
          <p:nvPr>
            <p:ph type="title"/>
          </p:nvPr>
        </p:nvSpPr>
        <p:spPr/>
        <p:txBody>
          <a:bodyPr/>
          <a:lstStyle/>
          <a:p>
            <a:r>
              <a:rPr lang="en-IN" dirty="0"/>
              <a:t>Amazon </a:t>
            </a:r>
            <a:r>
              <a:rPr lang="en-IN" dirty="0" err="1"/>
              <a:t>Dynamodb</a:t>
            </a:r>
            <a:r>
              <a:rPr lang="en-IN" dirty="0"/>
              <a:t>: Secondary Indexes </a:t>
            </a:r>
          </a:p>
        </p:txBody>
      </p:sp>
      <p:sp>
        <p:nvSpPr>
          <p:cNvPr id="3" name="Content Placeholder 2">
            <a:extLst>
              <a:ext uri="{FF2B5EF4-FFF2-40B4-BE49-F238E27FC236}">
                <a16:creationId xmlns="" xmlns:a16="http://schemas.microsoft.com/office/drawing/2014/main" id="{9B1E6D1F-441A-42BE-924E-52E4E4E71D80}"/>
              </a:ext>
            </a:extLst>
          </p:cNvPr>
          <p:cNvSpPr>
            <a:spLocks noGrp="1"/>
          </p:cNvSpPr>
          <p:nvPr>
            <p:ph idx="1"/>
          </p:nvPr>
        </p:nvSpPr>
        <p:spPr/>
        <p:txBody>
          <a:bodyPr>
            <a:normAutofit/>
          </a:bodyPr>
          <a:lstStyle/>
          <a:p>
            <a:r>
              <a:rPr lang="en-IN" sz="3200" dirty="0"/>
              <a:t>Define alternate key to query with non-primary key attributes.</a:t>
            </a:r>
          </a:p>
          <a:p>
            <a:r>
              <a:rPr lang="en-IN" sz="3200" dirty="0"/>
              <a:t>• Global Secondary Index (GSI)</a:t>
            </a:r>
          </a:p>
          <a:p>
            <a:r>
              <a:rPr lang="en-IN" sz="3200" dirty="0"/>
              <a:t>• Local Secondary Index (LSI)</a:t>
            </a:r>
          </a:p>
        </p:txBody>
      </p:sp>
    </p:spTree>
    <p:extLst>
      <p:ext uri="{BB962C8B-B14F-4D97-AF65-F5344CB8AC3E}">
        <p14:creationId xmlns:p14="http://schemas.microsoft.com/office/powerpoint/2010/main" val="3320482263"/>
      </p:ext>
    </p:extLst>
  </p:cSld>
  <p:clrMapOvr>
    <a:masterClrMapping/>
  </p:clrMapOvr>
  <p:timing>
    <p:tnLst>
      <p:par>
        <p:cTn xmlns:p14="http://schemas.microsoft.com/office/powerpoint/2010/mai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101BAF-5525-49C9-8E58-839F323650E7}"/>
              </a:ext>
            </a:extLst>
          </p:cNvPr>
          <p:cNvSpPr>
            <a:spLocks noGrp="1"/>
          </p:cNvSpPr>
          <p:nvPr>
            <p:ph type="title"/>
          </p:nvPr>
        </p:nvSpPr>
        <p:spPr/>
        <p:txBody>
          <a:bodyPr/>
          <a:lstStyle/>
          <a:p>
            <a:r>
              <a:rPr lang="en-IN" dirty="0"/>
              <a:t>Amazon </a:t>
            </a:r>
            <a:r>
              <a:rPr lang="en-IN" dirty="0" err="1"/>
              <a:t>Dynamodb</a:t>
            </a:r>
            <a:r>
              <a:rPr lang="en-IN" dirty="0"/>
              <a:t>: Global Secondary Index</a:t>
            </a:r>
          </a:p>
        </p:txBody>
      </p:sp>
      <p:sp>
        <p:nvSpPr>
          <p:cNvPr id="6" name="Content Placeholder 5">
            <a:extLst>
              <a:ext uri="{FF2B5EF4-FFF2-40B4-BE49-F238E27FC236}">
                <a16:creationId xmlns="" xmlns:a16="http://schemas.microsoft.com/office/drawing/2014/main" id="{03D591FF-073D-4934-8B54-BFA02A1996E6}"/>
              </a:ext>
            </a:extLst>
          </p:cNvPr>
          <p:cNvSpPr>
            <a:spLocks noGrp="1"/>
          </p:cNvSpPr>
          <p:nvPr>
            <p:ph idx="1"/>
          </p:nvPr>
        </p:nvSpPr>
        <p:spPr/>
        <p:txBody>
          <a:bodyPr/>
          <a:lstStyle/>
          <a:p>
            <a:endParaRPr lang="en-IN"/>
          </a:p>
        </p:txBody>
      </p:sp>
      <p:pic>
        <p:nvPicPr>
          <p:cNvPr id="7" name="Picture 6">
            <a:extLst>
              <a:ext uri="{FF2B5EF4-FFF2-40B4-BE49-F238E27FC236}">
                <a16:creationId xmlns="" xmlns:a16="http://schemas.microsoft.com/office/drawing/2014/main" id="{A4F85F8F-E677-45C3-9C86-8B9916015300}"/>
              </a:ext>
            </a:extLst>
          </p:cNvPr>
          <p:cNvPicPr>
            <a:picLocks noChangeAspect="1"/>
          </p:cNvPicPr>
          <p:nvPr/>
        </p:nvPicPr>
        <p:blipFill rotWithShape="1">
          <a:blip r:embed="rId2"/>
          <a:srcRect l="23654" t="25322" r="18539" b="14402"/>
          <a:stretch/>
        </p:blipFill>
        <p:spPr>
          <a:xfrm>
            <a:off x="2234520" y="1845734"/>
            <a:ext cx="7047914" cy="4131734"/>
          </a:xfrm>
          <a:prstGeom prst="rect">
            <a:avLst/>
          </a:prstGeom>
        </p:spPr>
      </p:pic>
    </p:spTree>
    <p:extLst>
      <p:ext uri="{BB962C8B-B14F-4D97-AF65-F5344CB8AC3E}">
        <p14:creationId xmlns:p14="http://schemas.microsoft.com/office/powerpoint/2010/main" val="588335784"/>
      </p:ext>
    </p:extLst>
  </p:cSld>
  <p:clrMapOvr>
    <a:masterClrMapping/>
  </p:clrMapOvr>
  <p:timing>
    <p:tnLst>
      <p:par>
        <p:cTn xmlns:p14="http://schemas.microsoft.com/office/powerpoint/2010/mai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101BAF-5525-49C9-8E58-839F323650E7}"/>
              </a:ext>
            </a:extLst>
          </p:cNvPr>
          <p:cNvSpPr>
            <a:spLocks noGrp="1"/>
          </p:cNvSpPr>
          <p:nvPr>
            <p:ph type="title"/>
          </p:nvPr>
        </p:nvSpPr>
        <p:spPr/>
        <p:txBody>
          <a:bodyPr/>
          <a:lstStyle/>
          <a:p>
            <a:r>
              <a:rPr lang="en-IN" dirty="0"/>
              <a:t>Amazon </a:t>
            </a:r>
            <a:r>
              <a:rPr lang="en-IN" dirty="0" err="1"/>
              <a:t>Dynamodb</a:t>
            </a:r>
            <a:r>
              <a:rPr lang="en-IN" dirty="0"/>
              <a:t>: Local Secondary Index</a:t>
            </a:r>
          </a:p>
        </p:txBody>
      </p:sp>
      <p:pic>
        <p:nvPicPr>
          <p:cNvPr id="4" name="Content Placeholder 3">
            <a:extLst>
              <a:ext uri="{FF2B5EF4-FFF2-40B4-BE49-F238E27FC236}">
                <a16:creationId xmlns="" xmlns:a16="http://schemas.microsoft.com/office/drawing/2014/main" id="{F24836D1-53FB-4AD0-823D-EB01E3129A69}"/>
              </a:ext>
            </a:extLst>
          </p:cNvPr>
          <p:cNvPicPr>
            <a:picLocks noGrp="1" noChangeAspect="1"/>
          </p:cNvPicPr>
          <p:nvPr>
            <p:ph idx="1"/>
          </p:nvPr>
        </p:nvPicPr>
        <p:blipFill rotWithShape="1">
          <a:blip r:embed="rId2"/>
          <a:srcRect l="21397" t="24745" r="17849" b="9511"/>
          <a:stretch/>
        </p:blipFill>
        <p:spPr>
          <a:xfrm>
            <a:off x="2900415" y="1927270"/>
            <a:ext cx="6989173" cy="4252312"/>
          </a:xfrm>
          <a:prstGeom prst="rect">
            <a:avLst/>
          </a:prstGeom>
        </p:spPr>
      </p:pic>
    </p:spTree>
    <p:extLst>
      <p:ext uri="{BB962C8B-B14F-4D97-AF65-F5344CB8AC3E}">
        <p14:creationId xmlns:p14="http://schemas.microsoft.com/office/powerpoint/2010/main" val="4167934826"/>
      </p:ext>
    </p:extLst>
  </p:cSld>
  <p:clrMapOvr>
    <a:masterClrMapping/>
  </p:clrMapOvr>
  <p:timing>
    <p:tnLst>
      <p:par>
        <p:cTn xmlns:p14="http://schemas.microsoft.com/office/powerpoint/2010/mai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101BAF-5525-49C9-8E58-839F323650E7}"/>
              </a:ext>
            </a:extLst>
          </p:cNvPr>
          <p:cNvSpPr>
            <a:spLocks noGrp="1"/>
          </p:cNvSpPr>
          <p:nvPr>
            <p:ph type="title"/>
          </p:nvPr>
        </p:nvSpPr>
        <p:spPr/>
        <p:txBody>
          <a:bodyPr/>
          <a:lstStyle/>
          <a:p>
            <a:r>
              <a:rPr lang="en-IN" dirty="0"/>
              <a:t>Amazon </a:t>
            </a:r>
            <a:r>
              <a:rPr lang="en-IN" dirty="0" err="1"/>
              <a:t>Dynamodb</a:t>
            </a:r>
            <a:r>
              <a:rPr lang="en-IN" dirty="0"/>
              <a:t>: GSI vs LSI </a:t>
            </a:r>
          </a:p>
        </p:txBody>
      </p:sp>
      <p:graphicFrame>
        <p:nvGraphicFramePr>
          <p:cNvPr id="4" name="Content Placeholder 3">
            <a:extLst>
              <a:ext uri="{FF2B5EF4-FFF2-40B4-BE49-F238E27FC236}">
                <a16:creationId xmlns="" xmlns:a16="http://schemas.microsoft.com/office/drawing/2014/main" id="{61BE587A-DCEA-46BC-82FE-BA31E7F40D2A}"/>
              </a:ext>
            </a:extLst>
          </p:cNvPr>
          <p:cNvGraphicFramePr>
            <a:graphicFrameLocks noGrp="1"/>
          </p:cNvGraphicFramePr>
          <p:nvPr>
            <p:ph idx="1"/>
            <p:extLst>
              <p:ext uri="{D42A27DB-BD31-4B8C-83A1-F6EECF244321}">
                <p14:modId xmlns:p14="http://schemas.microsoft.com/office/powerpoint/2010/main" val="1724305992"/>
              </p:ext>
            </p:extLst>
          </p:nvPr>
        </p:nvGraphicFramePr>
        <p:xfrm>
          <a:off x="1097280" y="2153921"/>
          <a:ext cx="10058400" cy="3799840"/>
        </p:xfrm>
        <a:graphic>
          <a:graphicData uri="http://schemas.openxmlformats.org/drawingml/2006/table">
            <a:tbl>
              <a:tblPr firstRow="1" bandRow="1">
                <a:tableStyleId>{5C22544A-7EE6-4342-B048-85BDC9FD1C3A}</a:tableStyleId>
              </a:tblPr>
              <a:tblGrid>
                <a:gridCol w="5029200">
                  <a:extLst>
                    <a:ext uri="{9D8B030D-6E8A-4147-A177-3AD203B41FA5}">
                      <a16:colId xmlns="" xmlns:a16="http://schemas.microsoft.com/office/drawing/2014/main" val="1603478490"/>
                    </a:ext>
                  </a:extLst>
                </a:gridCol>
                <a:gridCol w="5029200">
                  <a:extLst>
                    <a:ext uri="{9D8B030D-6E8A-4147-A177-3AD203B41FA5}">
                      <a16:colId xmlns="" xmlns:a16="http://schemas.microsoft.com/office/drawing/2014/main" val="1966412243"/>
                    </a:ext>
                  </a:extLst>
                </a:gridCol>
              </a:tblGrid>
              <a:tr h="370840">
                <a:tc>
                  <a:txBody>
                    <a:bodyPr/>
                    <a:lstStyle/>
                    <a:p>
                      <a:r>
                        <a:rPr lang="en-IN" sz="1600" b="1" i="0" u="none" strike="noStrike" kern="1200" baseline="0" dirty="0">
                          <a:solidFill>
                            <a:schemeClr val="lt1"/>
                          </a:solidFill>
                          <a:latin typeface="+mn-lt"/>
                          <a:ea typeface="+mn-ea"/>
                          <a:cs typeface="+mn-cs"/>
                        </a:rPr>
                        <a:t>Local Secondary Index</a:t>
                      </a:r>
                      <a:endParaRPr lang="en-IN" sz="1600" dirty="0"/>
                    </a:p>
                  </a:txBody>
                  <a:tcPr/>
                </a:tc>
                <a:tc>
                  <a:txBody>
                    <a:bodyPr/>
                    <a:lstStyle/>
                    <a:p>
                      <a:r>
                        <a:rPr lang="en-IN" sz="1600" b="1" i="0" u="none" strike="noStrike" kern="1200" baseline="0" dirty="0">
                          <a:solidFill>
                            <a:schemeClr val="lt1"/>
                          </a:solidFill>
                          <a:latin typeface="+mn-lt"/>
                          <a:ea typeface="+mn-ea"/>
                          <a:cs typeface="+mn-cs"/>
                        </a:rPr>
                        <a:t>Global Secondary index</a:t>
                      </a:r>
                      <a:endParaRPr lang="en-IN" sz="1600" dirty="0"/>
                    </a:p>
                  </a:txBody>
                  <a:tcPr/>
                </a:tc>
                <a:extLst>
                  <a:ext uri="{0D108BD9-81ED-4DB2-BD59-A6C34878D82A}">
                    <a16:rowId xmlns="" xmlns:a16="http://schemas.microsoft.com/office/drawing/2014/main" val="2602293715"/>
                  </a:ext>
                </a:extLst>
              </a:tr>
              <a:tr h="370840">
                <a:tc>
                  <a:txBody>
                    <a:bodyPr/>
                    <a:lstStyle/>
                    <a:p>
                      <a:r>
                        <a:rPr lang="en-IN" sz="1600" b="0" i="0" u="none" strike="noStrike" kern="1200" baseline="0" dirty="0">
                          <a:solidFill>
                            <a:schemeClr val="dk1"/>
                          </a:solidFill>
                          <a:latin typeface="+mn-lt"/>
                          <a:ea typeface="+mn-ea"/>
                          <a:cs typeface="+mn-cs"/>
                        </a:rPr>
                        <a:t>Hash + Range key</a:t>
                      </a:r>
                      <a:endParaRPr lang="en-IN" sz="1600" dirty="0"/>
                    </a:p>
                  </a:txBody>
                  <a:tcPr/>
                </a:tc>
                <a:tc>
                  <a:txBody>
                    <a:bodyPr/>
                    <a:lstStyle/>
                    <a:p>
                      <a:r>
                        <a:rPr lang="en-IN" sz="1600" b="0" i="0" u="none" strike="noStrike" kern="1200" baseline="0" dirty="0">
                          <a:solidFill>
                            <a:schemeClr val="dk1"/>
                          </a:solidFill>
                          <a:latin typeface="+mn-lt"/>
                          <a:ea typeface="+mn-ea"/>
                          <a:cs typeface="+mn-cs"/>
                        </a:rPr>
                        <a:t>Hash or Hash + Range</a:t>
                      </a:r>
                      <a:endParaRPr lang="en-IN" sz="1600" dirty="0"/>
                    </a:p>
                  </a:txBody>
                  <a:tcPr/>
                </a:tc>
                <a:extLst>
                  <a:ext uri="{0D108BD9-81ED-4DB2-BD59-A6C34878D82A}">
                    <a16:rowId xmlns="" xmlns:a16="http://schemas.microsoft.com/office/drawing/2014/main" val="1199064484"/>
                  </a:ext>
                </a:extLst>
              </a:tr>
              <a:tr h="370840">
                <a:tc>
                  <a:txBody>
                    <a:bodyPr/>
                    <a:lstStyle/>
                    <a:p>
                      <a:r>
                        <a:rPr lang="en-IN" sz="1600" b="0" i="0" u="none" strike="noStrike" kern="1200" baseline="0" dirty="0">
                          <a:solidFill>
                            <a:schemeClr val="dk1"/>
                          </a:solidFill>
                          <a:latin typeface="+mn-lt"/>
                          <a:ea typeface="+mn-ea"/>
                          <a:cs typeface="+mn-cs"/>
                        </a:rPr>
                        <a:t>Has the same hash key as primary key. Range key defers</a:t>
                      </a:r>
                      <a:endParaRPr lang="en-IN" sz="1600" dirty="0"/>
                    </a:p>
                  </a:txBody>
                  <a:tcPr/>
                </a:tc>
                <a:tc>
                  <a:txBody>
                    <a:bodyPr/>
                    <a:lstStyle/>
                    <a:p>
                      <a:r>
                        <a:rPr lang="en-IN" sz="1600" b="0" i="0" u="none" strike="noStrike" kern="1200" baseline="0" dirty="0">
                          <a:solidFill>
                            <a:schemeClr val="dk1"/>
                          </a:solidFill>
                          <a:latin typeface="+mn-lt"/>
                          <a:ea typeface="+mn-ea"/>
                          <a:cs typeface="+mn-cs"/>
                        </a:rPr>
                        <a:t>Hash key different that hash key of primary key</a:t>
                      </a:r>
                      <a:endParaRPr lang="en-IN" sz="1600" dirty="0"/>
                    </a:p>
                  </a:txBody>
                  <a:tcPr/>
                </a:tc>
                <a:extLst>
                  <a:ext uri="{0D108BD9-81ED-4DB2-BD59-A6C34878D82A}">
                    <a16:rowId xmlns="" xmlns:a16="http://schemas.microsoft.com/office/drawing/2014/main" val="1451833418"/>
                  </a:ext>
                </a:extLst>
              </a:tr>
              <a:tr h="370840">
                <a:tc>
                  <a:txBody>
                    <a:bodyPr/>
                    <a:lstStyle/>
                    <a:p>
                      <a:r>
                        <a:rPr lang="en-IN" sz="1600" b="0" i="0" u="none" strike="noStrike" kern="1200" baseline="0" dirty="0">
                          <a:solidFill>
                            <a:schemeClr val="dk1"/>
                          </a:solidFill>
                          <a:latin typeface="+mn-lt"/>
                          <a:ea typeface="+mn-ea"/>
                          <a:cs typeface="+mn-cs"/>
                        </a:rPr>
                        <a:t>For each hash key total size of all indexed items &lt;= 10GB</a:t>
                      </a:r>
                      <a:endParaRPr lang="en-IN" sz="1600" dirty="0"/>
                    </a:p>
                  </a:txBody>
                  <a:tcPr/>
                </a:tc>
                <a:tc>
                  <a:txBody>
                    <a:bodyPr/>
                    <a:lstStyle/>
                    <a:p>
                      <a:r>
                        <a:rPr lang="en-IN" sz="1600" b="0" i="0" u="none" strike="noStrike" kern="1200" baseline="0" dirty="0">
                          <a:solidFill>
                            <a:schemeClr val="dk1"/>
                          </a:solidFill>
                          <a:latin typeface="+mn-lt"/>
                          <a:ea typeface="+mn-ea"/>
                          <a:cs typeface="+mn-cs"/>
                        </a:rPr>
                        <a:t>No Size restrictions</a:t>
                      </a:r>
                      <a:endParaRPr lang="en-IN" sz="1600" dirty="0"/>
                    </a:p>
                  </a:txBody>
                  <a:tcPr/>
                </a:tc>
                <a:extLst>
                  <a:ext uri="{0D108BD9-81ED-4DB2-BD59-A6C34878D82A}">
                    <a16:rowId xmlns="" xmlns:a16="http://schemas.microsoft.com/office/drawing/2014/main" val="435222951"/>
                  </a:ext>
                </a:extLst>
              </a:tr>
              <a:tr h="370840">
                <a:tc>
                  <a:txBody>
                    <a:bodyPr/>
                    <a:lstStyle/>
                    <a:p>
                      <a:r>
                        <a:rPr lang="en-IN" sz="1600" b="0" i="0" u="none" strike="noStrike" kern="1200" baseline="0" dirty="0">
                          <a:solidFill>
                            <a:schemeClr val="dk1"/>
                          </a:solidFill>
                          <a:latin typeface="+mn-lt"/>
                          <a:ea typeface="+mn-ea"/>
                          <a:cs typeface="+mn-cs"/>
                        </a:rPr>
                        <a:t>We can choose between eventual consistency or strong consistency</a:t>
                      </a:r>
                      <a:endParaRPr lang="en-IN" sz="1600" dirty="0"/>
                    </a:p>
                  </a:txBody>
                  <a:tcPr/>
                </a:tc>
                <a:tc>
                  <a:txBody>
                    <a:bodyPr/>
                    <a:lstStyle/>
                    <a:p>
                      <a:r>
                        <a:rPr lang="en-IN" sz="1600" b="0" i="0" u="none" strike="noStrike" kern="1200" baseline="0" dirty="0">
                          <a:solidFill>
                            <a:schemeClr val="dk1"/>
                          </a:solidFill>
                          <a:latin typeface="+mn-lt"/>
                          <a:ea typeface="+mn-ea"/>
                          <a:cs typeface="+mn-cs"/>
                        </a:rPr>
                        <a:t>Supports only eventual consistency</a:t>
                      </a:r>
                      <a:endParaRPr lang="en-IN" sz="1600" dirty="0"/>
                    </a:p>
                  </a:txBody>
                  <a:tcPr/>
                </a:tc>
                <a:extLst>
                  <a:ext uri="{0D108BD9-81ED-4DB2-BD59-A6C34878D82A}">
                    <a16:rowId xmlns="" xmlns:a16="http://schemas.microsoft.com/office/drawing/2014/main" val="2496275430"/>
                  </a:ext>
                </a:extLst>
              </a:tr>
              <a:tr h="370840">
                <a:tc>
                  <a:txBody>
                    <a:bodyPr/>
                    <a:lstStyle/>
                    <a:p>
                      <a:r>
                        <a:rPr lang="en-IN" sz="1600" b="0" i="0" u="none" strike="noStrike" kern="1200" baseline="0" dirty="0">
                          <a:solidFill>
                            <a:schemeClr val="dk1"/>
                          </a:solidFill>
                          <a:latin typeface="+mn-lt"/>
                          <a:ea typeface="+mn-ea"/>
                          <a:cs typeface="+mn-cs"/>
                        </a:rPr>
                        <a:t>Consumes read capacity units from table</a:t>
                      </a:r>
                      <a:endParaRPr lang="en-IN" sz="1600" dirty="0"/>
                    </a:p>
                  </a:txBody>
                  <a:tcPr/>
                </a:tc>
                <a:tc>
                  <a:txBody>
                    <a:bodyPr/>
                    <a:lstStyle/>
                    <a:p>
                      <a:r>
                        <a:rPr lang="en-IN" sz="1600" b="0" i="0" u="none" strike="noStrike" kern="1200" baseline="0" dirty="0">
                          <a:solidFill>
                            <a:schemeClr val="dk1"/>
                          </a:solidFill>
                          <a:latin typeface="+mn-lt"/>
                          <a:ea typeface="+mn-ea"/>
                          <a:cs typeface="+mn-cs"/>
                        </a:rPr>
                        <a:t>Has own provisioning throughput and doesn’t use table’s throughput</a:t>
                      </a:r>
                      <a:endParaRPr lang="en-IN" sz="1600" dirty="0"/>
                    </a:p>
                  </a:txBody>
                  <a:tcPr/>
                </a:tc>
                <a:extLst>
                  <a:ext uri="{0D108BD9-81ED-4DB2-BD59-A6C34878D82A}">
                    <a16:rowId xmlns="" xmlns:a16="http://schemas.microsoft.com/office/drawing/2014/main" val="1869250299"/>
                  </a:ext>
                </a:extLst>
              </a:tr>
              <a:tr h="370840">
                <a:tc>
                  <a:txBody>
                    <a:bodyPr/>
                    <a:lstStyle/>
                    <a:p>
                      <a:r>
                        <a:rPr lang="en-IN" sz="1600" b="0" i="0" u="none" strike="noStrike" kern="1200" baseline="0" dirty="0">
                          <a:solidFill>
                            <a:schemeClr val="dk1"/>
                          </a:solidFill>
                          <a:latin typeface="+mn-lt"/>
                          <a:ea typeface="+mn-ea"/>
                          <a:cs typeface="+mn-cs"/>
                        </a:rPr>
                        <a:t>Write to table consumes write capacity from table to update index</a:t>
                      </a:r>
                      <a:endParaRPr lang="en-IN" sz="1600" dirty="0"/>
                    </a:p>
                  </a:txBody>
                  <a:tcPr/>
                </a:tc>
                <a:tc>
                  <a:txBody>
                    <a:bodyPr/>
                    <a:lstStyle/>
                    <a:p>
                      <a:endParaRPr lang="en-IN" sz="1600" dirty="0"/>
                    </a:p>
                  </a:txBody>
                  <a:tcPr/>
                </a:tc>
                <a:extLst>
                  <a:ext uri="{0D108BD9-81ED-4DB2-BD59-A6C34878D82A}">
                    <a16:rowId xmlns="" xmlns:a16="http://schemas.microsoft.com/office/drawing/2014/main" val="1563330936"/>
                  </a:ext>
                </a:extLst>
              </a:tr>
              <a:tr h="370840">
                <a:tc>
                  <a:txBody>
                    <a:bodyPr/>
                    <a:lstStyle/>
                    <a:p>
                      <a:r>
                        <a:rPr lang="en-IN" sz="1600" dirty="0"/>
                        <a:t>Can request other table </a:t>
                      </a:r>
                      <a:r>
                        <a:rPr lang="en-IN" sz="1600" dirty="0" err="1"/>
                        <a:t>aWributes</a:t>
                      </a:r>
                      <a:r>
                        <a:rPr lang="en-IN" sz="1600" dirty="0"/>
                        <a:t> which are not part of local index</a:t>
                      </a:r>
                    </a:p>
                  </a:txBody>
                  <a:tcPr/>
                </a:tc>
                <a:tc>
                  <a:txBody>
                    <a:bodyPr/>
                    <a:lstStyle/>
                    <a:p>
                      <a:r>
                        <a:rPr lang="en-IN" sz="1600" b="0" i="0" u="none" strike="noStrike" kern="1200" baseline="0" dirty="0">
                          <a:solidFill>
                            <a:schemeClr val="dk1"/>
                          </a:solidFill>
                          <a:latin typeface="+mn-lt"/>
                          <a:ea typeface="+mn-ea"/>
                          <a:cs typeface="+mn-cs"/>
                        </a:rPr>
                        <a:t>Can only request </a:t>
                      </a:r>
                      <a:r>
                        <a:rPr lang="en-IN" sz="1600" b="0" i="0" u="none" strike="noStrike" kern="1200" baseline="0" dirty="0" err="1">
                          <a:solidFill>
                            <a:schemeClr val="dk1"/>
                          </a:solidFill>
                          <a:latin typeface="+mn-lt"/>
                          <a:ea typeface="+mn-ea"/>
                          <a:cs typeface="+mn-cs"/>
                        </a:rPr>
                        <a:t>aWributes</a:t>
                      </a:r>
                      <a:r>
                        <a:rPr lang="en-IN" sz="1600" b="0" i="0" u="none" strike="noStrike" kern="1200" baseline="0" dirty="0">
                          <a:solidFill>
                            <a:schemeClr val="dk1"/>
                          </a:solidFill>
                          <a:latin typeface="+mn-lt"/>
                          <a:ea typeface="+mn-ea"/>
                          <a:cs typeface="+mn-cs"/>
                        </a:rPr>
                        <a:t> which are part of global index</a:t>
                      </a:r>
                      <a:endParaRPr lang="en-IN" sz="1600" dirty="0"/>
                    </a:p>
                  </a:txBody>
                  <a:tcPr/>
                </a:tc>
                <a:extLst>
                  <a:ext uri="{0D108BD9-81ED-4DB2-BD59-A6C34878D82A}">
                    <a16:rowId xmlns="" xmlns:a16="http://schemas.microsoft.com/office/drawing/2014/main" val="3385121079"/>
                  </a:ext>
                </a:extLst>
              </a:tr>
            </a:tbl>
          </a:graphicData>
        </a:graphic>
      </p:graphicFrame>
    </p:spTree>
    <p:extLst>
      <p:ext uri="{BB962C8B-B14F-4D97-AF65-F5344CB8AC3E}">
        <p14:creationId xmlns:p14="http://schemas.microsoft.com/office/powerpoint/2010/main" val="1756918255"/>
      </p:ext>
    </p:extLst>
  </p:cSld>
  <p:clrMapOvr>
    <a:masterClrMapping/>
  </p:clrMapOvr>
  <p:timing>
    <p:tnLst>
      <p:par>
        <p:cTn xmlns:p14="http://schemas.microsoft.com/office/powerpoint/2010/mai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101BAF-5525-49C9-8E58-839F323650E7}"/>
              </a:ext>
            </a:extLst>
          </p:cNvPr>
          <p:cNvSpPr>
            <a:spLocks noGrp="1"/>
          </p:cNvSpPr>
          <p:nvPr>
            <p:ph type="title"/>
          </p:nvPr>
        </p:nvSpPr>
        <p:spPr/>
        <p:txBody>
          <a:bodyPr/>
          <a:lstStyle/>
          <a:p>
            <a:r>
              <a:rPr lang="en-IN" dirty="0"/>
              <a:t>Amazon </a:t>
            </a:r>
            <a:r>
              <a:rPr lang="en-IN" dirty="0" err="1"/>
              <a:t>Dynamodb</a:t>
            </a:r>
            <a:r>
              <a:rPr lang="en-IN" dirty="0"/>
              <a:t>: Demo and Lab </a:t>
            </a:r>
          </a:p>
        </p:txBody>
      </p:sp>
      <p:sp>
        <p:nvSpPr>
          <p:cNvPr id="3" name="Content Placeholder 2">
            <a:extLst>
              <a:ext uri="{FF2B5EF4-FFF2-40B4-BE49-F238E27FC236}">
                <a16:creationId xmlns="" xmlns:a16="http://schemas.microsoft.com/office/drawing/2014/main" id="{9B1E6D1F-441A-42BE-924E-52E4E4E71D80}"/>
              </a:ext>
            </a:extLst>
          </p:cNvPr>
          <p:cNvSpPr>
            <a:spLocks noGrp="1"/>
          </p:cNvSpPr>
          <p:nvPr>
            <p:ph idx="1"/>
          </p:nvPr>
        </p:nvSpPr>
        <p:spPr/>
        <p:txBody>
          <a:bodyPr/>
          <a:lstStyle/>
          <a:p>
            <a:r>
              <a:rPr lang="en-IN" dirty="0"/>
              <a:t>Working with Secondary Indexes</a:t>
            </a:r>
          </a:p>
        </p:txBody>
      </p:sp>
    </p:spTree>
    <p:extLst>
      <p:ext uri="{BB962C8B-B14F-4D97-AF65-F5344CB8AC3E}">
        <p14:creationId xmlns:p14="http://schemas.microsoft.com/office/powerpoint/2010/main" val="16106904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101BAF-5525-49C9-8E58-839F323650E7}"/>
              </a:ext>
            </a:extLst>
          </p:cNvPr>
          <p:cNvSpPr>
            <a:spLocks noGrp="1"/>
          </p:cNvSpPr>
          <p:nvPr>
            <p:ph type="title"/>
          </p:nvPr>
        </p:nvSpPr>
        <p:spPr/>
        <p:txBody>
          <a:bodyPr>
            <a:normAutofit fontScale="90000"/>
          </a:bodyPr>
          <a:lstStyle/>
          <a:p>
            <a:r>
              <a:rPr lang="en-IN" dirty="0"/>
              <a:t>Amazon </a:t>
            </a:r>
            <a:r>
              <a:rPr lang="en-IN" dirty="0" err="1"/>
              <a:t>Dynamodb</a:t>
            </a:r>
            <a:r>
              <a:rPr lang="en-IN" dirty="0"/>
              <a:t>: Partitions with Data Distribution </a:t>
            </a:r>
          </a:p>
        </p:txBody>
      </p:sp>
      <p:sp>
        <p:nvSpPr>
          <p:cNvPr id="3" name="Content Placeholder 2">
            <a:extLst>
              <a:ext uri="{FF2B5EF4-FFF2-40B4-BE49-F238E27FC236}">
                <a16:creationId xmlns="" xmlns:a16="http://schemas.microsoft.com/office/drawing/2014/main" id="{9B1E6D1F-441A-42BE-924E-52E4E4E71D80}"/>
              </a:ext>
            </a:extLst>
          </p:cNvPr>
          <p:cNvSpPr>
            <a:spLocks noGrp="1"/>
          </p:cNvSpPr>
          <p:nvPr>
            <p:ph idx="1"/>
          </p:nvPr>
        </p:nvSpPr>
        <p:spPr/>
        <p:txBody>
          <a:bodyPr/>
          <a:lstStyle/>
          <a:p>
            <a:r>
              <a:rPr lang="en-IN" dirty="0"/>
              <a:t>Data Distribution- </a:t>
            </a:r>
            <a:r>
              <a:rPr lang="en-IN" b="1" dirty="0"/>
              <a:t>PK</a:t>
            </a:r>
            <a:endParaRPr lang="en-IN" dirty="0"/>
          </a:p>
        </p:txBody>
      </p:sp>
      <p:pic>
        <p:nvPicPr>
          <p:cNvPr id="4" name="Picture 3">
            <a:extLst>
              <a:ext uri="{FF2B5EF4-FFF2-40B4-BE49-F238E27FC236}">
                <a16:creationId xmlns="" xmlns:a16="http://schemas.microsoft.com/office/drawing/2014/main" id="{0473407B-69B9-46E6-95B2-CBC5212D6B2F}"/>
              </a:ext>
            </a:extLst>
          </p:cNvPr>
          <p:cNvPicPr>
            <a:picLocks noChangeAspect="1"/>
          </p:cNvPicPr>
          <p:nvPr/>
        </p:nvPicPr>
        <p:blipFill>
          <a:blip r:embed="rId2"/>
          <a:stretch>
            <a:fillRect/>
          </a:stretch>
        </p:blipFill>
        <p:spPr>
          <a:xfrm>
            <a:off x="5022166" y="1922405"/>
            <a:ext cx="6072554" cy="4263853"/>
          </a:xfrm>
          <a:prstGeom prst="rect">
            <a:avLst/>
          </a:prstGeom>
        </p:spPr>
      </p:pic>
    </p:spTree>
    <p:extLst>
      <p:ext uri="{BB962C8B-B14F-4D97-AF65-F5344CB8AC3E}">
        <p14:creationId xmlns:p14="http://schemas.microsoft.com/office/powerpoint/2010/main" val="1818222115"/>
      </p:ext>
    </p:extLst>
  </p:cSld>
  <p:clrMapOvr>
    <a:masterClrMapping/>
  </p:clrMapOvr>
  <p:timing>
    <p:tnLst>
      <p:par>
        <p:cTn xmlns:p14="http://schemas.microsoft.com/office/powerpoint/2010/mai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101BAF-5525-49C9-8E58-839F323650E7}"/>
              </a:ext>
            </a:extLst>
          </p:cNvPr>
          <p:cNvSpPr>
            <a:spLocks noGrp="1"/>
          </p:cNvSpPr>
          <p:nvPr>
            <p:ph type="title"/>
          </p:nvPr>
        </p:nvSpPr>
        <p:spPr/>
        <p:txBody>
          <a:bodyPr/>
          <a:lstStyle/>
          <a:p>
            <a:r>
              <a:rPr lang="en-IN" dirty="0"/>
              <a:t>Amazon </a:t>
            </a:r>
            <a:r>
              <a:rPr lang="en-IN" dirty="0" err="1"/>
              <a:t>Dynamodb</a:t>
            </a:r>
            <a:r>
              <a:rPr lang="en-IN" dirty="0"/>
              <a:t>: </a:t>
            </a:r>
          </a:p>
        </p:txBody>
      </p:sp>
      <p:sp>
        <p:nvSpPr>
          <p:cNvPr id="3" name="Content Placeholder 2">
            <a:extLst>
              <a:ext uri="{FF2B5EF4-FFF2-40B4-BE49-F238E27FC236}">
                <a16:creationId xmlns="" xmlns:a16="http://schemas.microsoft.com/office/drawing/2014/main" id="{9B1E6D1F-441A-42BE-924E-52E4E4E71D80}"/>
              </a:ext>
            </a:extLst>
          </p:cNvPr>
          <p:cNvSpPr>
            <a:spLocks noGrp="1"/>
          </p:cNvSpPr>
          <p:nvPr>
            <p:ph idx="1"/>
          </p:nvPr>
        </p:nvSpPr>
        <p:spPr/>
        <p:txBody>
          <a:bodyPr/>
          <a:lstStyle/>
          <a:p>
            <a:r>
              <a:rPr lang="it-IT" dirty="0"/>
              <a:t>Data Distribution- </a:t>
            </a:r>
            <a:r>
              <a:rPr lang="it-IT" b="1" dirty="0"/>
              <a:t>PK/SK</a:t>
            </a:r>
          </a:p>
          <a:p>
            <a:endParaRPr lang="en-IN" dirty="0"/>
          </a:p>
        </p:txBody>
      </p:sp>
      <p:pic>
        <p:nvPicPr>
          <p:cNvPr id="4" name="Picture 3">
            <a:extLst>
              <a:ext uri="{FF2B5EF4-FFF2-40B4-BE49-F238E27FC236}">
                <a16:creationId xmlns="" xmlns:a16="http://schemas.microsoft.com/office/drawing/2014/main" id="{9B055CF3-1066-4342-9282-9060166D22A8}"/>
              </a:ext>
            </a:extLst>
          </p:cNvPr>
          <p:cNvPicPr>
            <a:picLocks noChangeAspect="1"/>
          </p:cNvPicPr>
          <p:nvPr/>
        </p:nvPicPr>
        <p:blipFill>
          <a:blip r:embed="rId2"/>
          <a:stretch>
            <a:fillRect/>
          </a:stretch>
        </p:blipFill>
        <p:spPr>
          <a:xfrm>
            <a:off x="5655188" y="2159895"/>
            <a:ext cx="5439532" cy="4001250"/>
          </a:xfrm>
          <a:prstGeom prst="rect">
            <a:avLst/>
          </a:prstGeom>
        </p:spPr>
      </p:pic>
    </p:spTree>
    <p:extLst>
      <p:ext uri="{BB962C8B-B14F-4D97-AF65-F5344CB8AC3E}">
        <p14:creationId xmlns:p14="http://schemas.microsoft.com/office/powerpoint/2010/main" val="2530348963"/>
      </p:ext>
    </p:extLst>
  </p:cSld>
  <p:clrMapOvr>
    <a:masterClrMapping/>
  </p:clrMapOvr>
  <p:timing>
    <p:tnLst>
      <p:par>
        <p:cTn xmlns:p14="http://schemas.microsoft.com/office/powerpoint/2010/mai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101BAF-5525-49C9-8E58-839F323650E7}"/>
              </a:ext>
            </a:extLst>
          </p:cNvPr>
          <p:cNvSpPr>
            <a:spLocks noGrp="1"/>
          </p:cNvSpPr>
          <p:nvPr>
            <p:ph type="title"/>
          </p:nvPr>
        </p:nvSpPr>
        <p:spPr/>
        <p:txBody>
          <a:bodyPr/>
          <a:lstStyle/>
          <a:p>
            <a:r>
              <a:rPr lang="en-IN" dirty="0"/>
              <a:t>Amazon </a:t>
            </a:r>
            <a:r>
              <a:rPr lang="en-IN" dirty="0" err="1"/>
              <a:t>Dynamodb</a:t>
            </a:r>
            <a:r>
              <a:rPr lang="en-IN" dirty="0"/>
              <a:t>: </a:t>
            </a:r>
          </a:p>
        </p:txBody>
      </p:sp>
      <p:sp>
        <p:nvSpPr>
          <p:cNvPr id="3" name="Content Placeholder 2">
            <a:extLst>
              <a:ext uri="{FF2B5EF4-FFF2-40B4-BE49-F238E27FC236}">
                <a16:creationId xmlns="" xmlns:a16="http://schemas.microsoft.com/office/drawing/2014/main" id="{9B1E6D1F-441A-42BE-924E-52E4E4E71D80}"/>
              </a:ext>
            </a:extLst>
          </p:cNvPr>
          <p:cNvSpPr>
            <a:spLocks noGrp="1"/>
          </p:cNvSpPr>
          <p:nvPr>
            <p:ph idx="1"/>
          </p:nvPr>
        </p:nvSpPr>
        <p:spPr/>
        <p:txBody>
          <a:bodyPr/>
          <a:lstStyle/>
          <a:p>
            <a:r>
              <a:rPr lang="en-IN" dirty="0"/>
              <a:t>Partitioning Math</a:t>
            </a:r>
          </a:p>
        </p:txBody>
      </p:sp>
      <p:graphicFrame>
        <p:nvGraphicFramePr>
          <p:cNvPr id="4" name="Table 3">
            <a:extLst>
              <a:ext uri="{FF2B5EF4-FFF2-40B4-BE49-F238E27FC236}">
                <a16:creationId xmlns="" xmlns:a16="http://schemas.microsoft.com/office/drawing/2014/main" id="{DE3980EF-DAF8-485A-BF99-9FDC1F7A9EAA}"/>
              </a:ext>
            </a:extLst>
          </p:cNvPr>
          <p:cNvGraphicFramePr>
            <a:graphicFrameLocks noGrp="1"/>
          </p:cNvGraphicFramePr>
          <p:nvPr>
            <p:extLst>
              <p:ext uri="{D42A27DB-BD31-4B8C-83A1-F6EECF244321}">
                <p14:modId xmlns:p14="http://schemas.microsoft.com/office/powerpoint/2010/main" val="972477853"/>
              </p:ext>
            </p:extLst>
          </p:nvPr>
        </p:nvGraphicFramePr>
        <p:xfrm>
          <a:off x="1448905" y="2588222"/>
          <a:ext cx="8128000" cy="1483360"/>
        </p:xfrm>
        <a:graphic>
          <a:graphicData uri="http://schemas.openxmlformats.org/drawingml/2006/table">
            <a:tbl>
              <a:tblPr firstRow="1" bandRow="1">
                <a:tableStyleId>{5C22544A-7EE6-4342-B048-85BDC9FD1C3A}</a:tableStyleId>
              </a:tblPr>
              <a:tblGrid>
                <a:gridCol w="4064000">
                  <a:extLst>
                    <a:ext uri="{9D8B030D-6E8A-4147-A177-3AD203B41FA5}">
                      <a16:colId xmlns="" xmlns:a16="http://schemas.microsoft.com/office/drawing/2014/main" val="526426906"/>
                    </a:ext>
                  </a:extLst>
                </a:gridCol>
                <a:gridCol w="4064000">
                  <a:extLst>
                    <a:ext uri="{9D8B030D-6E8A-4147-A177-3AD203B41FA5}">
                      <a16:colId xmlns="" xmlns:a16="http://schemas.microsoft.com/office/drawing/2014/main" val="612963517"/>
                    </a:ext>
                  </a:extLst>
                </a:gridCol>
              </a:tblGrid>
              <a:tr h="370840">
                <a:tc gridSpan="2">
                  <a:txBody>
                    <a:bodyPr/>
                    <a:lstStyle/>
                    <a:p>
                      <a:pPr algn="ctr"/>
                      <a:r>
                        <a:rPr lang="en-IN" dirty="0"/>
                        <a:t>Number of Partitions</a:t>
                      </a:r>
                    </a:p>
                  </a:txBody>
                  <a:tcPr/>
                </a:tc>
                <a:tc hMerge="1">
                  <a:txBody>
                    <a:bodyPr/>
                    <a:lstStyle/>
                    <a:p>
                      <a:endParaRPr lang="en-IN" dirty="0"/>
                    </a:p>
                  </a:txBody>
                  <a:tcPr/>
                </a:tc>
                <a:extLst>
                  <a:ext uri="{0D108BD9-81ED-4DB2-BD59-A6C34878D82A}">
                    <a16:rowId xmlns="" xmlns:a16="http://schemas.microsoft.com/office/drawing/2014/main" val="2982941526"/>
                  </a:ext>
                </a:extLst>
              </a:tr>
              <a:tr h="370840">
                <a:tc>
                  <a:txBody>
                    <a:bodyPr/>
                    <a:lstStyle/>
                    <a:p>
                      <a:r>
                        <a:rPr lang="en-IN" sz="1800" b="0" i="0" u="none" strike="noStrike" kern="1200" baseline="0" dirty="0">
                          <a:solidFill>
                            <a:schemeClr val="dk1"/>
                          </a:solidFill>
                          <a:latin typeface="+mn-lt"/>
                          <a:ea typeface="+mn-ea"/>
                          <a:cs typeface="+mn-cs"/>
                        </a:rPr>
                        <a:t>By Capacity</a:t>
                      </a:r>
                      <a:endParaRPr lang="en-IN" dirty="0"/>
                    </a:p>
                  </a:txBody>
                  <a:tcPr/>
                </a:tc>
                <a:tc>
                  <a:txBody>
                    <a:bodyPr/>
                    <a:lstStyle/>
                    <a:p>
                      <a:r>
                        <a:rPr lang="en-IN" sz="1800" b="0" i="0" u="none" strike="noStrike" kern="1200" baseline="0" dirty="0">
                          <a:solidFill>
                            <a:schemeClr val="dk1"/>
                          </a:solidFill>
                          <a:latin typeface="+mn-lt"/>
                          <a:ea typeface="+mn-ea"/>
                          <a:cs typeface="+mn-cs"/>
                        </a:rPr>
                        <a:t>(Total RCU / 3000) + (Total WCU / 1000)</a:t>
                      </a:r>
                      <a:endParaRPr lang="en-IN" dirty="0"/>
                    </a:p>
                  </a:txBody>
                  <a:tcPr/>
                </a:tc>
                <a:extLst>
                  <a:ext uri="{0D108BD9-81ED-4DB2-BD59-A6C34878D82A}">
                    <a16:rowId xmlns="" xmlns:a16="http://schemas.microsoft.com/office/drawing/2014/main" val="4215673952"/>
                  </a:ext>
                </a:extLst>
              </a:tr>
              <a:tr h="370840">
                <a:tc>
                  <a:txBody>
                    <a:bodyPr/>
                    <a:lstStyle/>
                    <a:p>
                      <a:r>
                        <a:rPr lang="en-IN" sz="1800" b="0" i="0" u="none" strike="noStrike" kern="1200" baseline="0" dirty="0">
                          <a:solidFill>
                            <a:schemeClr val="dk1"/>
                          </a:solidFill>
                          <a:latin typeface="+mn-lt"/>
                          <a:ea typeface="+mn-ea"/>
                          <a:cs typeface="+mn-cs"/>
                        </a:rPr>
                        <a:t>By Size</a:t>
                      </a:r>
                      <a:endParaRPr lang="en-IN" dirty="0"/>
                    </a:p>
                  </a:txBody>
                  <a:tcPr/>
                </a:tc>
                <a:tc>
                  <a:txBody>
                    <a:bodyPr/>
                    <a:lstStyle/>
                    <a:p>
                      <a:r>
                        <a:rPr lang="en-IN" sz="1800" b="0" i="0" u="none" strike="noStrike" kern="1200" baseline="0" dirty="0">
                          <a:solidFill>
                            <a:schemeClr val="dk1"/>
                          </a:solidFill>
                          <a:latin typeface="+mn-lt"/>
                          <a:ea typeface="+mn-ea"/>
                          <a:cs typeface="+mn-cs"/>
                        </a:rPr>
                        <a:t>Total Size / 10 GB</a:t>
                      </a:r>
                      <a:endParaRPr lang="en-IN" dirty="0"/>
                    </a:p>
                  </a:txBody>
                  <a:tcPr/>
                </a:tc>
                <a:extLst>
                  <a:ext uri="{0D108BD9-81ED-4DB2-BD59-A6C34878D82A}">
                    <a16:rowId xmlns="" xmlns:a16="http://schemas.microsoft.com/office/drawing/2014/main" val="3008114035"/>
                  </a:ext>
                </a:extLst>
              </a:tr>
              <a:tr h="370840">
                <a:tc>
                  <a:txBody>
                    <a:bodyPr/>
                    <a:lstStyle/>
                    <a:p>
                      <a:r>
                        <a:rPr lang="en-IN" sz="1800" b="0" i="0" u="none" strike="noStrike" kern="1200" baseline="0" dirty="0">
                          <a:solidFill>
                            <a:schemeClr val="dk1"/>
                          </a:solidFill>
                          <a:latin typeface="+mn-lt"/>
                          <a:ea typeface="+mn-ea"/>
                          <a:cs typeface="+mn-cs"/>
                        </a:rPr>
                        <a:t>Total Partitions</a:t>
                      </a:r>
                      <a:endParaRPr lang="en-IN" dirty="0"/>
                    </a:p>
                  </a:txBody>
                  <a:tcPr/>
                </a:tc>
                <a:tc>
                  <a:txBody>
                    <a:bodyPr/>
                    <a:lstStyle/>
                    <a:p>
                      <a:r>
                        <a:rPr lang="en-IN" sz="1800" b="0" i="0" u="none" strike="noStrike" kern="1200" baseline="0" dirty="0">
                          <a:solidFill>
                            <a:schemeClr val="dk1"/>
                          </a:solidFill>
                          <a:latin typeface="+mn-lt"/>
                          <a:ea typeface="+mn-ea"/>
                          <a:cs typeface="+mn-cs"/>
                        </a:rPr>
                        <a:t>CEILING(MAX (Capacity, Size))</a:t>
                      </a:r>
                      <a:endParaRPr lang="en-IN" dirty="0"/>
                    </a:p>
                  </a:txBody>
                  <a:tcPr/>
                </a:tc>
                <a:extLst>
                  <a:ext uri="{0D108BD9-81ED-4DB2-BD59-A6C34878D82A}">
                    <a16:rowId xmlns="" xmlns:a16="http://schemas.microsoft.com/office/drawing/2014/main" val="4125433274"/>
                  </a:ext>
                </a:extLst>
              </a:tr>
            </a:tbl>
          </a:graphicData>
        </a:graphic>
      </p:graphicFrame>
      <p:sp>
        <p:nvSpPr>
          <p:cNvPr id="5" name="TextBox 4">
            <a:extLst>
              <a:ext uri="{FF2B5EF4-FFF2-40B4-BE49-F238E27FC236}">
                <a16:creationId xmlns="" xmlns:a16="http://schemas.microsoft.com/office/drawing/2014/main" id="{C8AFC270-6ACC-42C7-A50E-8E3AFD77E045}"/>
              </a:ext>
            </a:extLst>
          </p:cNvPr>
          <p:cNvSpPr txBox="1"/>
          <p:nvPr/>
        </p:nvSpPr>
        <p:spPr>
          <a:xfrm>
            <a:off x="3193774" y="4717774"/>
            <a:ext cx="5420139" cy="369332"/>
          </a:xfrm>
          <a:prstGeom prst="rect">
            <a:avLst/>
          </a:prstGeom>
          <a:noFill/>
        </p:spPr>
        <p:txBody>
          <a:bodyPr wrap="square" rtlCol="0">
            <a:spAutoFit/>
          </a:bodyPr>
          <a:lstStyle/>
          <a:p>
            <a:r>
              <a:rPr lang="en-IN" b="1" dirty="0"/>
              <a:t>In the future, these details might change…</a:t>
            </a:r>
            <a:endParaRPr lang="en-IN" dirty="0"/>
          </a:p>
        </p:txBody>
      </p:sp>
    </p:spTree>
    <p:extLst>
      <p:ext uri="{BB962C8B-B14F-4D97-AF65-F5344CB8AC3E}">
        <p14:creationId xmlns:p14="http://schemas.microsoft.com/office/powerpoint/2010/main" val="2313210389"/>
      </p:ext>
    </p:extLst>
  </p:cSld>
  <p:clrMapOvr>
    <a:masterClrMapping/>
  </p:clrMapOvr>
  <p:timing>
    <p:tnLst>
      <p:par>
        <p:cTn xmlns:p14="http://schemas.microsoft.com/office/powerpoint/2010/mai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101BAF-5525-49C9-8E58-839F323650E7}"/>
              </a:ext>
            </a:extLst>
          </p:cNvPr>
          <p:cNvSpPr>
            <a:spLocks noGrp="1"/>
          </p:cNvSpPr>
          <p:nvPr>
            <p:ph type="title"/>
          </p:nvPr>
        </p:nvSpPr>
        <p:spPr/>
        <p:txBody>
          <a:bodyPr/>
          <a:lstStyle/>
          <a:p>
            <a:r>
              <a:rPr lang="en-IN" dirty="0"/>
              <a:t>Amazon </a:t>
            </a:r>
            <a:r>
              <a:rPr lang="en-IN" dirty="0" err="1"/>
              <a:t>Dynamodb</a:t>
            </a:r>
            <a:r>
              <a:rPr lang="en-IN" dirty="0"/>
              <a:t>: </a:t>
            </a:r>
          </a:p>
        </p:txBody>
      </p:sp>
      <p:sp>
        <p:nvSpPr>
          <p:cNvPr id="3" name="Content Placeholder 2">
            <a:extLst>
              <a:ext uri="{FF2B5EF4-FFF2-40B4-BE49-F238E27FC236}">
                <a16:creationId xmlns="" xmlns:a16="http://schemas.microsoft.com/office/drawing/2014/main" id="{9B1E6D1F-441A-42BE-924E-52E4E4E71D80}"/>
              </a:ext>
            </a:extLst>
          </p:cNvPr>
          <p:cNvSpPr>
            <a:spLocks noGrp="1"/>
          </p:cNvSpPr>
          <p:nvPr>
            <p:ph idx="1"/>
          </p:nvPr>
        </p:nvSpPr>
        <p:spPr/>
        <p:txBody>
          <a:bodyPr/>
          <a:lstStyle/>
          <a:p>
            <a:r>
              <a:rPr lang="en-IN" dirty="0"/>
              <a:t>Partitioning Example</a:t>
            </a:r>
          </a:p>
        </p:txBody>
      </p:sp>
      <p:graphicFrame>
        <p:nvGraphicFramePr>
          <p:cNvPr id="4" name="Table 3">
            <a:extLst>
              <a:ext uri="{FF2B5EF4-FFF2-40B4-BE49-F238E27FC236}">
                <a16:creationId xmlns="" xmlns:a16="http://schemas.microsoft.com/office/drawing/2014/main" id="{DE3980EF-DAF8-485A-BF99-9FDC1F7A9EAA}"/>
              </a:ext>
            </a:extLst>
          </p:cNvPr>
          <p:cNvGraphicFramePr>
            <a:graphicFrameLocks noGrp="1"/>
          </p:cNvGraphicFramePr>
          <p:nvPr>
            <p:extLst>
              <p:ext uri="{D42A27DB-BD31-4B8C-83A1-F6EECF244321}">
                <p14:modId xmlns:p14="http://schemas.microsoft.com/office/powerpoint/2010/main" val="3458361236"/>
              </p:ext>
            </p:extLst>
          </p:nvPr>
        </p:nvGraphicFramePr>
        <p:xfrm>
          <a:off x="1448905" y="2588222"/>
          <a:ext cx="8128000" cy="1483360"/>
        </p:xfrm>
        <a:graphic>
          <a:graphicData uri="http://schemas.openxmlformats.org/drawingml/2006/table">
            <a:tbl>
              <a:tblPr firstRow="1" bandRow="1">
                <a:tableStyleId>{5C22544A-7EE6-4342-B048-85BDC9FD1C3A}</a:tableStyleId>
              </a:tblPr>
              <a:tblGrid>
                <a:gridCol w="4064000">
                  <a:extLst>
                    <a:ext uri="{9D8B030D-6E8A-4147-A177-3AD203B41FA5}">
                      <a16:colId xmlns="" xmlns:a16="http://schemas.microsoft.com/office/drawing/2014/main" val="526426906"/>
                    </a:ext>
                  </a:extLst>
                </a:gridCol>
                <a:gridCol w="4064000">
                  <a:extLst>
                    <a:ext uri="{9D8B030D-6E8A-4147-A177-3AD203B41FA5}">
                      <a16:colId xmlns="" xmlns:a16="http://schemas.microsoft.com/office/drawing/2014/main" val="612963517"/>
                    </a:ext>
                  </a:extLst>
                </a:gridCol>
              </a:tblGrid>
              <a:tr h="370840">
                <a:tc gridSpan="2">
                  <a:txBody>
                    <a:bodyPr/>
                    <a:lstStyle/>
                    <a:p>
                      <a:pPr algn="ctr"/>
                      <a:r>
                        <a:rPr lang="en-IN" dirty="0"/>
                        <a:t>Number of Partitions</a:t>
                      </a:r>
                    </a:p>
                  </a:txBody>
                  <a:tcPr/>
                </a:tc>
                <a:tc hMerge="1">
                  <a:txBody>
                    <a:bodyPr/>
                    <a:lstStyle/>
                    <a:p>
                      <a:endParaRPr lang="en-IN" dirty="0"/>
                    </a:p>
                  </a:txBody>
                  <a:tcPr/>
                </a:tc>
                <a:extLst>
                  <a:ext uri="{0D108BD9-81ED-4DB2-BD59-A6C34878D82A}">
                    <a16:rowId xmlns="" xmlns:a16="http://schemas.microsoft.com/office/drawing/2014/main" val="2982941526"/>
                  </a:ext>
                </a:extLst>
              </a:tr>
              <a:tr h="370840">
                <a:tc>
                  <a:txBody>
                    <a:bodyPr/>
                    <a:lstStyle/>
                    <a:p>
                      <a:r>
                        <a:rPr lang="en-IN" sz="1800" b="0" i="0" u="none" strike="noStrike" kern="1200" baseline="0" dirty="0">
                          <a:solidFill>
                            <a:schemeClr val="dk1"/>
                          </a:solidFill>
                          <a:latin typeface="+mn-lt"/>
                          <a:ea typeface="+mn-ea"/>
                          <a:cs typeface="+mn-cs"/>
                        </a:rPr>
                        <a:t>By Capacity</a:t>
                      </a:r>
                      <a:endParaRPr lang="en-IN" dirty="0"/>
                    </a:p>
                  </a:txBody>
                  <a:tcPr/>
                </a:tc>
                <a:tc>
                  <a:txBody>
                    <a:bodyPr/>
                    <a:lstStyle/>
                    <a:p>
                      <a:r>
                        <a:rPr lang="en-IN" sz="1800" b="0" i="0" u="none" strike="noStrike" kern="1200" baseline="0" dirty="0">
                          <a:solidFill>
                            <a:schemeClr val="dk1"/>
                          </a:solidFill>
                          <a:latin typeface="+mn-lt"/>
                          <a:ea typeface="+mn-ea"/>
                          <a:cs typeface="+mn-cs"/>
                        </a:rPr>
                        <a:t>(5000 / 3000) + (500 / 1000) = 2.17</a:t>
                      </a:r>
                      <a:endParaRPr lang="en-IN" dirty="0"/>
                    </a:p>
                  </a:txBody>
                  <a:tcPr/>
                </a:tc>
                <a:extLst>
                  <a:ext uri="{0D108BD9-81ED-4DB2-BD59-A6C34878D82A}">
                    <a16:rowId xmlns="" xmlns:a16="http://schemas.microsoft.com/office/drawing/2014/main" val="4215673952"/>
                  </a:ext>
                </a:extLst>
              </a:tr>
              <a:tr h="370840">
                <a:tc>
                  <a:txBody>
                    <a:bodyPr/>
                    <a:lstStyle/>
                    <a:p>
                      <a:r>
                        <a:rPr lang="en-IN" sz="1800" b="0" i="0" u="none" strike="noStrike" kern="1200" baseline="0" dirty="0">
                          <a:solidFill>
                            <a:schemeClr val="dk1"/>
                          </a:solidFill>
                          <a:latin typeface="+mn-lt"/>
                          <a:ea typeface="+mn-ea"/>
                          <a:cs typeface="+mn-cs"/>
                        </a:rPr>
                        <a:t>By Size</a:t>
                      </a:r>
                      <a:endParaRPr lang="en-IN" dirty="0"/>
                    </a:p>
                  </a:txBody>
                  <a:tcPr/>
                </a:tc>
                <a:tc>
                  <a:txBody>
                    <a:bodyPr/>
                    <a:lstStyle/>
                    <a:p>
                      <a:r>
                        <a:rPr lang="en-IN" sz="1800" b="0" i="0" u="none" strike="noStrike" kern="1200" baseline="0" dirty="0">
                          <a:solidFill>
                            <a:schemeClr val="dk1"/>
                          </a:solidFill>
                          <a:latin typeface="+mn-lt"/>
                          <a:ea typeface="+mn-ea"/>
                          <a:cs typeface="+mn-cs"/>
                        </a:rPr>
                        <a:t>8 / 10 = 0.8</a:t>
                      </a:r>
                      <a:endParaRPr lang="en-IN" dirty="0"/>
                    </a:p>
                  </a:txBody>
                  <a:tcPr/>
                </a:tc>
                <a:extLst>
                  <a:ext uri="{0D108BD9-81ED-4DB2-BD59-A6C34878D82A}">
                    <a16:rowId xmlns="" xmlns:a16="http://schemas.microsoft.com/office/drawing/2014/main" val="3008114035"/>
                  </a:ext>
                </a:extLst>
              </a:tr>
              <a:tr h="370840">
                <a:tc>
                  <a:txBody>
                    <a:bodyPr/>
                    <a:lstStyle/>
                    <a:p>
                      <a:r>
                        <a:rPr lang="en-IN" sz="1800" b="0" i="0" u="none" strike="noStrike" kern="1200" baseline="0" dirty="0">
                          <a:solidFill>
                            <a:schemeClr val="dk1"/>
                          </a:solidFill>
                          <a:latin typeface="+mn-lt"/>
                          <a:ea typeface="+mn-ea"/>
                          <a:cs typeface="+mn-cs"/>
                        </a:rPr>
                        <a:t>Total Partitions</a:t>
                      </a:r>
                      <a:endParaRPr lang="en-IN" dirty="0"/>
                    </a:p>
                  </a:txBody>
                  <a:tcPr/>
                </a:tc>
                <a:tc>
                  <a:txBody>
                    <a:bodyPr/>
                    <a:lstStyle/>
                    <a:p>
                      <a:r>
                        <a:rPr lang="nl-NL" sz="1800" b="0" i="0" u="none" strike="noStrike" kern="1200" baseline="0" dirty="0">
                          <a:solidFill>
                            <a:schemeClr val="dk1"/>
                          </a:solidFill>
                          <a:latin typeface="+mn-lt"/>
                          <a:ea typeface="+mn-ea"/>
                          <a:cs typeface="+mn-cs"/>
                        </a:rPr>
                        <a:t>CEILING(MAX (2.17, 0.8)) = 3</a:t>
                      </a:r>
                      <a:endParaRPr lang="en-IN" dirty="0"/>
                    </a:p>
                  </a:txBody>
                  <a:tcPr/>
                </a:tc>
                <a:extLst>
                  <a:ext uri="{0D108BD9-81ED-4DB2-BD59-A6C34878D82A}">
                    <a16:rowId xmlns="" xmlns:a16="http://schemas.microsoft.com/office/drawing/2014/main" val="4125433274"/>
                  </a:ext>
                </a:extLst>
              </a:tr>
            </a:tbl>
          </a:graphicData>
        </a:graphic>
      </p:graphicFrame>
      <p:sp>
        <p:nvSpPr>
          <p:cNvPr id="5" name="TextBox 4">
            <a:extLst>
              <a:ext uri="{FF2B5EF4-FFF2-40B4-BE49-F238E27FC236}">
                <a16:creationId xmlns="" xmlns:a16="http://schemas.microsoft.com/office/drawing/2014/main" id="{C8AFC270-6ACC-42C7-A50E-8E3AFD77E045}"/>
              </a:ext>
            </a:extLst>
          </p:cNvPr>
          <p:cNvSpPr txBox="1"/>
          <p:nvPr/>
        </p:nvSpPr>
        <p:spPr>
          <a:xfrm>
            <a:off x="1097281" y="4647172"/>
            <a:ext cx="4071068" cy="646331"/>
          </a:xfrm>
          <a:prstGeom prst="rect">
            <a:avLst/>
          </a:prstGeom>
          <a:noFill/>
        </p:spPr>
        <p:txBody>
          <a:bodyPr wrap="square" rtlCol="0">
            <a:spAutoFit/>
          </a:bodyPr>
          <a:lstStyle/>
          <a:p>
            <a:r>
              <a:rPr lang="en-IN" b="1" dirty="0"/>
              <a:t>RCUs and WCUs are uniformly spread</a:t>
            </a:r>
          </a:p>
          <a:p>
            <a:r>
              <a:rPr lang="en-IN" b="1" dirty="0"/>
              <a:t>across partitions</a:t>
            </a:r>
            <a:endParaRPr lang="en-IN" dirty="0"/>
          </a:p>
        </p:txBody>
      </p:sp>
      <p:sp>
        <p:nvSpPr>
          <p:cNvPr id="6" name="Arrow: Right 5">
            <a:extLst>
              <a:ext uri="{FF2B5EF4-FFF2-40B4-BE49-F238E27FC236}">
                <a16:creationId xmlns="" xmlns:a16="http://schemas.microsoft.com/office/drawing/2014/main" id="{7BF2F9E5-84AA-48A1-8581-77CAE2362F43}"/>
              </a:ext>
            </a:extLst>
          </p:cNvPr>
          <p:cNvSpPr/>
          <p:nvPr/>
        </p:nvSpPr>
        <p:spPr>
          <a:xfrm>
            <a:off x="5168349" y="4744310"/>
            <a:ext cx="993913" cy="516835"/>
          </a:xfrm>
          <a:prstGeom prst="rightArrow">
            <a:avLst>
              <a:gd name="adj1" fmla="val 8974"/>
              <a:gd name="adj2" fmla="val 3974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 xmlns:a16="http://schemas.microsoft.com/office/drawing/2014/main" id="{5C09B86C-5D7E-42B0-969F-6ACCF41B832D}"/>
              </a:ext>
            </a:extLst>
          </p:cNvPr>
          <p:cNvSpPr/>
          <p:nvPr/>
        </p:nvSpPr>
        <p:spPr>
          <a:xfrm>
            <a:off x="6414052" y="4541062"/>
            <a:ext cx="4386470" cy="923330"/>
          </a:xfrm>
          <a:prstGeom prst="rect">
            <a:avLst/>
          </a:prstGeom>
        </p:spPr>
        <p:txBody>
          <a:bodyPr wrap="square">
            <a:spAutoFit/>
          </a:bodyPr>
          <a:lstStyle/>
          <a:p>
            <a:r>
              <a:rPr lang="fr-FR" b="1" dirty="0" err="1">
                <a:solidFill>
                  <a:srgbClr val="474746"/>
                </a:solidFill>
                <a:latin typeface="Calibri-Bold"/>
              </a:rPr>
              <a:t>RCUs</a:t>
            </a:r>
            <a:r>
              <a:rPr lang="fr-FR" b="1" dirty="0">
                <a:solidFill>
                  <a:srgbClr val="474746"/>
                </a:solidFill>
                <a:latin typeface="Calibri-Bold"/>
              </a:rPr>
              <a:t> per partition = 5000/3 = 1666.67</a:t>
            </a:r>
          </a:p>
          <a:p>
            <a:r>
              <a:rPr lang="fr-FR" b="1" dirty="0" err="1">
                <a:solidFill>
                  <a:srgbClr val="474746"/>
                </a:solidFill>
                <a:latin typeface="Calibri-Bold"/>
              </a:rPr>
              <a:t>WCUs</a:t>
            </a:r>
            <a:r>
              <a:rPr lang="fr-FR" b="1" dirty="0">
                <a:solidFill>
                  <a:srgbClr val="474746"/>
                </a:solidFill>
                <a:latin typeface="Calibri-Bold"/>
              </a:rPr>
              <a:t> per partition = 500/3 = 166.67</a:t>
            </a:r>
          </a:p>
          <a:p>
            <a:r>
              <a:rPr lang="en-IN" b="1" dirty="0">
                <a:solidFill>
                  <a:srgbClr val="474746"/>
                </a:solidFill>
                <a:latin typeface="Calibri-Bold"/>
              </a:rPr>
              <a:t>Data/partition = 10/3 = 3.33 GB</a:t>
            </a:r>
            <a:endParaRPr lang="en-IN" dirty="0"/>
          </a:p>
        </p:txBody>
      </p:sp>
    </p:spTree>
    <p:extLst>
      <p:ext uri="{BB962C8B-B14F-4D97-AF65-F5344CB8AC3E}">
        <p14:creationId xmlns:p14="http://schemas.microsoft.com/office/powerpoint/2010/main" val="344708794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296779623"/>
      </p:ext>
    </p:extLst>
  </p:cSld>
  <p:clrMapOvr>
    <a:masterClrMapping/>
  </p:clrMapOvr>
  <p:timing>
    <p:tnLst>
      <p:par>
        <p:cTn xmlns:p14="http://schemas.microsoft.com/office/powerpoint/2010/mai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101BAF-5525-49C9-8E58-839F323650E7}"/>
              </a:ext>
            </a:extLst>
          </p:cNvPr>
          <p:cNvSpPr>
            <a:spLocks noGrp="1"/>
          </p:cNvSpPr>
          <p:nvPr>
            <p:ph type="title"/>
          </p:nvPr>
        </p:nvSpPr>
        <p:spPr/>
        <p:txBody>
          <a:bodyPr/>
          <a:lstStyle/>
          <a:p>
            <a:r>
              <a:rPr lang="en-IN" dirty="0"/>
              <a:t>Amazon </a:t>
            </a:r>
            <a:r>
              <a:rPr lang="en-IN" dirty="0" err="1"/>
              <a:t>Dynamodb</a:t>
            </a:r>
            <a:r>
              <a:rPr lang="en-IN" dirty="0"/>
              <a:t>: </a:t>
            </a:r>
          </a:p>
        </p:txBody>
      </p:sp>
      <p:sp>
        <p:nvSpPr>
          <p:cNvPr id="3" name="Content Placeholder 2">
            <a:extLst>
              <a:ext uri="{FF2B5EF4-FFF2-40B4-BE49-F238E27FC236}">
                <a16:creationId xmlns="" xmlns:a16="http://schemas.microsoft.com/office/drawing/2014/main" id="{9B1E6D1F-441A-42BE-924E-52E4E4E71D80}"/>
              </a:ext>
            </a:extLst>
          </p:cNvPr>
          <p:cNvSpPr>
            <a:spLocks noGrp="1"/>
          </p:cNvSpPr>
          <p:nvPr>
            <p:ph sz="half" idx="1"/>
          </p:nvPr>
        </p:nvSpPr>
        <p:spPr>
          <a:xfrm>
            <a:off x="1097279" y="1845734"/>
            <a:ext cx="6372665" cy="4023359"/>
          </a:xfrm>
        </p:spPr>
        <p:txBody>
          <a:bodyPr>
            <a:normAutofit/>
          </a:bodyPr>
          <a:lstStyle/>
          <a:p>
            <a:r>
              <a:rPr lang="en-IN" dirty="0"/>
              <a:t>What causes throttling?</a:t>
            </a:r>
          </a:p>
          <a:p>
            <a:pPr marL="342900" indent="-342900">
              <a:buFont typeface="Wingdings" panose="05000000000000000000" pitchFamily="2" charset="2"/>
              <a:buChar char="§"/>
            </a:pPr>
            <a:r>
              <a:rPr lang="en-IN" dirty="0"/>
              <a:t>If sustained throughput goes beyond provisioned throughput per partition</a:t>
            </a:r>
          </a:p>
          <a:p>
            <a:pPr marL="342900" indent="-342900">
              <a:buFont typeface="Wingdings" panose="05000000000000000000" pitchFamily="2" charset="2"/>
              <a:buChar char="§"/>
            </a:pPr>
            <a:r>
              <a:rPr lang="en-IN" dirty="0"/>
              <a:t>Non-uniform workloads</a:t>
            </a:r>
          </a:p>
          <a:p>
            <a:pPr lvl="1">
              <a:buFont typeface="Wingdings" panose="05000000000000000000" pitchFamily="2" charset="2"/>
              <a:buChar char="Ø"/>
            </a:pPr>
            <a:r>
              <a:rPr lang="en-IN" sz="2000" dirty="0"/>
              <a:t>Hot keys/hot partitions </a:t>
            </a:r>
          </a:p>
          <a:p>
            <a:pPr lvl="1">
              <a:buFont typeface="Wingdings" panose="05000000000000000000" pitchFamily="2" charset="2"/>
              <a:buChar char="Ø"/>
            </a:pPr>
            <a:r>
              <a:rPr lang="en-IN" sz="2000" dirty="0"/>
              <a:t>Very large items</a:t>
            </a:r>
          </a:p>
          <a:p>
            <a:pPr marL="342900" indent="-342900">
              <a:buFont typeface="Wingdings" panose="05000000000000000000" pitchFamily="2" charset="2"/>
              <a:buChar char="§"/>
            </a:pPr>
            <a:r>
              <a:rPr lang="en-IN" dirty="0"/>
              <a:t>Mixing hot data with cold data</a:t>
            </a:r>
          </a:p>
          <a:p>
            <a:pPr lvl="1">
              <a:buFont typeface="Wingdings" panose="05000000000000000000" pitchFamily="2" charset="2"/>
              <a:buChar char="Ø"/>
            </a:pPr>
            <a:r>
              <a:rPr lang="en-IN" sz="2000" dirty="0"/>
              <a:t>• Use a table per time period</a:t>
            </a:r>
          </a:p>
        </p:txBody>
      </p:sp>
      <p:pic>
        <p:nvPicPr>
          <p:cNvPr id="5" name="Content Placeholder 4">
            <a:extLst>
              <a:ext uri="{FF2B5EF4-FFF2-40B4-BE49-F238E27FC236}">
                <a16:creationId xmlns="" xmlns:a16="http://schemas.microsoft.com/office/drawing/2014/main" id="{5D75B549-9CFE-4783-9DC8-10270ADC1DE5}"/>
              </a:ext>
            </a:extLst>
          </p:cNvPr>
          <p:cNvPicPr>
            <a:picLocks noGrp="1" noChangeAspect="1"/>
          </p:cNvPicPr>
          <p:nvPr>
            <p:ph sz="half" idx="2"/>
          </p:nvPr>
        </p:nvPicPr>
        <p:blipFill>
          <a:blip r:embed="rId2"/>
          <a:stretch>
            <a:fillRect/>
          </a:stretch>
        </p:blipFill>
        <p:spPr>
          <a:xfrm>
            <a:off x="8439286" y="2250830"/>
            <a:ext cx="2655434" cy="2731893"/>
          </a:xfrm>
          <a:prstGeom prst="rect">
            <a:avLst/>
          </a:prstGeom>
        </p:spPr>
      </p:pic>
    </p:spTree>
    <p:extLst>
      <p:ext uri="{BB962C8B-B14F-4D97-AF65-F5344CB8AC3E}">
        <p14:creationId xmlns:p14="http://schemas.microsoft.com/office/powerpoint/2010/main" val="3488063731"/>
      </p:ext>
    </p:extLst>
  </p:cSld>
  <p:clrMapOvr>
    <a:masterClrMapping/>
  </p:clrMapOvr>
  <p:timing>
    <p:tnLst>
      <p:par>
        <p:cTn xmlns:p14="http://schemas.microsoft.com/office/powerpoint/2010/mai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101BAF-5525-49C9-8E58-839F323650E7}"/>
              </a:ext>
            </a:extLst>
          </p:cNvPr>
          <p:cNvSpPr>
            <a:spLocks noGrp="1"/>
          </p:cNvSpPr>
          <p:nvPr>
            <p:ph type="title"/>
          </p:nvPr>
        </p:nvSpPr>
        <p:spPr/>
        <p:txBody>
          <a:bodyPr/>
          <a:lstStyle/>
          <a:p>
            <a:r>
              <a:rPr lang="en-IN" dirty="0"/>
              <a:t>Amazon </a:t>
            </a:r>
            <a:r>
              <a:rPr lang="en-IN" dirty="0" err="1"/>
              <a:t>Dynamodb</a:t>
            </a:r>
            <a:r>
              <a:rPr lang="en-IN" dirty="0"/>
              <a:t>: </a:t>
            </a:r>
          </a:p>
        </p:txBody>
      </p:sp>
      <p:sp>
        <p:nvSpPr>
          <p:cNvPr id="3" name="Content Placeholder 2">
            <a:extLst>
              <a:ext uri="{FF2B5EF4-FFF2-40B4-BE49-F238E27FC236}">
                <a16:creationId xmlns="" xmlns:a16="http://schemas.microsoft.com/office/drawing/2014/main" id="{9B1E6D1F-441A-42BE-924E-52E4E4E71D80}"/>
              </a:ext>
            </a:extLst>
          </p:cNvPr>
          <p:cNvSpPr>
            <a:spLocks noGrp="1"/>
          </p:cNvSpPr>
          <p:nvPr>
            <p:ph sz="half" idx="1"/>
          </p:nvPr>
        </p:nvSpPr>
        <p:spPr>
          <a:xfrm>
            <a:off x="1097279" y="1845734"/>
            <a:ext cx="6372665" cy="4023359"/>
          </a:xfrm>
        </p:spPr>
        <p:txBody>
          <a:bodyPr>
            <a:normAutofit/>
          </a:bodyPr>
          <a:lstStyle/>
          <a:p>
            <a:pPr marL="200025" lvl="1" indent="0">
              <a:buNone/>
            </a:pPr>
            <a:r>
              <a:rPr lang="en-IN" sz="2000" dirty="0"/>
              <a:t>From the example before:</a:t>
            </a:r>
          </a:p>
          <a:p>
            <a:pPr marL="342900" indent="-342900">
              <a:buFont typeface="Wingdings" panose="05000000000000000000" pitchFamily="2" charset="2"/>
              <a:buChar char="§"/>
            </a:pPr>
            <a:r>
              <a:rPr lang="en-IN" dirty="0"/>
              <a:t>Table created with 5000 RCUs, 500 WCUs</a:t>
            </a:r>
          </a:p>
          <a:p>
            <a:pPr marL="342900" indent="-342900">
              <a:buFont typeface="Wingdings" panose="05000000000000000000" pitchFamily="2" charset="2"/>
              <a:buChar char="§"/>
            </a:pPr>
            <a:r>
              <a:rPr lang="en-IN" dirty="0"/>
              <a:t>RCUs per partition = 1666.67</a:t>
            </a:r>
          </a:p>
          <a:p>
            <a:pPr marL="342900" indent="-342900">
              <a:buFont typeface="Wingdings" panose="05000000000000000000" pitchFamily="2" charset="2"/>
              <a:buChar char="§"/>
            </a:pPr>
            <a:r>
              <a:rPr lang="en-IN" dirty="0"/>
              <a:t>WCUs per partition = 166.67</a:t>
            </a:r>
          </a:p>
          <a:p>
            <a:pPr marL="342900" indent="-342900">
              <a:buFont typeface="Wingdings" panose="05000000000000000000" pitchFamily="2" charset="2"/>
              <a:buChar char="§"/>
            </a:pPr>
            <a:r>
              <a:rPr lang="en-IN" dirty="0"/>
              <a:t>If sustained throughput &gt; (1666 RCUs or 166 WCUs) per key or partition, DynamoDB may throttle requests</a:t>
            </a:r>
          </a:p>
          <a:p>
            <a:endParaRPr lang="en-IN" sz="2500" dirty="0"/>
          </a:p>
          <a:p>
            <a:r>
              <a:rPr lang="en-IN" dirty="0"/>
              <a:t>Solution: Increase provisioned throughput</a:t>
            </a:r>
          </a:p>
        </p:txBody>
      </p:sp>
      <p:pic>
        <p:nvPicPr>
          <p:cNvPr id="5" name="Content Placeholder 4">
            <a:extLst>
              <a:ext uri="{FF2B5EF4-FFF2-40B4-BE49-F238E27FC236}">
                <a16:creationId xmlns="" xmlns:a16="http://schemas.microsoft.com/office/drawing/2014/main" id="{5D75B549-9CFE-4783-9DC8-10270ADC1DE5}"/>
              </a:ext>
            </a:extLst>
          </p:cNvPr>
          <p:cNvPicPr>
            <a:picLocks noGrp="1" noChangeAspect="1"/>
          </p:cNvPicPr>
          <p:nvPr>
            <p:ph sz="half" idx="2"/>
          </p:nvPr>
        </p:nvPicPr>
        <p:blipFill>
          <a:blip r:embed="rId2"/>
          <a:stretch>
            <a:fillRect/>
          </a:stretch>
        </p:blipFill>
        <p:spPr>
          <a:xfrm>
            <a:off x="8439286" y="2250830"/>
            <a:ext cx="2655434" cy="2731893"/>
          </a:xfrm>
          <a:prstGeom prst="rect">
            <a:avLst/>
          </a:prstGeom>
        </p:spPr>
      </p:pic>
    </p:spTree>
    <p:extLst>
      <p:ext uri="{BB962C8B-B14F-4D97-AF65-F5344CB8AC3E}">
        <p14:creationId xmlns:p14="http://schemas.microsoft.com/office/powerpoint/2010/main" val="1363375460"/>
      </p:ext>
    </p:extLst>
  </p:cSld>
  <p:clrMapOvr>
    <a:masterClrMapping/>
  </p:clrMapOvr>
  <p:timing>
    <p:tnLst>
      <p:par>
        <p:cTn xmlns:p14="http://schemas.microsoft.com/office/powerpoint/2010/mai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101BAF-5525-49C9-8E58-839F323650E7}"/>
              </a:ext>
            </a:extLst>
          </p:cNvPr>
          <p:cNvSpPr>
            <a:spLocks noGrp="1"/>
          </p:cNvSpPr>
          <p:nvPr>
            <p:ph type="title"/>
          </p:nvPr>
        </p:nvSpPr>
        <p:spPr/>
        <p:txBody>
          <a:bodyPr/>
          <a:lstStyle/>
          <a:p>
            <a:r>
              <a:rPr lang="en-IN" dirty="0"/>
              <a:t>Amazon </a:t>
            </a:r>
            <a:r>
              <a:rPr lang="en-IN" dirty="0" err="1"/>
              <a:t>Dynamodb</a:t>
            </a:r>
            <a:r>
              <a:rPr lang="en-IN" dirty="0"/>
              <a:t>: </a:t>
            </a:r>
          </a:p>
        </p:txBody>
      </p:sp>
      <p:sp>
        <p:nvSpPr>
          <p:cNvPr id="3" name="Content Placeholder 2">
            <a:extLst>
              <a:ext uri="{FF2B5EF4-FFF2-40B4-BE49-F238E27FC236}">
                <a16:creationId xmlns="" xmlns:a16="http://schemas.microsoft.com/office/drawing/2014/main" id="{9B1E6D1F-441A-42BE-924E-52E4E4E71D80}"/>
              </a:ext>
            </a:extLst>
          </p:cNvPr>
          <p:cNvSpPr>
            <a:spLocks noGrp="1"/>
          </p:cNvSpPr>
          <p:nvPr>
            <p:ph idx="1"/>
          </p:nvPr>
        </p:nvSpPr>
        <p:spPr/>
        <p:txBody>
          <a:bodyPr/>
          <a:lstStyle/>
          <a:p>
            <a:r>
              <a:rPr lang="en-IN" dirty="0"/>
              <a:t>What does bad NoSQL looks like? </a:t>
            </a:r>
          </a:p>
          <a:p>
            <a:endParaRPr lang="en-IN" dirty="0"/>
          </a:p>
        </p:txBody>
      </p:sp>
      <p:pic>
        <p:nvPicPr>
          <p:cNvPr id="4" name="Picture 3">
            <a:extLst>
              <a:ext uri="{FF2B5EF4-FFF2-40B4-BE49-F238E27FC236}">
                <a16:creationId xmlns="" xmlns:a16="http://schemas.microsoft.com/office/drawing/2014/main" id="{CE256CCC-2B7D-4548-8FB0-926F10338B3F}"/>
              </a:ext>
            </a:extLst>
          </p:cNvPr>
          <p:cNvPicPr>
            <a:picLocks noChangeAspect="1"/>
          </p:cNvPicPr>
          <p:nvPr/>
        </p:nvPicPr>
        <p:blipFill>
          <a:blip r:embed="rId2"/>
          <a:stretch>
            <a:fillRect/>
          </a:stretch>
        </p:blipFill>
        <p:spPr>
          <a:xfrm>
            <a:off x="2940148" y="2410017"/>
            <a:ext cx="6857552" cy="3459077"/>
          </a:xfrm>
          <a:prstGeom prst="rect">
            <a:avLst/>
          </a:prstGeom>
        </p:spPr>
      </p:pic>
      <p:sp>
        <p:nvSpPr>
          <p:cNvPr id="6" name="Left Brace 5">
            <a:extLst>
              <a:ext uri="{FF2B5EF4-FFF2-40B4-BE49-F238E27FC236}">
                <a16:creationId xmlns="" xmlns:a16="http://schemas.microsoft.com/office/drawing/2014/main" id="{F9DF91C5-1DE6-4582-B555-58C45F72A2EB}"/>
              </a:ext>
            </a:extLst>
          </p:cNvPr>
          <p:cNvSpPr/>
          <p:nvPr/>
        </p:nvSpPr>
        <p:spPr>
          <a:xfrm>
            <a:off x="2279374" y="2411896"/>
            <a:ext cx="583096" cy="327328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7" name="Left Brace 6">
            <a:extLst>
              <a:ext uri="{FF2B5EF4-FFF2-40B4-BE49-F238E27FC236}">
                <a16:creationId xmlns="" xmlns:a16="http://schemas.microsoft.com/office/drawing/2014/main" id="{CAB33F69-247C-483B-BDBD-B2E604C146F1}"/>
              </a:ext>
            </a:extLst>
          </p:cNvPr>
          <p:cNvSpPr/>
          <p:nvPr/>
        </p:nvSpPr>
        <p:spPr>
          <a:xfrm rot="10800000">
            <a:off x="9912626" y="2410017"/>
            <a:ext cx="583096" cy="327328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
        <p:nvSpPr>
          <p:cNvPr id="8" name="TextBox 7">
            <a:extLst>
              <a:ext uri="{FF2B5EF4-FFF2-40B4-BE49-F238E27FC236}">
                <a16:creationId xmlns="" xmlns:a16="http://schemas.microsoft.com/office/drawing/2014/main" id="{209B159E-F400-4D85-A830-1F3CF3B38779}"/>
              </a:ext>
            </a:extLst>
          </p:cNvPr>
          <p:cNvSpPr txBox="1"/>
          <p:nvPr/>
        </p:nvSpPr>
        <p:spPr>
          <a:xfrm>
            <a:off x="1787882" y="2557670"/>
            <a:ext cx="461665" cy="2019632"/>
          </a:xfrm>
          <a:prstGeom prst="rect">
            <a:avLst/>
          </a:prstGeom>
          <a:noFill/>
        </p:spPr>
        <p:txBody>
          <a:bodyPr vert="vert270" wrap="square" rtlCol="0">
            <a:spAutoFit/>
          </a:bodyPr>
          <a:lstStyle/>
          <a:p>
            <a:r>
              <a:rPr lang="en-IN" dirty="0"/>
              <a:t>Partitioning</a:t>
            </a:r>
          </a:p>
        </p:txBody>
      </p:sp>
      <p:sp>
        <p:nvSpPr>
          <p:cNvPr id="9" name="TextBox 8">
            <a:extLst>
              <a:ext uri="{FF2B5EF4-FFF2-40B4-BE49-F238E27FC236}">
                <a16:creationId xmlns="" xmlns:a16="http://schemas.microsoft.com/office/drawing/2014/main" id="{BEA407CD-3D94-49EF-B2D7-F164A65A817C}"/>
              </a:ext>
            </a:extLst>
          </p:cNvPr>
          <p:cNvSpPr txBox="1"/>
          <p:nvPr/>
        </p:nvSpPr>
        <p:spPr>
          <a:xfrm>
            <a:off x="10555112" y="2266123"/>
            <a:ext cx="461665" cy="2019632"/>
          </a:xfrm>
          <a:prstGeom prst="rect">
            <a:avLst/>
          </a:prstGeom>
          <a:noFill/>
        </p:spPr>
        <p:txBody>
          <a:bodyPr vert="vert270" wrap="square" rtlCol="0">
            <a:spAutoFit/>
          </a:bodyPr>
          <a:lstStyle/>
          <a:p>
            <a:r>
              <a:rPr lang="en-IN" dirty="0"/>
              <a:t>Heat</a:t>
            </a:r>
          </a:p>
        </p:txBody>
      </p:sp>
      <p:cxnSp>
        <p:nvCxnSpPr>
          <p:cNvPr id="11" name="Straight Arrow Connector 10">
            <a:extLst>
              <a:ext uri="{FF2B5EF4-FFF2-40B4-BE49-F238E27FC236}">
                <a16:creationId xmlns="" xmlns:a16="http://schemas.microsoft.com/office/drawing/2014/main" id="{4B359F2F-F263-4BFC-BCC8-8AECA8AA7794}"/>
              </a:ext>
            </a:extLst>
          </p:cNvPr>
          <p:cNvCxnSpPr/>
          <p:nvPr/>
        </p:nvCxnSpPr>
        <p:spPr>
          <a:xfrm>
            <a:off x="3114261" y="6029739"/>
            <a:ext cx="572493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 xmlns:a16="http://schemas.microsoft.com/office/drawing/2014/main" id="{3E06768A-94E8-41B8-ADBC-905323777CDC}"/>
              </a:ext>
            </a:extLst>
          </p:cNvPr>
          <p:cNvSpPr txBox="1"/>
          <p:nvPr/>
        </p:nvSpPr>
        <p:spPr>
          <a:xfrm>
            <a:off x="5499650" y="5976732"/>
            <a:ext cx="1537252" cy="369332"/>
          </a:xfrm>
          <a:prstGeom prst="rect">
            <a:avLst/>
          </a:prstGeom>
          <a:noFill/>
        </p:spPr>
        <p:txBody>
          <a:bodyPr wrap="square" rtlCol="0">
            <a:spAutoFit/>
          </a:bodyPr>
          <a:lstStyle/>
          <a:p>
            <a:r>
              <a:rPr lang="en-IN" dirty="0"/>
              <a:t>Time</a:t>
            </a:r>
          </a:p>
        </p:txBody>
      </p:sp>
    </p:spTree>
    <p:extLst>
      <p:ext uri="{BB962C8B-B14F-4D97-AF65-F5344CB8AC3E}">
        <p14:creationId xmlns:p14="http://schemas.microsoft.com/office/powerpoint/2010/main" val="102591541"/>
      </p:ext>
    </p:extLst>
  </p:cSld>
  <p:clrMapOvr>
    <a:masterClrMapping/>
  </p:clrMapOvr>
  <p:timing>
    <p:tnLst>
      <p:par>
        <p:cTn xmlns:p14="http://schemas.microsoft.com/office/powerpoint/2010/mai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101BAF-5525-49C9-8E58-839F323650E7}"/>
              </a:ext>
            </a:extLst>
          </p:cNvPr>
          <p:cNvSpPr>
            <a:spLocks noGrp="1"/>
          </p:cNvSpPr>
          <p:nvPr>
            <p:ph type="title"/>
          </p:nvPr>
        </p:nvSpPr>
        <p:spPr/>
        <p:txBody>
          <a:bodyPr>
            <a:normAutofit fontScale="90000"/>
          </a:bodyPr>
          <a:lstStyle/>
          <a:p>
            <a:r>
              <a:rPr lang="en-IN" dirty="0"/>
              <a:t>Getting The Most Out Of </a:t>
            </a:r>
            <a:r>
              <a:rPr lang="en-IN" dirty="0" err="1"/>
              <a:t>Dynamodb</a:t>
            </a:r>
            <a:r>
              <a:rPr lang="en-IN" dirty="0"/>
              <a:t/>
            </a:r>
            <a:br>
              <a:rPr lang="en-IN" dirty="0"/>
            </a:br>
            <a:r>
              <a:rPr lang="en-IN" dirty="0"/>
              <a:t>Throughput</a:t>
            </a:r>
          </a:p>
        </p:txBody>
      </p:sp>
      <p:sp>
        <p:nvSpPr>
          <p:cNvPr id="3" name="Content Placeholder 2">
            <a:extLst>
              <a:ext uri="{FF2B5EF4-FFF2-40B4-BE49-F238E27FC236}">
                <a16:creationId xmlns="" xmlns:a16="http://schemas.microsoft.com/office/drawing/2014/main" id="{9B1E6D1F-441A-42BE-924E-52E4E4E71D80}"/>
              </a:ext>
            </a:extLst>
          </p:cNvPr>
          <p:cNvSpPr>
            <a:spLocks noGrp="1"/>
          </p:cNvSpPr>
          <p:nvPr>
            <p:ph idx="1"/>
          </p:nvPr>
        </p:nvSpPr>
        <p:spPr/>
        <p:txBody>
          <a:bodyPr/>
          <a:lstStyle/>
          <a:p>
            <a:r>
              <a:rPr lang="en-IN" dirty="0"/>
              <a:t>“To get the most out of DynamoDB throughput, create tables where the</a:t>
            </a:r>
          </a:p>
          <a:p>
            <a:r>
              <a:rPr lang="en-IN" dirty="0"/>
              <a:t>partition key element has a large number of distinct values, and values</a:t>
            </a:r>
          </a:p>
          <a:p>
            <a:r>
              <a:rPr lang="en-IN" dirty="0"/>
              <a:t>are requested fairly uniformly, as randomly as possible.”</a:t>
            </a:r>
          </a:p>
          <a:p>
            <a:r>
              <a:rPr lang="en-IN" dirty="0"/>
              <a:t> —</a:t>
            </a:r>
            <a:r>
              <a:rPr lang="en-IN" i="1" dirty="0"/>
              <a:t>DynamoDB Developer Guide</a:t>
            </a:r>
          </a:p>
          <a:p>
            <a:endParaRPr lang="en-IN" i="1" dirty="0"/>
          </a:p>
          <a:p>
            <a:r>
              <a:rPr lang="en-IN" b="1" dirty="0"/>
              <a:t>Space: </a:t>
            </a:r>
            <a:r>
              <a:rPr lang="en-IN" dirty="0"/>
              <a:t>Access is evenly spread over the key-space</a:t>
            </a:r>
          </a:p>
          <a:p>
            <a:r>
              <a:rPr lang="en-IN" b="1" dirty="0"/>
              <a:t>Time: </a:t>
            </a:r>
            <a:r>
              <a:rPr lang="en-IN" dirty="0"/>
              <a:t>Requests arrive evenly spaced in time</a:t>
            </a:r>
          </a:p>
        </p:txBody>
      </p:sp>
    </p:spTree>
    <p:extLst>
      <p:ext uri="{BB962C8B-B14F-4D97-AF65-F5344CB8AC3E}">
        <p14:creationId xmlns:p14="http://schemas.microsoft.com/office/powerpoint/2010/main" val="621999316"/>
      </p:ext>
    </p:extLst>
  </p:cSld>
  <p:clrMapOvr>
    <a:masterClrMapping/>
  </p:clrMapOvr>
  <p:timing>
    <p:tnLst>
      <p:par>
        <p:cTn xmlns:p14="http://schemas.microsoft.com/office/powerpoint/2010/mai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101BAF-5525-49C9-8E58-839F323650E7}"/>
              </a:ext>
            </a:extLst>
          </p:cNvPr>
          <p:cNvSpPr>
            <a:spLocks noGrp="1"/>
          </p:cNvSpPr>
          <p:nvPr>
            <p:ph type="title"/>
          </p:nvPr>
        </p:nvSpPr>
        <p:spPr/>
        <p:txBody>
          <a:bodyPr/>
          <a:lstStyle/>
          <a:p>
            <a:r>
              <a:rPr lang="en-IN" dirty="0"/>
              <a:t>Amazon </a:t>
            </a:r>
            <a:r>
              <a:rPr lang="en-IN" dirty="0" err="1"/>
              <a:t>Dynamodb</a:t>
            </a:r>
            <a:r>
              <a:rPr lang="en-IN" dirty="0"/>
              <a:t>: Much Better Picture</a:t>
            </a:r>
          </a:p>
        </p:txBody>
      </p:sp>
      <p:pic>
        <p:nvPicPr>
          <p:cNvPr id="4" name="Content Placeholder 3">
            <a:extLst>
              <a:ext uri="{FF2B5EF4-FFF2-40B4-BE49-F238E27FC236}">
                <a16:creationId xmlns="" xmlns:a16="http://schemas.microsoft.com/office/drawing/2014/main" id="{99E389D7-9B5F-45C7-83A8-D5E311425C78}"/>
              </a:ext>
            </a:extLst>
          </p:cNvPr>
          <p:cNvPicPr>
            <a:picLocks noGrp="1" noChangeAspect="1"/>
          </p:cNvPicPr>
          <p:nvPr>
            <p:ph idx="1"/>
          </p:nvPr>
        </p:nvPicPr>
        <p:blipFill>
          <a:blip r:embed="rId2"/>
          <a:stretch>
            <a:fillRect/>
          </a:stretch>
        </p:blipFill>
        <p:spPr>
          <a:xfrm>
            <a:off x="2586406" y="1846263"/>
            <a:ext cx="7079514" cy="4022725"/>
          </a:xfrm>
          <a:prstGeom prst="rect">
            <a:avLst/>
          </a:prstGeom>
        </p:spPr>
      </p:pic>
    </p:spTree>
    <p:extLst>
      <p:ext uri="{BB962C8B-B14F-4D97-AF65-F5344CB8AC3E}">
        <p14:creationId xmlns:p14="http://schemas.microsoft.com/office/powerpoint/2010/main" val="476037462"/>
      </p:ext>
    </p:extLst>
  </p:cSld>
  <p:clrMapOvr>
    <a:masterClrMapping/>
  </p:clrMapOvr>
  <p:timing>
    <p:tnLst>
      <p:par>
        <p:cTn xmlns:p14="http://schemas.microsoft.com/office/powerpoint/2010/mai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C5C6EF8-2C91-402F-BAC3-181CABD5E3F1}"/>
              </a:ext>
            </a:extLst>
          </p:cNvPr>
          <p:cNvSpPr>
            <a:spLocks noGrp="1"/>
          </p:cNvSpPr>
          <p:nvPr>
            <p:ph type="title"/>
          </p:nvPr>
        </p:nvSpPr>
        <p:spPr/>
        <p:txBody>
          <a:bodyPr/>
          <a:lstStyle/>
          <a:p>
            <a:r>
              <a:rPr lang="en-IN" dirty="0"/>
              <a:t>DynamoDB Streams and AWS Lambda</a:t>
            </a:r>
          </a:p>
        </p:txBody>
      </p:sp>
      <p:sp>
        <p:nvSpPr>
          <p:cNvPr id="3" name="Content Placeholder 2">
            <a:extLst>
              <a:ext uri="{FF2B5EF4-FFF2-40B4-BE49-F238E27FC236}">
                <a16:creationId xmlns="" xmlns:a16="http://schemas.microsoft.com/office/drawing/2014/main" id="{D094A8F6-96A5-4E9B-9F42-7EADFCF2A384}"/>
              </a:ext>
            </a:extLst>
          </p:cNvPr>
          <p:cNvSpPr>
            <a:spLocks noGrp="1"/>
          </p:cNvSpPr>
          <p:nvPr>
            <p:ph idx="1"/>
          </p:nvPr>
        </p:nvSpPr>
        <p:spPr/>
        <p:txBody>
          <a:bodyPr/>
          <a:lstStyle/>
          <a:p>
            <a:endParaRPr lang="en-IN" dirty="0"/>
          </a:p>
        </p:txBody>
      </p:sp>
      <p:pic>
        <p:nvPicPr>
          <p:cNvPr id="4" name="Picture 3">
            <a:extLst>
              <a:ext uri="{FF2B5EF4-FFF2-40B4-BE49-F238E27FC236}">
                <a16:creationId xmlns="" xmlns:a16="http://schemas.microsoft.com/office/drawing/2014/main" id="{C4946C2A-2071-4F99-89B2-514414165D37}"/>
              </a:ext>
            </a:extLst>
          </p:cNvPr>
          <p:cNvPicPr>
            <a:picLocks noChangeAspect="1"/>
          </p:cNvPicPr>
          <p:nvPr/>
        </p:nvPicPr>
        <p:blipFill>
          <a:blip r:embed="rId2"/>
          <a:stretch>
            <a:fillRect/>
          </a:stretch>
        </p:blipFill>
        <p:spPr>
          <a:xfrm>
            <a:off x="1097280" y="1845734"/>
            <a:ext cx="5258214" cy="2355281"/>
          </a:xfrm>
          <a:prstGeom prst="rect">
            <a:avLst/>
          </a:prstGeom>
        </p:spPr>
      </p:pic>
      <p:pic>
        <p:nvPicPr>
          <p:cNvPr id="5" name="Picture 4">
            <a:extLst>
              <a:ext uri="{FF2B5EF4-FFF2-40B4-BE49-F238E27FC236}">
                <a16:creationId xmlns="" xmlns:a16="http://schemas.microsoft.com/office/drawing/2014/main" id="{AB6723F9-543B-4698-B9F5-489DF948AB3E}"/>
              </a:ext>
            </a:extLst>
          </p:cNvPr>
          <p:cNvPicPr>
            <a:picLocks noChangeAspect="1"/>
          </p:cNvPicPr>
          <p:nvPr/>
        </p:nvPicPr>
        <p:blipFill>
          <a:blip r:embed="rId3"/>
          <a:stretch>
            <a:fillRect/>
          </a:stretch>
        </p:blipFill>
        <p:spPr>
          <a:xfrm>
            <a:off x="5655513" y="3850281"/>
            <a:ext cx="5185687" cy="2018813"/>
          </a:xfrm>
          <a:prstGeom prst="rect">
            <a:avLst/>
          </a:prstGeom>
        </p:spPr>
      </p:pic>
      <p:cxnSp>
        <p:nvCxnSpPr>
          <p:cNvPr id="7" name="Straight Arrow Connector 6">
            <a:extLst>
              <a:ext uri="{FF2B5EF4-FFF2-40B4-BE49-F238E27FC236}">
                <a16:creationId xmlns="" xmlns:a16="http://schemas.microsoft.com/office/drawing/2014/main" id="{7EBE5FCC-75DA-4221-B6B0-CABCDFC10A52}"/>
              </a:ext>
            </a:extLst>
          </p:cNvPr>
          <p:cNvCxnSpPr/>
          <p:nvPr/>
        </p:nvCxnSpPr>
        <p:spPr>
          <a:xfrm>
            <a:off x="5345723" y="3857414"/>
            <a:ext cx="422031" cy="3436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3" name="Picture 12">
            <a:extLst>
              <a:ext uri="{FF2B5EF4-FFF2-40B4-BE49-F238E27FC236}">
                <a16:creationId xmlns="" xmlns:a16="http://schemas.microsoft.com/office/drawing/2014/main" id="{8838AC38-A454-46E3-8452-FBE192D3AEF4}"/>
              </a:ext>
            </a:extLst>
          </p:cNvPr>
          <p:cNvPicPr>
            <a:picLocks noChangeAspect="1"/>
          </p:cNvPicPr>
          <p:nvPr/>
        </p:nvPicPr>
        <p:blipFill>
          <a:blip r:embed="rId4"/>
          <a:stretch>
            <a:fillRect/>
          </a:stretch>
        </p:blipFill>
        <p:spPr>
          <a:xfrm>
            <a:off x="1097280" y="5201637"/>
            <a:ext cx="6388628" cy="636951"/>
          </a:xfrm>
          <a:prstGeom prst="rect">
            <a:avLst/>
          </a:prstGeom>
        </p:spPr>
      </p:pic>
      <p:cxnSp>
        <p:nvCxnSpPr>
          <p:cNvPr id="8" name="Straight Arrow Connector 7">
            <a:extLst>
              <a:ext uri="{FF2B5EF4-FFF2-40B4-BE49-F238E27FC236}">
                <a16:creationId xmlns="" xmlns:a16="http://schemas.microsoft.com/office/drawing/2014/main" id="{312DD3BB-E9AC-4841-899E-74D02C1FA379}"/>
              </a:ext>
            </a:extLst>
          </p:cNvPr>
          <p:cNvCxnSpPr>
            <a:cxnSpLocks/>
          </p:cNvCxnSpPr>
          <p:nvPr/>
        </p:nvCxnSpPr>
        <p:spPr>
          <a:xfrm flipH="1">
            <a:off x="5035826" y="5016979"/>
            <a:ext cx="1319670" cy="2844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 xmlns:a16="http://schemas.microsoft.com/office/drawing/2014/main" id="{71451A7E-077B-4CC8-A1B7-EB1A2A939435}"/>
              </a:ext>
            </a:extLst>
          </p:cNvPr>
          <p:cNvCxnSpPr>
            <a:cxnSpLocks/>
          </p:cNvCxnSpPr>
          <p:nvPr/>
        </p:nvCxnSpPr>
        <p:spPr>
          <a:xfrm flipH="1">
            <a:off x="5569990" y="5169379"/>
            <a:ext cx="818638" cy="2640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290436815"/>
      </p:ext>
    </p:extLst>
  </p:cSld>
  <p:clrMapOvr>
    <a:masterClrMapping/>
  </p:clrMapOvr>
  <p:timing>
    <p:tnLst>
      <p:par>
        <p:cTn xmlns:p14="http://schemas.microsoft.com/office/powerpoint/2010/mai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101BAF-5525-49C9-8E58-839F323650E7}"/>
              </a:ext>
            </a:extLst>
          </p:cNvPr>
          <p:cNvSpPr>
            <a:spLocks noGrp="1"/>
          </p:cNvSpPr>
          <p:nvPr>
            <p:ph type="title"/>
          </p:nvPr>
        </p:nvSpPr>
        <p:spPr/>
        <p:txBody>
          <a:bodyPr/>
          <a:lstStyle/>
          <a:p>
            <a:r>
              <a:rPr lang="en-IN" dirty="0"/>
              <a:t>Amazon </a:t>
            </a:r>
            <a:r>
              <a:rPr lang="en-IN" dirty="0" err="1"/>
              <a:t>Dynamodb</a:t>
            </a:r>
            <a:r>
              <a:rPr lang="en-IN" dirty="0"/>
              <a:t>: Streams </a:t>
            </a:r>
          </a:p>
        </p:txBody>
      </p:sp>
      <p:sp>
        <p:nvSpPr>
          <p:cNvPr id="3" name="Content Placeholder 2">
            <a:extLst>
              <a:ext uri="{FF2B5EF4-FFF2-40B4-BE49-F238E27FC236}">
                <a16:creationId xmlns="" xmlns:a16="http://schemas.microsoft.com/office/drawing/2014/main" id="{9B1E6D1F-441A-42BE-924E-52E4E4E71D80}"/>
              </a:ext>
            </a:extLst>
          </p:cNvPr>
          <p:cNvSpPr>
            <a:spLocks noGrp="1"/>
          </p:cNvSpPr>
          <p:nvPr>
            <p:ph idx="1"/>
          </p:nvPr>
        </p:nvSpPr>
        <p:spPr/>
        <p:txBody>
          <a:bodyPr/>
          <a:lstStyle/>
          <a:p>
            <a:r>
              <a:rPr lang="en-IN" dirty="0"/>
              <a:t>Streams contain a log of changes to a table</a:t>
            </a:r>
          </a:p>
        </p:txBody>
      </p:sp>
      <p:graphicFrame>
        <p:nvGraphicFramePr>
          <p:cNvPr id="5" name="Table 4">
            <a:extLst>
              <a:ext uri="{FF2B5EF4-FFF2-40B4-BE49-F238E27FC236}">
                <a16:creationId xmlns="" xmlns:a16="http://schemas.microsoft.com/office/drawing/2014/main" id="{5FC46F4C-2EF7-47B7-ABD0-E28934C27FD6}"/>
              </a:ext>
            </a:extLst>
          </p:cNvPr>
          <p:cNvGraphicFramePr>
            <a:graphicFrameLocks noGrp="1"/>
          </p:cNvGraphicFramePr>
          <p:nvPr>
            <p:extLst>
              <p:ext uri="{D42A27DB-BD31-4B8C-83A1-F6EECF244321}">
                <p14:modId xmlns:p14="http://schemas.microsoft.com/office/powerpoint/2010/main" val="30663140"/>
              </p:ext>
            </p:extLst>
          </p:nvPr>
        </p:nvGraphicFramePr>
        <p:xfrm>
          <a:off x="1097280" y="2588223"/>
          <a:ext cx="3480904" cy="741680"/>
        </p:xfrm>
        <a:graphic>
          <a:graphicData uri="http://schemas.openxmlformats.org/drawingml/2006/table">
            <a:tbl>
              <a:tblPr firstRow="1" bandRow="1">
                <a:tableStyleId>{5C22544A-7EE6-4342-B048-85BDC9FD1C3A}</a:tableStyleId>
              </a:tblPr>
              <a:tblGrid>
                <a:gridCol w="1740452">
                  <a:extLst>
                    <a:ext uri="{9D8B030D-6E8A-4147-A177-3AD203B41FA5}">
                      <a16:colId xmlns="" xmlns:a16="http://schemas.microsoft.com/office/drawing/2014/main" val="3611710017"/>
                    </a:ext>
                  </a:extLst>
                </a:gridCol>
                <a:gridCol w="1740452">
                  <a:extLst>
                    <a:ext uri="{9D8B030D-6E8A-4147-A177-3AD203B41FA5}">
                      <a16:colId xmlns="" xmlns:a16="http://schemas.microsoft.com/office/drawing/2014/main" val="4138622228"/>
                    </a:ext>
                  </a:extLst>
                </a:gridCol>
              </a:tblGrid>
              <a:tr h="370840">
                <a:tc>
                  <a:txBody>
                    <a:bodyPr/>
                    <a:lstStyle/>
                    <a:p>
                      <a:r>
                        <a:rPr lang="en-IN" dirty="0" err="1"/>
                        <a:t>UserID</a:t>
                      </a:r>
                      <a:endParaRPr lang="en-IN" dirty="0"/>
                    </a:p>
                  </a:txBody>
                  <a:tcPr/>
                </a:tc>
                <a:tc>
                  <a:txBody>
                    <a:bodyPr/>
                    <a:lstStyle/>
                    <a:p>
                      <a:r>
                        <a:rPr lang="en-IN" dirty="0"/>
                        <a:t>Fav Exercise</a:t>
                      </a:r>
                    </a:p>
                  </a:txBody>
                  <a:tcPr/>
                </a:tc>
                <a:extLst>
                  <a:ext uri="{0D108BD9-81ED-4DB2-BD59-A6C34878D82A}">
                    <a16:rowId xmlns="" xmlns:a16="http://schemas.microsoft.com/office/drawing/2014/main" val="832533330"/>
                  </a:ext>
                </a:extLst>
              </a:tr>
              <a:tr h="370840">
                <a:tc>
                  <a:txBody>
                    <a:bodyPr/>
                    <a:lstStyle/>
                    <a:p>
                      <a:r>
                        <a:rPr lang="en-IN" dirty="0"/>
                        <a:t>Jane</a:t>
                      </a:r>
                    </a:p>
                  </a:txBody>
                  <a:tcPr/>
                </a:tc>
                <a:tc>
                  <a:txBody>
                    <a:bodyPr/>
                    <a:lstStyle/>
                    <a:p>
                      <a:r>
                        <a:rPr lang="en-IN" dirty="0"/>
                        <a:t>Walking</a:t>
                      </a:r>
                    </a:p>
                  </a:txBody>
                  <a:tcPr/>
                </a:tc>
                <a:extLst>
                  <a:ext uri="{0D108BD9-81ED-4DB2-BD59-A6C34878D82A}">
                    <a16:rowId xmlns="" xmlns:a16="http://schemas.microsoft.com/office/drawing/2014/main" val="2104446600"/>
                  </a:ext>
                </a:extLst>
              </a:tr>
            </a:tbl>
          </a:graphicData>
        </a:graphic>
      </p:graphicFrame>
      <p:cxnSp>
        <p:nvCxnSpPr>
          <p:cNvPr id="7" name="Straight Arrow Connector 6">
            <a:extLst>
              <a:ext uri="{FF2B5EF4-FFF2-40B4-BE49-F238E27FC236}">
                <a16:creationId xmlns="" xmlns:a16="http://schemas.microsoft.com/office/drawing/2014/main" id="{6BF4934A-959A-42EB-9909-253EC98EF07B}"/>
              </a:ext>
            </a:extLst>
          </p:cNvPr>
          <p:cNvCxnSpPr/>
          <p:nvPr/>
        </p:nvCxnSpPr>
        <p:spPr>
          <a:xfrm>
            <a:off x="4823791" y="2862470"/>
            <a:ext cx="1302689"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aphicFrame>
        <p:nvGraphicFramePr>
          <p:cNvPr id="8" name="Table 7">
            <a:extLst>
              <a:ext uri="{FF2B5EF4-FFF2-40B4-BE49-F238E27FC236}">
                <a16:creationId xmlns="" xmlns:a16="http://schemas.microsoft.com/office/drawing/2014/main" id="{06B970B1-9E63-4AA9-96C9-4C555C9DF3B7}"/>
              </a:ext>
            </a:extLst>
          </p:cNvPr>
          <p:cNvGraphicFramePr>
            <a:graphicFrameLocks noGrp="1"/>
          </p:cNvGraphicFramePr>
          <p:nvPr>
            <p:extLst>
              <p:ext uri="{D42A27DB-BD31-4B8C-83A1-F6EECF244321}">
                <p14:modId xmlns:p14="http://schemas.microsoft.com/office/powerpoint/2010/main" val="2574734927"/>
              </p:ext>
            </p:extLst>
          </p:nvPr>
        </p:nvGraphicFramePr>
        <p:xfrm>
          <a:off x="6630062" y="2588223"/>
          <a:ext cx="3480904" cy="741680"/>
        </p:xfrm>
        <a:graphic>
          <a:graphicData uri="http://schemas.openxmlformats.org/drawingml/2006/table">
            <a:tbl>
              <a:tblPr firstRow="1" bandRow="1">
                <a:tableStyleId>{5C22544A-7EE6-4342-B048-85BDC9FD1C3A}</a:tableStyleId>
              </a:tblPr>
              <a:tblGrid>
                <a:gridCol w="1740452">
                  <a:extLst>
                    <a:ext uri="{9D8B030D-6E8A-4147-A177-3AD203B41FA5}">
                      <a16:colId xmlns="" xmlns:a16="http://schemas.microsoft.com/office/drawing/2014/main" val="3611710017"/>
                    </a:ext>
                  </a:extLst>
                </a:gridCol>
                <a:gridCol w="1740452">
                  <a:extLst>
                    <a:ext uri="{9D8B030D-6E8A-4147-A177-3AD203B41FA5}">
                      <a16:colId xmlns="" xmlns:a16="http://schemas.microsoft.com/office/drawing/2014/main" val="4138622228"/>
                    </a:ext>
                  </a:extLst>
                </a:gridCol>
              </a:tblGrid>
              <a:tr h="370840">
                <a:tc>
                  <a:txBody>
                    <a:bodyPr/>
                    <a:lstStyle/>
                    <a:p>
                      <a:r>
                        <a:rPr lang="en-IN" dirty="0" err="1"/>
                        <a:t>UserID</a:t>
                      </a:r>
                      <a:endParaRPr lang="en-IN" dirty="0"/>
                    </a:p>
                  </a:txBody>
                  <a:tcPr/>
                </a:tc>
                <a:tc>
                  <a:txBody>
                    <a:bodyPr/>
                    <a:lstStyle/>
                    <a:p>
                      <a:r>
                        <a:rPr lang="en-IN" dirty="0"/>
                        <a:t>Fav Exercise</a:t>
                      </a:r>
                    </a:p>
                  </a:txBody>
                  <a:tcPr/>
                </a:tc>
                <a:extLst>
                  <a:ext uri="{0D108BD9-81ED-4DB2-BD59-A6C34878D82A}">
                    <a16:rowId xmlns="" xmlns:a16="http://schemas.microsoft.com/office/drawing/2014/main" val="832533330"/>
                  </a:ext>
                </a:extLst>
              </a:tr>
              <a:tr h="370840">
                <a:tc>
                  <a:txBody>
                    <a:bodyPr/>
                    <a:lstStyle/>
                    <a:p>
                      <a:r>
                        <a:rPr lang="en-IN" dirty="0"/>
                        <a:t>Jane</a:t>
                      </a:r>
                    </a:p>
                  </a:txBody>
                  <a:tcPr/>
                </a:tc>
                <a:tc>
                  <a:txBody>
                    <a:bodyPr/>
                    <a:lstStyle/>
                    <a:p>
                      <a:r>
                        <a:rPr lang="en-IN" dirty="0"/>
                        <a:t>Spinning</a:t>
                      </a:r>
                    </a:p>
                  </a:txBody>
                  <a:tcPr/>
                </a:tc>
                <a:extLst>
                  <a:ext uri="{0D108BD9-81ED-4DB2-BD59-A6C34878D82A}">
                    <a16:rowId xmlns="" xmlns:a16="http://schemas.microsoft.com/office/drawing/2014/main" val="2104446600"/>
                  </a:ext>
                </a:extLst>
              </a:tr>
            </a:tbl>
          </a:graphicData>
        </a:graphic>
      </p:graphicFrame>
      <p:sp>
        <p:nvSpPr>
          <p:cNvPr id="9" name="Arrow: Down 8">
            <a:extLst>
              <a:ext uri="{FF2B5EF4-FFF2-40B4-BE49-F238E27FC236}">
                <a16:creationId xmlns="" xmlns:a16="http://schemas.microsoft.com/office/drawing/2014/main" id="{F1C75844-4BB5-4ED4-B557-ADB003684792}"/>
              </a:ext>
            </a:extLst>
          </p:cNvPr>
          <p:cNvSpPr/>
          <p:nvPr/>
        </p:nvSpPr>
        <p:spPr>
          <a:xfrm>
            <a:off x="5161279" y="2970844"/>
            <a:ext cx="563660" cy="1015703"/>
          </a:xfrm>
          <a:prstGeom prst="downArrow">
            <a:avLst>
              <a:gd name="adj1" fmla="val 31191"/>
              <a:gd name="adj2" fmla="val 50000"/>
            </a:avLst>
          </a:prstGeom>
          <a:solidFill>
            <a:schemeClr val="bg2"/>
          </a:solid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 xmlns:a16="http://schemas.microsoft.com/office/drawing/2014/main" id="{CFAB8E7C-C341-4C0F-B47F-2A9D790A588A}"/>
              </a:ext>
            </a:extLst>
          </p:cNvPr>
          <p:cNvSpPr/>
          <p:nvPr/>
        </p:nvSpPr>
        <p:spPr>
          <a:xfrm>
            <a:off x="1364974" y="4094922"/>
            <a:ext cx="8745992" cy="14507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 xmlns:a16="http://schemas.microsoft.com/office/drawing/2014/main" id="{F6784950-10B3-45F8-8352-B69DBA798A01}"/>
              </a:ext>
            </a:extLst>
          </p:cNvPr>
          <p:cNvSpPr/>
          <p:nvPr/>
        </p:nvSpPr>
        <p:spPr>
          <a:xfrm>
            <a:off x="1669774" y="4416582"/>
            <a:ext cx="940904" cy="712011"/>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2"/>
                </a:solidFill>
              </a:rPr>
              <a:t>Shard1</a:t>
            </a:r>
          </a:p>
        </p:txBody>
      </p:sp>
      <p:sp>
        <p:nvSpPr>
          <p:cNvPr id="12" name="Rectangle: Rounded Corners 11">
            <a:extLst>
              <a:ext uri="{FF2B5EF4-FFF2-40B4-BE49-F238E27FC236}">
                <a16:creationId xmlns="" xmlns:a16="http://schemas.microsoft.com/office/drawing/2014/main" id="{E3EC59AC-14FA-492A-ABE4-698F672D7E52}"/>
              </a:ext>
            </a:extLst>
          </p:cNvPr>
          <p:cNvSpPr/>
          <p:nvPr/>
        </p:nvSpPr>
        <p:spPr>
          <a:xfrm>
            <a:off x="2915478" y="4409958"/>
            <a:ext cx="940904" cy="712011"/>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2"/>
                </a:solidFill>
              </a:rPr>
              <a:t>Shard2</a:t>
            </a:r>
          </a:p>
        </p:txBody>
      </p:sp>
      <p:sp>
        <p:nvSpPr>
          <p:cNvPr id="13" name="Rectangle: Rounded Corners 12">
            <a:extLst>
              <a:ext uri="{FF2B5EF4-FFF2-40B4-BE49-F238E27FC236}">
                <a16:creationId xmlns="" xmlns:a16="http://schemas.microsoft.com/office/drawing/2014/main" id="{A7F6DD99-0514-4F71-B93D-4784C2FA98FD}"/>
              </a:ext>
            </a:extLst>
          </p:cNvPr>
          <p:cNvSpPr/>
          <p:nvPr/>
        </p:nvSpPr>
        <p:spPr>
          <a:xfrm>
            <a:off x="4161181" y="4399648"/>
            <a:ext cx="3220279" cy="712011"/>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solidFill>
                <a:schemeClr val="tx2"/>
              </a:solidFill>
            </a:endParaRPr>
          </a:p>
        </p:txBody>
      </p:sp>
      <p:sp>
        <p:nvSpPr>
          <p:cNvPr id="14" name="Rectangle: Rounded Corners 13">
            <a:extLst>
              <a:ext uri="{FF2B5EF4-FFF2-40B4-BE49-F238E27FC236}">
                <a16:creationId xmlns="" xmlns:a16="http://schemas.microsoft.com/office/drawing/2014/main" id="{93E56B95-EEB4-455A-BD3E-36B30852CF75}"/>
              </a:ext>
            </a:extLst>
          </p:cNvPr>
          <p:cNvSpPr/>
          <p:nvPr/>
        </p:nvSpPr>
        <p:spPr>
          <a:xfrm>
            <a:off x="7699511" y="4416582"/>
            <a:ext cx="940904" cy="712011"/>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2"/>
                </a:solidFill>
              </a:rPr>
              <a:t>Shard4</a:t>
            </a:r>
          </a:p>
        </p:txBody>
      </p:sp>
      <p:sp>
        <p:nvSpPr>
          <p:cNvPr id="15" name="Rectangle: Rounded Corners 14">
            <a:extLst>
              <a:ext uri="{FF2B5EF4-FFF2-40B4-BE49-F238E27FC236}">
                <a16:creationId xmlns="" xmlns:a16="http://schemas.microsoft.com/office/drawing/2014/main" id="{52F6B56E-2740-4515-9047-ED1016A8B681}"/>
              </a:ext>
            </a:extLst>
          </p:cNvPr>
          <p:cNvSpPr/>
          <p:nvPr/>
        </p:nvSpPr>
        <p:spPr>
          <a:xfrm>
            <a:off x="8905238" y="4432963"/>
            <a:ext cx="940904" cy="712011"/>
          </a:xfrm>
          <a:prstGeom prst="round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tx2"/>
                </a:solidFill>
              </a:rPr>
              <a:t>Shard5</a:t>
            </a:r>
          </a:p>
        </p:txBody>
      </p:sp>
      <p:sp>
        <p:nvSpPr>
          <p:cNvPr id="16" name="TextBox 15">
            <a:extLst>
              <a:ext uri="{FF2B5EF4-FFF2-40B4-BE49-F238E27FC236}">
                <a16:creationId xmlns="" xmlns:a16="http://schemas.microsoft.com/office/drawing/2014/main" id="{A5C8FA7A-ACAB-4D84-A71D-0F938EABFC62}"/>
              </a:ext>
            </a:extLst>
          </p:cNvPr>
          <p:cNvSpPr txBox="1"/>
          <p:nvPr/>
        </p:nvSpPr>
        <p:spPr>
          <a:xfrm>
            <a:off x="4485860" y="4499119"/>
            <a:ext cx="2736575" cy="461665"/>
          </a:xfrm>
          <a:prstGeom prst="rect">
            <a:avLst/>
          </a:prstGeom>
          <a:noFill/>
        </p:spPr>
        <p:txBody>
          <a:bodyPr wrap="square" rtlCol="0">
            <a:spAutoFit/>
          </a:bodyPr>
          <a:lstStyle/>
          <a:p>
            <a:r>
              <a:rPr lang="en-IN" sz="1200" dirty="0"/>
              <a:t>Name=Jane, </a:t>
            </a:r>
            <a:r>
              <a:rPr lang="en-IN" sz="1200" dirty="0" err="1"/>
              <a:t>FavoriteExercise</a:t>
            </a:r>
            <a:r>
              <a:rPr lang="en-IN" sz="1200" dirty="0"/>
              <a:t>=Walking</a:t>
            </a:r>
          </a:p>
          <a:p>
            <a:r>
              <a:rPr lang="en-IN" sz="1200" dirty="0"/>
              <a:t>Name=Jane, </a:t>
            </a:r>
            <a:r>
              <a:rPr lang="en-IN" sz="1200" dirty="0" err="1"/>
              <a:t>FavoriteExercise</a:t>
            </a:r>
            <a:r>
              <a:rPr lang="en-IN" sz="1200" dirty="0"/>
              <a:t>=Spinning </a:t>
            </a:r>
          </a:p>
        </p:txBody>
      </p:sp>
      <p:sp>
        <p:nvSpPr>
          <p:cNvPr id="17" name="TextBox 16">
            <a:extLst>
              <a:ext uri="{FF2B5EF4-FFF2-40B4-BE49-F238E27FC236}">
                <a16:creationId xmlns="" xmlns:a16="http://schemas.microsoft.com/office/drawing/2014/main" id="{488B9611-59E6-4DBE-80A2-A5C5C7BA190B}"/>
              </a:ext>
            </a:extLst>
          </p:cNvPr>
          <p:cNvSpPr txBox="1"/>
          <p:nvPr/>
        </p:nvSpPr>
        <p:spPr>
          <a:xfrm>
            <a:off x="5897217" y="3482008"/>
            <a:ext cx="3339548" cy="369332"/>
          </a:xfrm>
          <a:prstGeom prst="rect">
            <a:avLst/>
          </a:prstGeom>
          <a:noFill/>
        </p:spPr>
        <p:txBody>
          <a:bodyPr wrap="square" rtlCol="0">
            <a:spAutoFit/>
          </a:bodyPr>
          <a:lstStyle/>
          <a:p>
            <a:r>
              <a:rPr lang="en-IN" dirty="0"/>
              <a:t>Asynchronous update to stream</a:t>
            </a:r>
          </a:p>
        </p:txBody>
      </p:sp>
    </p:spTree>
    <p:extLst>
      <p:ext uri="{BB962C8B-B14F-4D97-AF65-F5344CB8AC3E}">
        <p14:creationId xmlns:p14="http://schemas.microsoft.com/office/powerpoint/2010/main" val="553647129"/>
      </p:ext>
    </p:extLst>
  </p:cSld>
  <p:clrMapOvr>
    <a:masterClrMapping/>
  </p:clrMapOvr>
  <p:timing>
    <p:tnLst>
      <p:par>
        <p:cTn xmlns:p14="http://schemas.microsoft.com/office/powerpoint/2010/mai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8614724-6B02-4043-9243-FC64292FFB8D}"/>
              </a:ext>
            </a:extLst>
          </p:cNvPr>
          <p:cNvSpPr>
            <a:spLocks noGrp="1"/>
          </p:cNvSpPr>
          <p:nvPr>
            <p:ph type="title"/>
          </p:nvPr>
        </p:nvSpPr>
        <p:spPr/>
        <p:txBody>
          <a:bodyPr/>
          <a:lstStyle/>
          <a:p>
            <a:r>
              <a:rPr lang="en-IN" dirty="0"/>
              <a:t>Amazon DynamoDB: Monitoring And Alerting</a:t>
            </a:r>
          </a:p>
        </p:txBody>
      </p:sp>
      <p:sp>
        <p:nvSpPr>
          <p:cNvPr id="3" name="Content Placeholder 2">
            <a:extLst>
              <a:ext uri="{FF2B5EF4-FFF2-40B4-BE49-F238E27FC236}">
                <a16:creationId xmlns="" xmlns:a16="http://schemas.microsoft.com/office/drawing/2014/main" id="{E0E28B06-9FB8-471F-9511-1C8E9166ABE3}"/>
              </a:ext>
            </a:extLst>
          </p:cNvPr>
          <p:cNvSpPr>
            <a:spLocks noGrp="1"/>
          </p:cNvSpPr>
          <p:nvPr>
            <p:ph idx="1"/>
          </p:nvPr>
        </p:nvSpPr>
        <p:spPr/>
        <p:txBody>
          <a:bodyPr>
            <a:normAutofit/>
          </a:bodyPr>
          <a:lstStyle/>
          <a:p>
            <a:r>
              <a:rPr lang="en-IN" sz="1800" dirty="0" err="1"/>
              <a:t>ConsumedReadCapacityUnits</a:t>
            </a:r>
            <a:endParaRPr lang="en-IN" sz="1800" dirty="0"/>
          </a:p>
          <a:p>
            <a:r>
              <a:rPr lang="en-IN" sz="1800" dirty="0"/>
              <a:t>• </a:t>
            </a:r>
            <a:r>
              <a:rPr lang="en-IN" sz="1800" dirty="0" err="1"/>
              <a:t>ConsumedWriteCapacityUnits</a:t>
            </a:r>
            <a:endParaRPr lang="en-IN" sz="1800" dirty="0"/>
          </a:p>
          <a:p>
            <a:r>
              <a:rPr lang="en-IN" sz="1800" dirty="0"/>
              <a:t>• </a:t>
            </a:r>
            <a:r>
              <a:rPr lang="en-IN" sz="1800" dirty="0" err="1"/>
              <a:t>ProvisionedReadCapacityUnits</a:t>
            </a:r>
            <a:endParaRPr lang="en-IN" sz="1800" dirty="0"/>
          </a:p>
          <a:p>
            <a:r>
              <a:rPr lang="en-IN" sz="1800" dirty="0"/>
              <a:t>• </a:t>
            </a:r>
            <a:r>
              <a:rPr lang="en-IN" sz="1800" dirty="0" err="1"/>
              <a:t>ProvisionedWriteCapacityUnits</a:t>
            </a:r>
            <a:endParaRPr lang="en-IN" sz="1800" dirty="0"/>
          </a:p>
          <a:p>
            <a:r>
              <a:rPr lang="en-IN" sz="1800" dirty="0"/>
              <a:t>• </a:t>
            </a:r>
            <a:r>
              <a:rPr lang="en-IN" sz="1800" dirty="0" smtClean="0"/>
              <a:t>ThrottledRequests</a:t>
            </a:r>
            <a:endParaRPr lang="en-IN" sz="1800" dirty="0"/>
          </a:p>
          <a:p>
            <a:r>
              <a:rPr lang="en-IN" sz="1800" dirty="0"/>
              <a:t>• </a:t>
            </a:r>
            <a:r>
              <a:rPr lang="en-IN" sz="1800" dirty="0" smtClean="0"/>
              <a:t>ReadThrottleRequest </a:t>
            </a:r>
            <a:r>
              <a:rPr lang="en-IN" sz="1800" dirty="0"/>
              <a:t>and </a:t>
            </a:r>
            <a:r>
              <a:rPr lang="en-IN" sz="1800" dirty="0" smtClean="0"/>
              <a:t>WriteThrottleRequest</a:t>
            </a:r>
            <a:endParaRPr lang="en-IN" sz="1800" dirty="0"/>
          </a:p>
          <a:p>
            <a:r>
              <a:rPr lang="en-IN" sz="1800" dirty="0"/>
              <a:t>• Monitoring</a:t>
            </a:r>
          </a:p>
          <a:p>
            <a:r>
              <a:rPr lang="en-IN" sz="1800" dirty="0"/>
              <a:t>– Table</a:t>
            </a:r>
          </a:p>
          <a:p>
            <a:r>
              <a:rPr lang="en-IN" sz="1800" dirty="0"/>
              <a:t>– GSI</a:t>
            </a:r>
          </a:p>
          <a:p>
            <a:r>
              <a:rPr lang="en-IN" sz="1800" dirty="0"/>
              <a:t>– Stream</a:t>
            </a:r>
          </a:p>
          <a:p>
            <a:r>
              <a:rPr lang="en-IN" dirty="0">
                <a:hlinkClick r:id="rId2"/>
              </a:rPr>
              <a:t>https://docs.aws.amazon.com/amazondynamodb/latest/developerguide/metrics-dimensions.html</a:t>
            </a:r>
            <a:r>
              <a:rPr lang="en-IN" dirty="0"/>
              <a:t> </a:t>
            </a:r>
            <a:endParaRPr lang="en-IN" sz="1800" dirty="0"/>
          </a:p>
        </p:txBody>
      </p:sp>
    </p:spTree>
    <p:extLst>
      <p:ext uri="{BB962C8B-B14F-4D97-AF65-F5344CB8AC3E}">
        <p14:creationId xmlns:p14="http://schemas.microsoft.com/office/powerpoint/2010/main" val="2217576254"/>
      </p:ext>
    </p:extLst>
  </p:cSld>
  <p:clrMapOvr>
    <a:masterClrMapping/>
  </p:clrMapOvr>
  <p:timing>
    <p:tnLst>
      <p:par>
        <p:cTn xmlns:p14="http://schemas.microsoft.com/office/powerpoint/2010/mai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101BAF-5525-49C9-8E58-839F323650E7}"/>
              </a:ext>
            </a:extLst>
          </p:cNvPr>
          <p:cNvSpPr>
            <a:spLocks noGrp="1"/>
          </p:cNvSpPr>
          <p:nvPr>
            <p:ph type="title"/>
          </p:nvPr>
        </p:nvSpPr>
        <p:spPr/>
        <p:txBody>
          <a:bodyPr/>
          <a:lstStyle/>
          <a:p>
            <a:r>
              <a:rPr lang="en-IN" dirty="0"/>
              <a:t>Amazon </a:t>
            </a:r>
            <a:r>
              <a:rPr lang="en-IN" dirty="0" err="1"/>
              <a:t>Dynamodb</a:t>
            </a:r>
            <a:r>
              <a:rPr lang="en-IN" dirty="0"/>
              <a:t>: DynamoDB Local </a:t>
            </a:r>
          </a:p>
        </p:txBody>
      </p:sp>
      <p:sp>
        <p:nvSpPr>
          <p:cNvPr id="3" name="Content Placeholder 2">
            <a:extLst>
              <a:ext uri="{FF2B5EF4-FFF2-40B4-BE49-F238E27FC236}">
                <a16:creationId xmlns="" xmlns:a16="http://schemas.microsoft.com/office/drawing/2014/main" id="{9B1E6D1F-441A-42BE-924E-52E4E4E71D80}"/>
              </a:ext>
            </a:extLst>
          </p:cNvPr>
          <p:cNvSpPr>
            <a:spLocks noGrp="1"/>
          </p:cNvSpPr>
          <p:nvPr>
            <p:ph idx="1"/>
          </p:nvPr>
        </p:nvSpPr>
        <p:spPr/>
        <p:txBody>
          <a:bodyPr>
            <a:normAutofit/>
          </a:bodyPr>
          <a:lstStyle/>
          <a:p>
            <a:pPr marL="342900" indent="-342900">
              <a:buFont typeface="Wingdings" panose="05000000000000000000" pitchFamily="2" charset="2"/>
              <a:buChar char="§"/>
            </a:pPr>
            <a:r>
              <a:rPr lang="en-IN" sz="2800" dirty="0"/>
              <a:t>Downloadable version of DynamoDB.</a:t>
            </a:r>
          </a:p>
          <a:p>
            <a:pPr marL="342900" indent="-342900">
              <a:buFont typeface="Wingdings" panose="05000000000000000000" pitchFamily="2" charset="2"/>
              <a:buChar char="§"/>
            </a:pPr>
            <a:r>
              <a:rPr lang="en-IN" sz="2800" dirty="0"/>
              <a:t>Write and test apps without accessing DDB service.</a:t>
            </a:r>
          </a:p>
          <a:p>
            <a:pPr marL="342900" indent="-342900">
              <a:buFont typeface="Wingdings" panose="05000000000000000000" pitchFamily="2" charset="2"/>
              <a:buChar char="§"/>
            </a:pPr>
            <a:r>
              <a:rPr lang="en-IN" sz="2800" dirty="0"/>
              <a:t>DDB Local is self contained within your computer.</a:t>
            </a:r>
          </a:p>
          <a:p>
            <a:endParaRPr lang="en-IN" sz="2800" dirty="0"/>
          </a:p>
          <a:p>
            <a:r>
              <a:rPr lang="en-IN" sz="2800" b="1" dirty="0"/>
              <a:t>Lets setup DynamoDB local and run our example.</a:t>
            </a:r>
          </a:p>
        </p:txBody>
      </p:sp>
    </p:spTree>
    <p:extLst>
      <p:ext uri="{BB962C8B-B14F-4D97-AF65-F5344CB8AC3E}">
        <p14:creationId xmlns:p14="http://schemas.microsoft.com/office/powerpoint/2010/main" val="812440597"/>
      </p:ext>
    </p:extLst>
  </p:cSld>
  <p:clrMapOvr>
    <a:masterClrMapping/>
  </p:clrMapOvr>
  <p:timing>
    <p:tnLst>
      <p:par>
        <p:cTn xmlns:p14="http://schemas.microsoft.com/office/powerpoint/2010/mai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101BAF-5525-49C9-8E58-839F323650E7}"/>
              </a:ext>
            </a:extLst>
          </p:cNvPr>
          <p:cNvSpPr>
            <a:spLocks noGrp="1"/>
          </p:cNvSpPr>
          <p:nvPr>
            <p:ph type="title"/>
          </p:nvPr>
        </p:nvSpPr>
        <p:spPr/>
        <p:txBody>
          <a:bodyPr/>
          <a:lstStyle/>
          <a:p>
            <a:r>
              <a:rPr lang="en-IN" dirty="0"/>
              <a:t>Amazon </a:t>
            </a:r>
            <a:r>
              <a:rPr lang="en-IN" dirty="0" err="1"/>
              <a:t>Dynamodb</a:t>
            </a:r>
            <a:r>
              <a:rPr lang="en-IN" dirty="0"/>
              <a:t>: Object Mapper </a:t>
            </a:r>
          </a:p>
        </p:txBody>
      </p:sp>
      <p:sp>
        <p:nvSpPr>
          <p:cNvPr id="3" name="Content Placeholder 2">
            <a:extLst>
              <a:ext uri="{FF2B5EF4-FFF2-40B4-BE49-F238E27FC236}">
                <a16:creationId xmlns="" xmlns:a16="http://schemas.microsoft.com/office/drawing/2014/main" id="{9B1E6D1F-441A-42BE-924E-52E4E4E71D80}"/>
              </a:ext>
            </a:extLst>
          </p:cNvPr>
          <p:cNvSpPr>
            <a:spLocks noGrp="1"/>
          </p:cNvSpPr>
          <p:nvPr>
            <p:ph idx="1"/>
          </p:nvPr>
        </p:nvSpPr>
        <p:spPr/>
        <p:txBody>
          <a:bodyPr>
            <a:normAutofit/>
          </a:bodyPr>
          <a:lstStyle/>
          <a:p>
            <a:r>
              <a:rPr lang="en-IN" sz="2400" dirty="0"/>
              <a:t>“DynamoDBMapper eliminates the need for application-level data conversions and custom middleware solutions by using Plain Old Java Objects (POJOs) to store and retrieve Amazon DynamoDB data”</a:t>
            </a:r>
          </a:p>
        </p:txBody>
      </p:sp>
    </p:spTree>
    <p:extLst>
      <p:ext uri="{BB962C8B-B14F-4D97-AF65-F5344CB8AC3E}">
        <p14:creationId xmlns:p14="http://schemas.microsoft.com/office/powerpoint/2010/main" val="1697301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87BFA30-4C5C-422C-A6EF-C5990DBC03F4}"/>
              </a:ext>
            </a:extLst>
          </p:cNvPr>
          <p:cNvSpPr>
            <a:spLocks noGrp="1"/>
          </p:cNvSpPr>
          <p:nvPr>
            <p:ph type="title"/>
          </p:nvPr>
        </p:nvSpPr>
        <p:spPr/>
        <p:txBody>
          <a:bodyPr/>
          <a:lstStyle/>
          <a:p>
            <a:r>
              <a:rPr lang="en-IN" dirty="0"/>
              <a:t>Module 2</a:t>
            </a:r>
          </a:p>
        </p:txBody>
      </p:sp>
      <p:sp>
        <p:nvSpPr>
          <p:cNvPr id="3" name="Text Placeholder 2">
            <a:extLst>
              <a:ext uri="{FF2B5EF4-FFF2-40B4-BE49-F238E27FC236}">
                <a16:creationId xmlns="" xmlns:a16="http://schemas.microsoft.com/office/drawing/2014/main" id="{EAB98AE5-A6FC-4AF4-8ADF-047F3EB630E7}"/>
              </a:ext>
            </a:extLst>
          </p:cNvPr>
          <p:cNvSpPr>
            <a:spLocks noGrp="1"/>
          </p:cNvSpPr>
          <p:nvPr>
            <p:ph type="body" idx="1"/>
          </p:nvPr>
        </p:nvSpPr>
        <p:spPr/>
        <p:txBody>
          <a:bodyPr/>
          <a:lstStyle/>
          <a:p>
            <a:r>
              <a:rPr lang="en-IN" dirty="0"/>
              <a:t>Data collection</a:t>
            </a:r>
          </a:p>
        </p:txBody>
      </p:sp>
    </p:spTree>
    <p:extLst>
      <p:ext uri="{BB962C8B-B14F-4D97-AF65-F5344CB8AC3E}">
        <p14:creationId xmlns:p14="http://schemas.microsoft.com/office/powerpoint/2010/main" val="3287011207"/>
      </p:ext>
    </p:extLst>
  </p:cSld>
  <p:clrMapOvr>
    <a:masterClrMapping/>
  </p:clrMapOvr>
  <p:timing>
    <p:tnLst>
      <p:par>
        <p:cTn xmlns:p14="http://schemas.microsoft.com/office/powerpoint/2010/mai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101BAF-5525-49C9-8E58-839F323650E7}"/>
              </a:ext>
            </a:extLst>
          </p:cNvPr>
          <p:cNvSpPr>
            <a:spLocks noGrp="1"/>
          </p:cNvSpPr>
          <p:nvPr>
            <p:ph type="title"/>
          </p:nvPr>
        </p:nvSpPr>
        <p:spPr/>
        <p:txBody>
          <a:bodyPr/>
          <a:lstStyle/>
          <a:p>
            <a:r>
              <a:rPr lang="en-IN" dirty="0"/>
              <a:t>Amazon </a:t>
            </a:r>
            <a:r>
              <a:rPr lang="en-IN" dirty="0" err="1"/>
              <a:t>Dynamodb</a:t>
            </a:r>
            <a:r>
              <a:rPr lang="en-IN" dirty="0"/>
              <a:t>: Access Control </a:t>
            </a:r>
          </a:p>
        </p:txBody>
      </p:sp>
      <p:sp>
        <p:nvSpPr>
          <p:cNvPr id="3" name="Content Placeholder 2">
            <a:extLst>
              <a:ext uri="{FF2B5EF4-FFF2-40B4-BE49-F238E27FC236}">
                <a16:creationId xmlns="" xmlns:a16="http://schemas.microsoft.com/office/drawing/2014/main" id="{9B1E6D1F-441A-42BE-924E-52E4E4E71D80}"/>
              </a:ext>
            </a:extLst>
          </p:cNvPr>
          <p:cNvSpPr>
            <a:spLocks noGrp="1"/>
          </p:cNvSpPr>
          <p:nvPr>
            <p:ph idx="1"/>
          </p:nvPr>
        </p:nvSpPr>
        <p:spPr/>
        <p:txBody>
          <a:bodyPr/>
          <a:lstStyle/>
          <a:p>
            <a:r>
              <a:rPr lang="en-IN" dirty="0"/>
              <a:t>Account Root User</a:t>
            </a:r>
          </a:p>
          <a:p>
            <a:r>
              <a:rPr lang="en-IN" dirty="0"/>
              <a:t>• IAM User</a:t>
            </a:r>
          </a:p>
          <a:p>
            <a:r>
              <a:rPr lang="en-IN" dirty="0"/>
              <a:t>• IAM Role</a:t>
            </a:r>
          </a:p>
          <a:p>
            <a:r>
              <a:rPr lang="en-IN" dirty="0"/>
              <a:t>– Federated Access</a:t>
            </a:r>
          </a:p>
          <a:p>
            <a:r>
              <a:rPr lang="en-IN" dirty="0"/>
              <a:t>– Cross Account Access</a:t>
            </a:r>
          </a:p>
          <a:p>
            <a:r>
              <a:rPr lang="en-IN" dirty="0"/>
              <a:t>– Service Access</a:t>
            </a:r>
          </a:p>
          <a:p>
            <a:r>
              <a:rPr lang="en-IN" dirty="0"/>
              <a:t>– Web </a:t>
            </a:r>
            <a:r>
              <a:rPr lang="en-IN" dirty="0" smtClean="0"/>
              <a:t>Identities</a:t>
            </a:r>
            <a:endParaRPr lang="en-IN" dirty="0"/>
          </a:p>
          <a:p>
            <a:r>
              <a:rPr lang="en-IN" dirty="0"/>
              <a:t>• Policies</a:t>
            </a:r>
          </a:p>
          <a:p>
            <a:r>
              <a:rPr lang="en-IN" dirty="0"/>
              <a:t>• Groups</a:t>
            </a:r>
          </a:p>
        </p:txBody>
      </p:sp>
    </p:spTree>
    <p:extLst>
      <p:ext uri="{BB962C8B-B14F-4D97-AF65-F5344CB8AC3E}">
        <p14:creationId xmlns:p14="http://schemas.microsoft.com/office/powerpoint/2010/main" val="2533996336"/>
      </p:ext>
    </p:extLst>
  </p:cSld>
  <p:clrMapOvr>
    <a:masterClrMapping/>
  </p:clrMapOvr>
  <p:timing>
    <p:tnLst>
      <p:par>
        <p:cTn xmlns:p14="http://schemas.microsoft.com/office/powerpoint/2010/mai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101BAF-5525-49C9-8E58-839F323650E7}"/>
              </a:ext>
            </a:extLst>
          </p:cNvPr>
          <p:cNvSpPr>
            <a:spLocks noGrp="1"/>
          </p:cNvSpPr>
          <p:nvPr>
            <p:ph type="title"/>
          </p:nvPr>
        </p:nvSpPr>
        <p:spPr/>
        <p:txBody>
          <a:bodyPr/>
          <a:lstStyle/>
          <a:p>
            <a:r>
              <a:rPr lang="en-IN" dirty="0"/>
              <a:t>Amazon </a:t>
            </a:r>
            <a:r>
              <a:rPr lang="en-IN" dirty="0" err="1"/>
              <a:t>Dynamodb</a:t>
            </a:r>
            <a:r>
              <a:rPr lang="en-IN" dirty="0"/>
              <a:t>: Access Control</a:t>
            </a:r>
          </a:p>
        </p:txBody>
      </p:sp>
      <p:sp>
        <p:nvSpPr>
          <p:cNvPr id="3" name="Content Placeholder 2">
            <a:extLst>
              <a:ext uri="{FF2B5EF4-FFF2-40B4-BE49-F238E27FC236}">
                <a16:creationId xmlns="" xmlns:a16="http://schemas.microsoft.com/office/drawing/2014/main" id="{9B1E6D1F-441A-42BE-924E-52E4E4E71D80}"/>
              </a:ext>
            </a:extLst>
          </p:cNvPr>
          <p:cNvSpPr>
            <a:spLocks noGrp="1"/>
          </p:cNvSpPr>
          <p:nvPr>
            <p:ph idx="1"/>
          </p:nvPr>
        </p:nvSpPr>
        <p:spPr/>
        <p:txBody>
          <a:bodyPr/>
          <a:lstStyle/>
          <a:p>
            <a:r>
              <a:rPr lang="en-IN" dirty="0"/>
              <a:t>Policy: Example</a:t>
            </a:r>
          </a:p>
          <a:p>
            <a:endParaRPr lang="en-IN" dirty="0"/>
          </a:p>
        </p:txBody>
      </p:sp>
      <p:pic>
        <p:nvPicPr>
          <p:cNvPr id="4" name="Picture 3">
            <a:extLst>
              <a:ext uri="{FF2B5EF4-FFF2-40B4-BE49-F238E27FC236}">
                <a16:creationId xmlns="" xmlns:a16="http://schemas.microsoft.com/office/drawing/2014/main" id="{7DD1E40E-D5EE-47E7-AE43-87C27A4694A5}"/>
              </a:ext>
            </a:extLst>
          </p:cNvPr>
          <p:cNvPicPr>
            <a:picLocks noChangeAspect="1"/>
          </p:cNvPicPr>
          <p:nvPr/>
        </p:nvPicPr>
        <p:blipFill>
          <a:blip r:embed="rId2"/>
          <a:stretch>
            <a:fillRect/>
          </a:stretch>
        </p:blipFill>
        <p:spPr>
          <a:xfrm>
            <a:off x="1552124" y="2663291"/>
            <a:ext cx="7014031" cy="2879380"/>
          </a:xfrm>
          <a:prstGeom prst="rect">
            <a:avLst/>
          </a:prstGeom>
        </p:spPr>
      </p:pic>
    </p:spTree>
    <p:extLst>
      <p:ext uri="{BB962C8B-B14F-4D97-AF65-F5344CB8AC3E}">
        <p14:creationId xmlns:p14="http://schemas.microsoft.com/office/powerpoint/2010/main" val="1723803678"/>
      </p:ext>
    </p:extLst>
  </p:cSld>
  <p:clrMapOvr>
    <a:masterClrMapping/>
  </p:clrMapOvr>
  <p:timing>
    <p:tnLst>
      <p:par>
        <p:cTn xmlns:p14="http://schemas.microsoft.com/office/powerpoint/2010/mai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101BAF-5525-49C9-8E58-839F323650E7}"/>
              </a:ext>
            </a:extLst>
          </p:cNvPr>
          <p:cNvSpPr>
            <a:spLocks noGrp="1"/>
          </p:cNvSpPr>
          <p:nvPr>
            <p:ph type="title"/>
          </p:nvPr>
        </p:nvSpPr>
        <p:spPr/>
        <p:txBody>
          <a:bodyPr/>
          <a:lstStyle/>
          <a:p>
            <a:r>
              <a:rPr lang="en-IN" dirty="0"/>
              <a:t>Amazon </a:t>
            </a:r>
            <a:r>
              <a:rPr lang="en-IN" dirty="0" err="1"/>
              <a:t>Dynamodb</a:t>
            </a:r>
            <a:r>
              <a:rPr lang="en-IN" dirty="0"/>
              <a:t>: Access Control</a:t>
            </a:r>
          </a:p>
        </p:txBody>
      </p:sp>
      <p:sp>
        <p:nvSpPr>
          <p:cNvPr id="3" name="Content Placeholder 2">
            <a:extLst>
              <a:ext uri="{FF2B5EF4-FFF2-40B4-BE49-F238E27FC236}">
                <a16:creationId xmlns="" xmlns:a16="http://schemas.microsoft.com/office/drawing/2014/main" id="{9B1E6D1F-441A-42BE-924E-52E4E4E71D80}"/>
              </a:ext>
            </a:extLst>
          </p:cNvPr>
          <p:cNvSpPr>
            <a:spLocks noGrp="1"/>
          </p:cNvSpPr>
          <p:nvPr>
            <p:ph idx="1"/>
          </p:nvPr>
        </p:nvSpPr>
        <p:spPr/>
        <p:txBody>
          <a:bodyPr/>
          <a:lstStyle/>
          <a:p>
            <a:r>
              <a:rPr lang="en-IN" dirty="0"/>
              <a:t>Policy: Example</a:t>
            </a:r>
          </a:p>
          <a:p>
            <a:endParaRPr lang="en-IN" dirty="0"/>
          </a:p>
        </p:txBody>
      </p:sp>
      <p:pic>
        <p:nvPicPr>
          <p:cNvPr id="5" name="Picture 4">
            <a:extLst>
              <a:ext uri="{FF2B5EF4-FFF2-40B4-BE49-F238E27FC236}">
                <a16:creationId xmlns="" xmlns:a16="http://schemas.microsoft.com/office/drawing/2014/main" id="{136DA204-F957-4C6D-B62C-DD5841A18D94}"/>
              </a:ext>
            </a:extLst>
          </p:cNvPr>
          <p:cNvPicPr>
            <a:picLocks noChangeAspect="1"/>
          </p:cNvPicPr>
          <p:nvPr/>
        </p:nvPicPr>
        <p:blipFill>
          <a:blip r:embed="rId2"/>
          <a:stretch>
            <a:fillRect/>
          </a:stretch>
        </p:blipFill>
        <p:spPr>
          <a:xfrm>
            <a:off x="3358732" y="1779565"/>
            <a:ext cx="4383451" cy="4480560"/>
          </a:xfrm>
          <a:prstGeom prst="rect">
            <a:avLst/>
          </a:prstGeom>
        </p:spPr>
      </p:pic>
    </p:spTree>
    <p:extLst>
      <p:ext uri="{BB962C8B-B14F-4D97-AF65-F5344CB8AC3E}">
        <p14:creationId xmlns:p14="http://schemas.microsoft.com/office/powerpoint/2010/main" val="4258860409"/>
      </p:ext>
    </p:extLst>
  </p:cSld>
  <p:clrMapOvr>
    <a:masterClrMapping/>
  </p:clrMapOvr>
  <p:timing>
    <p:tnLst>
      <p:par>
        <p:cTn xmlns:p14="http://schemas.microsoft.com/office/powerpoint/2010/mai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101BAF-5525-49C9-8E58-839F323650E7}"/>
              </a:ext>
            </a:extLst>
          </p:cNvPr>
          <p:cNvSpPr>
            <a:spLocks noGrp="1"/>
          </p:cNvSpPr>
          <p:nvPr>
            <p:ph type="title"/>
          </p:nvPr>
        </p:nvSpPr>
        <p:spPr/>
        <p:txBody>
          <a:bodyPr/>
          <a:lstStyle/>
          <a:p>
            <a:r>
              <a:rPr lang="en-IN" dirty="0"/>
              <a:t>Amazon </a:t>
            </a:r>
            <a:r>
              <a:rPr lang="en-IN" dirty="0" err="1"/>
              <a:t>Dynamodb</a:t>
            </a:r>
            <a:r>
              <a:rPr lang="en-IN" dirty="0"/>
              <a:t>: Access Control</a:t>
            </a:r>
          </a:p>
        </p:txBody>
      </p:sp>
      <p:sp>
        <p:nvSpPr>
          <p:cNvPr id="3" name="Content Placeholder 2">
            <a:extLst>
              <a:ext uri="{FF2B5EF4-FFF2-40B4-BE49-F238E27FC236}">
                <a16:creationId xmlns="" xmlns:a16="http://schemas.microsoft.com/office/drawing/2014/main" id="{9B1E6D1F-441A-42BE-924E-52E4E4E71D80}"/>
              </a:ext>
            </a:extLst>
          </p:cNvPr>
          <p:cNvSpPr>
            <a:spLocks noGrp="1"/>
          </p:cNvSpPr>
          <p:nvPr>
            <p:ph idx="1"/>
          </p:nvPr>
        </p:nvSpPr>
        <p:spPr/>
        <p:txBody>
          <a:bodyPr/>
          <a:lstStyle/>
          <a:p>
            <a:r>
              <a:rPr lang="en-IN" dirty="0"/>
              <a:t>Policy: Example</a:t>
            </a:r>
          </a:p>
          <a:p>
            <a:endParaRPr lang="en-IN" dirty="0"/>
          </a:p>
        </p:txBody>
      </p:sp>
      <p:pic>
        <p:nvPicPr>
          <p:cNvPr id="4" name="Picture 3">
            <a:extLst>
              <a:ext uri="{FF2B5EF4-FFF2-40B4-BE49-F238E27FC236}">
                <a16:creationId xmlns="" xmlns:a16="http://schemas.microsoft.com/office/drawing/2014/main" id="{47FFC0D8-5CA7-4728-AB14-522280409750}"/>
              </a:ext>
            </a:extLst>
          </p:cNvPr>
          <p:cNvPicPr>
            <a:picLocks noChangeAspect="1"/>
          </p:cNvPicPr>
          <p:nvPr/>
        </p:nvPicPr>
        <p:blipFill>
          <a:blip r:embed="rId2"/>
          <a:stretch>
            <a:fillRect/>
          </a:stretch>
        </p:blipFill>
        <p:spPr>
          <a:xfrm>
            <a:off x="3594754" y="1845734"/>
            <a:ext cx="4662981" cy="4267547"/>
          </a:xfrm>
          <a:prstGeom prst="rect">
            <a:avLst/>
          </a:prstGeom>
        </p:spPr>
      </p:pic>
    </p:spTree>
    <p:extLst>
      <p:ext uri="{BB962C8B-B14F-4D97-AF65-F5344CB8AC3E}">
        <p14:creationId xmlns:p14="http://schemas.microsoft.com/office/powerpoint/2010/main" val="3306828479"/>
      </p:ext>
    </p:extLst>
  </p:cSld>
  <p:clrMapOvr>
    <a:masterClrMapping/>
  </p:clrMapOvr>
  <p:timing>
    <p:tnLst>
      <p:par>
        <p:cTn xmlns:p14="http://schemas.microsoft.com/office/powerpoint/2010/mai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101BAF-5525-49C9-8E58-839F323650E7}"/>
              </a:ext>
            </a:extLst>
          </p:cNvPr>
          <p:cNvSpPr>
            <a:spLocks noGrp="1"/>
          </p:cNvSpPr>
          <p:nvPr>
            <p:ph type="title"/>
          </p:nvPr>
        </p:nvSpPr>
        <p:spPr/>
        <p:txBody>
          <a:bodyPr/>
          <a:lstStyle/>
          <a:p>
            <a:r>
              <a:rPr lang="en-IN" dirty="0"/>
              <a:t>Amazon </a:t>
            </a:r>
            <a:r>
              <a:rPr lang="en-IN" dirty="0" err="1"/>
              <a:t>Dynamodb</a:t>
            </a:r>
            <a:r>
              <a:rPr lang="en-IN" dirty="0"/>
              <a:t>: Document API </a:t>
            </a:r>
          </a:p>
        </p:txBody>
      </p:sp>
      <p:sp>
        <p:nvSpPr>
          <p:cNvPr id="3" name="Content Placeholder 2">
            <a:extLst>
              <a:ext uri="{FF2B5EF4-FFF2-40B4-BE49-F238E27FC236}">
                <a16:creationId xmlns="" xmlns:a16="http://schemas.microsoft.com/office/drawing/2014/main" id="{9B1E6D1F-441A-42BE-924E-52E4E4E71D80}"/>
              </a:ext>
            </a:extLst>
          </p:cNvPr>
          <p:cNvSpPr>
            <a:spLocks noGrp="1"/>
          </p:cNvSpPr>
          <p:nvPr>
            <p:ph idx="1"/>
          </p:nvPr>
        </p:nvSpPr>
        <p:spPr/>
        <p:txBody>
          <a:bodyPr/>
          <a:lstStyle/>
          <a:p>
            <a:r>
              <a:rPr lang="en-IN" dirty="0"/>
              <a:t>Document API produce code that is both easy to write and read.</a:t>
            </a:r>
          </a:p>
          <a:p>
            <a:r>
              <a:rPr lang="en-IN" dirty="0"/>
              <a:t>Document API makes storing, retrieving and converting the document back to JSON an easy task.</a:t>
            </a:r>
          </a:p>
          <a:p>
            <a:endParaRPr lang="en-IN" dirty="0"/>
          </a:p>
        </p:txBody>
      </p:sp>
      <p:pic>
        <p:nvPicPr>
          <p:cNvPr id="4" name="Picture 3">
            <a:extLst>
              <a:ext uri="{FF2B5EF4-FFF2-40B4-BE49-F238E27FC236}">
                <a16:creationId xmlns="" xmlns:a16="http://schemas.microsoft.com/office/drawing/2014/main" id="{AEF032DE-CE6E-40DC-9FB3-A4D91B278666}"/>
              </a:ext>
            </a:extLst>
          </p:cNvPr>
          <p:cNvPicPr>
            <a:picLocks noChangeAspect="1"/>
          </p:cNvPicPr>
          <p:nvPr/>
        </p:nvPicPr>
        <p:blipFill>
          <a:blip r:embed="rId2"/>
          <a:stretch>
            <a:fillRect/>
          </a:stretch>
        </p:blipFill>
        <p:spPr>
          <a:xfrm>
            <a:off x="1097280" y="3209343"/>
            <a:ext cx="3991482" cy="2262989"/>
          </a:xfrm>
          <a:prstGeom prst="rect">
            <a:avLst/>
          </a:prstGeom>
        </p:spPr>
      </p:pic>
      <p:pic>
        <p:nvPicPr>
          <p:cNvPr id="5" name="Picture 4">
            <a:extLst>
              <a:ext uri="{FF2B5EF4-FFF2-40B4-BE49-F238E27FC236}">
                <a16:creationId xmlns="" xmlns:a16="http://schemas.microsoft.com/office/drawing/2014/main" id="{C626E11F-DAAB-4730-927D-312B97816F48}"/>
              </a:ext>
            </a:extLst>
          </p:cNvPr>
          <p:cNvPicPr>
            <a:picLocks noChangeAspect="1"/>
          </p:cNvPicPr>
          <p:nvPr/>
        </p:nvPicPr>
        <p:blipFill>
          <a:blip r:embed="rId3"/>
          <a:stretch>
            <a:fillRect/>
          </a:stretch>
        </p:blipFill>
        <p:spPr>
          <a:xfrm>
            <a:off x="5556253" y="2915228"/>
            <a:ext cx="5755257" cy="3220696"/>
          </a:xfrm>
          <a:prstGeom prst="rect">
            <a:avLst/>
          </a:prstGeom>
        </p:spPr>
      </p:pic>
    </p:spTree>
    <p:extLst>
      <p:ext uri="{BB962C8B-B14F-4D97-AF65-F5344CB8AC3E}">
        <p14:creationId xmlns:p14="http://schemas.microsoft.com/office/powerpoint/2010/main" val="2108402995"/>
      </p:ext>
    </p:extLst>
  </p:cSld>
  <p:clrMapOvr>
    <a:masterClrMapping/>
  </p:clrMapOvr>
  <p:timing>
    <p:tnLst>
      <p:par>
        <p:cTn xmlns:p14="http://schemas.microsoft.com/office/powerpoint/2010/mai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101BAF-5525-49C9-8E58-839F323650E7}"/>
              </a:ext>
            </a:extLst>
          </p:cNvPr>
          <p:cNvSpPr>
            <a:spLocks noGrp="1"/>
          </p:cNvSpPr>
          <p:nvPr>
            <p:ph type="title"/>
          </p:nvPr>
        </p:nvSpPr>
        <p:spPr/>
        <p:txBody>
          <a:bodyPr/>
          <a:lstStyle/>
          <a:p>
            <a:r>
              <a:rPr lang="en-IN" dirty="0"/>
              <a:t>Amazon </a:t>
            </a:r>
            <a:r>
              <a:rPr lang="en-IN" dirty="0" err="1"/>
              <a:t>Dynamodb</a:t>
            </a:r>
            <a:r>
              <a:rPr lang="en-IN" dirty="0"/>
              <a:t>: Document API </a:t>
            </a:r>
          </a:p>
        </p:txBody>
      </p:sp>
      <p:pic>
        <p:nvPicPr>
          <p:cNvPr id="4" name="Content Placeholder 3">
            <a:extLst>
              <a:ext uri="{FF2B5EF4-FFF2-40B4-BE49-F238E27FC236}">
                <a16:creationId xmlns="" xmlns:a16="http://schemas.microsoft.com/office/drawing/2014/main" id="{3E11D6D8-643D-4DBC-AB9A-567B6EDDB25A}"/>
              </a:ext>
            </a:extLst>
          </p:cNvPr>
          <p:cNvPicPr>
            <a:picLocks noGrp="1" noChangeAspect="1"/>
          </p:cNvPicPr>
          <p:nvPr>
            <p:ph idx="1"/>
          </p:nvPr>
        </p:nvPicPr>
        <p:blipFill>
          <a:blip r:embed="rId2"/>
          <a:stretch>
            <a:fillRect/>
          </a:stretch>
        </p:blipFill>
        <p:spPr>
          <a:xfrm>
            <a:off x="1097280" y="1970273"/>
            <a:ext cx="6137323" cy="2537346"/>
          </a:xfrm>
          <a:prstGeom prst="rect">
            <a:avLst/>
          </a:prstGeom>
        </p:spPr>
      </p:pic>
      <p:pic>
        <p:nvPicPr>
          <p:cNvPr id="5" name="Picture 4">
            <a:extLst>
              <a:ext uri="{FF2B5EF4-FFF2-40B4-BE49-F238E27FC236}">
                <a16:creationId xmlns="" xmlns:a16="http://schemas.microsoft.com/office/drawing/2014/main" id="{D7E9B170-1331-424D-BCA3-A6D48B16BD8C}"/>
              </a:ext>
            </a:extLst>
          </p:cNvPr>
          <p:cNvPicPr>
            <a:picLocks noChangeAspect="1"/>
          </p:cNvPicPr>
          <p:nvPr/>
        </p:nvPicPr>
        <p:blipFill>
          <a:blip r:embed="rId3"/>
          <a:stretch>
            <a:fillRect/>
          </a:stretch>
        </p:blipFill>
        <p:spPr>
          <a:xfrm>
            <a:off x="840680" y="4740532"/>
            <a:ext cx="6650521" cy="1360526"/>
          </a:xfrm>
          <a:prstGeom prst="rect">
            <a:avLst/>
          </a:prstGeom>
        </p:spPr>
      </p:pic>
      <p:pic>
        <p:nvPicPr>
          <p:cNvPr id="6" name="Picture 5">
            <a:extLst>
              <a:ext uri="{FF2B5EF4-FFF2-40B4-BE49-F238E27FC236}">
                <a16:creationId xmlns="" xmlns:a16="http://schemas.microsoft.com/office/drawing/2014/main" id="{C426FDC9-2B11-4022-BBB5-3C5BD30E878D}"/>
              </a:ext>
            </a:extLst>
          </p:cNvPr>
          <p:cNvPicPr>
            <a:picLocks noChangeAspect="1"/>
          </p:cNvPicPr>
          <p:nvPr/>
        </p:nvPicPr>
        <p:blipFill>
          <a:blip r:embed="rId4"/>
          <a:stretch>
            <a:fillRect/>
          </a:stretch>
        </p:blipFill>
        <p:spPr>
          <a:xfrm>
            <a:off x="7352084" y="1970272"/>
            <a:ext cx="3769763" cy="2320373"/>
          </a:xfrm>
          <a:prstGeom prst="rect">
            <a:avLst/>
          </a:prstGeom>
        </p:spPr>
      </p:pic>
    </p:spTree>
    <p:extLst>
      <p:ext uri="{BB962C8B-B14F-4D97-AF65-F5344CB8AC3E}">
        <p14:creationId xmlns:p14="http://schemas.microsoft.com/office/powerpoint/2010/main" val="1637325879"/>
      </p:ext>
    </p:extLst>
  </p:cSld>
  <p:clrMapOvr>
    <a:masterClrMapping/>
  </p:clrMapOvr>
  <p:timing>
    <p:tnLst>
      <p:par>
        <p:cTn xmlns:p14="http://schemas.microsoft.com/office/powerpoint/2010/mai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101BAF-5525-49C9-8E58-839F323650E7}"/>
              </a:ext>
            </a:extLst>
          </p:cNvPr>
          <p:cNvSpPr>
            <a:spLocks noGrp="1"/>
          </p:cNvSpPr>
          <p:nvPr>
            <p:ph type="title"/>
          </p:nvPr>
        </p:nvSpPr>
        <p:spPr/>
        <p:txBody>
          <a:bodyPr>
            <a:normAutofit fontScale="90000"/>
          </a:bodyPr>
          <a:lstStyle/>
          <a:p>
            <a:r>
              <a:rPr lang="en-IN" dirty="0"/>
              <a:t>Amazon </a:t>
            </a:r>
            <a:r>
              <a:rPr lang="en-IN" dirty="0" err="1"/>
              <a:t>Dynamodb</a:t>
            </a:r>
            <a:r>
              <a:rPr lang="en-IN" dirty="0"/>
              <a:t>: Data </a:t>
            </a:r>
            <a:r>
              <a:rPr lang="en-IN" dirty="0" err="1"/>
              <a:t>Modeling</a:t>
            </a:r>
            <a:r>
              <a:rPr lang="en-IN" dirty="0"/>
              <a:t> Considerations</a:t>
            </a:r>
          </a:p>
        </p:txBody>
      </p:sp>
      <p:sp>
        <p:nvSpPr>
          <p:cNvPr id="3" name="Content Placeholder 2">
            <a:extLst>
              <a:ext uri="{FF2B5EF4-FFF2-40B4-BE49-F238E27FC236}">
                <a16:creationId xmlns="" xmlns:a16="http://schemas.microsoft.com/office/drawing/2014/main" id="{9B1E6D1F-441A-42BE-924E-52E4E4E71D80}"/>
              </a:ext>
            </a:extLst>
          </p:cNvPr>
          <p:cNvSpPr>
            <a:spLocks noGrp="1"/>
          </p:cNvSpPr>
          <p:nvPr>
            <p:ph idx="1"/>
          </p:nvPr>
        </p:nvSpPr>
        <p:spPr/>
        <p:txBody>
          <a:bodyPr>
            <a:normAutofit/>
          </a:bodyPr>
          <a:lstStyle/>
          <a:p>
            <a:r>
              <a:rPr lang="en-IN" sz="2800" dirty="0"/>
              <a:t>What data groups exist in the system?</a:t>
            </a:r>
          </a:p>
          <a:p>
            <a:r>
              <a:rPr lang="en-IN" sz="2800" dirty="0"/>
              <a:t>• When will data be accessed?</a:t>
            </a:r>
          </a:p>
          <a:p>
            <a:r>
              <a:rPr lang="en-IN" sz="2800" dirty="0"/>
              <a:t>• What access patterns will the data have?</a:t>
            </a:r>
          </a:p>
          <a:p>
            <a:r>
              <a:rPr lang="en-IN" sz="2800" dirty="0"/>
              <a:t>• How will the data grow over time?</a:t>
            </a:r>
          </a:p>
          <a:p>
            <a:r>
              <a:rPr lang="en-IN" sz="2800" dirty="0"/>
              <a:t>• Will all data in time series have equal access?</a:t>
            </a:r>
          </a:p>
          <a:p>
            <a:r>
              <a:rPr lang="en-IN" sz="2800" dirty="0"/>
              <a:t>• What operations will be run against the data?</a:t>
            </a:r>
          </a:p>
          <a:p>
            <a:r>
              <a:rPr lang="en-IN" sz="2800" dirty="0"/>
              <a:t>• Are different perspectives on data needed?</a:t>
            </a:r>
          </a:p>
          <a:p>
            <a:r>
              <a:rPr lang="en-IN" sz="2800" dirty="0"/>
              <a:t>• What are the batch/real-time processing needs?</a:t>
            </a:r>
          </a:p>
        </p:txBody>
      </p:sp>
    </p:spTree>
    <p:extLst>
      <p:ext uri="{BB962C8B-B14F-4D97-AF65-F5344CB8AC3E}">
        <p14:creationId xmlns:p14="http://schemas.microsoft.com/office/powerpoint/2010/main" val="1570482581"/>
      </p:ext>
    </p:extLst>
  </p:cSld>
  <p:clrMapOvr>
    <a:masterClrMapping/>
  </p:clrMapOvr>
  <p:timing>
    <p:tnLst>
      <p:par>
        <p:cTn xmlns:p14="http://schemas.microsoft.com/office/powerpoint/2010/mai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Module 7</a:t>
            </a:r>
          </a:p>
        </p:txBody>
      </p:sp>
      <p:sp>
        <p:nvSpPr>
          <p:cNvPr id="5" name="Text Placeholder 4"/>
          <p:cNvSpPr>
            <a:spLocks noGrp="1"/>
          </p:cNvSpPr>
          <p:nvPr>
            <p:ph type="body" idx="1"/>
          </p:nvPr>
        </p:nvSpPr>
        <p:spPr/>
        <p:txBody>
          <a:bodyPr/>
          <a:lstStyle/>
          <a:p>
            <a:r>
              <a:rPr lang="en-US" dirty="0"/>
              <a:t>AMAZON Athena</a:t>
            </a:r>
          </a:p>
        </p:txBody>
      </p:sp>
    </p:spTree>
    <p:extLst>
      <p:ext uri="{BB962C8B-B14F-4D97-AF65-F5344CB8AC3E}">
        <p14:creationId xmlns:p14="http://schemas.microsoft.com/office/powerpoint/2010/main" val="870476326"/>
      </p:ext>
    </p:extLst>
  </p:cSld>
  <p:clrMapOvr>
    <a:masterClrMapping/>
  </p:clrMapOvr>
  <p:timing>
    <p:tnLst>
      <p:par>
        <p:cTn xmlns:p14="http://schemas.microsoft.com/office/powerpoint/2010/mai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5C60B1D5-F146-49FC-B185-EB3345E30CA3}"/>
              </a:ext>
            </a:extLst>
          </p:cNvPr>
          <p:cNvSpPr>
            <a:spLocks noGrp="1"/>
          </p:cNvSpPr>
          <p:nvPr>
            <p:ph type="title"/>
          </p:nvPr>
        </p:nvSpPr>
        <p:spPr>
          <a:xfrm>
            <a:off x="1097280" y="286604"/>
            <a:ext cx="10058400" cy="702302"/>
          </a:xfrm>
        </p:spPr>
        <p:txBody>
          <a:bodyPr>
            <a:normAutofit/>
          </a:bodyPr>
          <a:lstStyle/>
          <a:p>
            <a:r>
              <a:rPr lang="en-IN" dirty="0"/>
              <a:t>Amazon Athena </a:t>
            </a:r>
          </a:p>
        </p:txBody>
      </p:sp>
      <p:sp>
        <p:nvSpPr>
          <p:cNvPr id="6" name="Content Placeholder 5">
            <a:extLst>
              <a:ext uri="{FF2B5EF4-FFF2-40B4-BE49-F238E27FC236}">
                <a16:creationId xmlns="" xmlns:a16="http://schemas.microsoft.com/office/drawing/2014/main" id="{1A26BDD8-46DD-4812-A080-201FE03D6385}"/>
              </a:ext>
            </a:extLst>
          </p:cNvPr>
          <p:cNvSpPr>
            <a:spLocks noGrp="1"/>
          </p:cNvSpPr>
          <p:nvPr>
            <p:ph sz="half" idx="1"/>
          </p:nvPr>
        </p:nvSpPr>
        <p:spPr/>
        <p:txBody>
          <a:bodyPr>
            <a:normAutofit/>
          </a:bodyPr>
          <a:lstStyle/>
          <a:p>
            <a:r>
              <a:rPr lang="en-IN" sz="1800" dirty="0"/>
              <a:t>Amazon Athena is an interactive query service that makes it easy to </a:t>
            </a:r>
            <a:r>
              <a:rPr lang="en-IN" sz="1800" dirty="0" err="1"/>
              <a:t>analyze</a:t>
            </a:r>
            <a:r>
              <a:rPr lang="en-IN" sz="1800" dirty="0"/>
              <a:t> data in Amazon S3 using standard SQL. Athena is serverless, so there is no infrastructure to manage, and you pay only for the queries that you run.</a:t>
            </a:r>
          </a:p>
          <a:p>
            <a:endParaRPr lang="en-IN" sz="1800" dirty="0"/>
          </a:p>
          <a:p>
            <a:endParaRPr lang="en-IN" sz="1800" dirty="0"/>
          </a:p>
        </p:txBody>
      </p:sp>
      <p:pic>
        <p:nvPicPr>
          <p:cNvPr id="13" name="Content Placeholder 12">
            <a:extLst>
              <a:ext uri="{FF2B5EF4-FFF2-40B4-BE49-F238E27FC236}">
                <a16:creationId xmlns="" xmlns:a16="http://schemas.microsoft.com/office/drawing/2014/main" id="{542BD95C-004F-4EED-9E97-940DAD58D59E}"/>
              </a:ext>
            </a:extLst>
          </p:cNvPr>
          <p:cNvPicPr>
            <a:picLocks noGrp="1" noChangeAspect="1"/>
          </p:cNvPicPr>
          <p:nvPr>
            <p:ph sz="half" idx="2"/>
          </p:nvPr>
        </p:nvPicPr>
        <p:blipFill rotWithShape="1">
          <a:blip r:embed="rId2"/>
          <a:srcRect b="19639"/>
          <a:stretch/>
        </p:blipFill>
        <p:spPr>
          <a:xfrm>
            <a:off x="1770898" y="3891547"/>
            <a:ext cx="2570182" cy="1459273"/>
          </a:xfrm>
        </p:spPr>
      </p:pic>
      <p:sp>
        <p:nvSpPr>
          <p:cNvPr id="14" name="Content Placeholder 5">
            <a:extLst>
              <a:ext uri="{FF2B5EF4-FFF2-40B4-BE49-F238E27FC236}">
                <a16:creationId xmlns="" xmlns:a16="http://schemas.microsoft.com/office/drawing/2014/main" id="{D8810FD4-D2CE-4C37-A482-D1FDBEAD73DB}"/>
              </a:ext>
            </a:extLst>
          </p:cNvPr>
          <p:cNvSpPr txBox="1">
            <a:spLocks/>
          </p:cNvSpPr>
          <p:nvPr/>
        </p:nvSpPr>
        <p:spPr>
          <a:xfrm>
            <a:off x="6285514" y="1852362"/>
            <a:ext cx="4937760" cy="4023359"/>
          </a:xfrm>
          <a:prstGeom prst="rect">
            <a:avLst/>
          </a:prstGeom>
        </p:spPr>
        <p:txBody>
          <a:bodyPr vert="horz" lIns="0" tIns="45720" rIns="0" bIns="45720" rtlCol="0">
            <a:normAutofit/>
          </a:bodyPr>
          <a:lstStyle>
            <a:lvl1pPr marL="0" indent="0" algn="l" defTabSz="914400" rtl="0" eaLnBrk="1" latinLnBrk="0" hangingPunct="1">
              <a:lnSpc>
                <a:spcPct val="120000"/>
              </a:lnSpc>
              <a:spcBef>
                <a:spcPts val="300"/>
              </a:spcBef>
              <a:spcAft>
                <a:spcPts val="300"/>
              </a:spcAft>
              <a:buClr>
                <a:schemeClr val="accent1"/>
              </a:buClr>
              <a:buSzPct val="100000"/>
              <a:buFont typeface="Calibri" panose="020F0502020204030204" pitchFamily="34" charset="0"/>
              <a:buNone/>
              <a:defRPr sz="2000" kern="1200">
                <a:solidFill>
                  <a:schemeClr val="tx1">
                    <a:lumMod val="75000"/>
                    <a:lumOff val="25000"/>
                  </a:schemeClr>
                </a:solidFill>
                <a:latin typeface="+mn-lt"/>
                <a:ea typeface="+mn-ea"/>
                <a:cs typeface="+mn-cs"/>
              </a:defRPr>
            </a:lvl1pPr>
            <a:lvl2pPr marL="573088" indent="-373063" algn="l" defTabSz="914400" rtl="0" eaLnBrk="1" latinLnBrk="0" hangingPunct="1">
              <a:lnSpc>
                <a:spcPct val="120000"/>
              </a:lnSpc>
              <a:spcBef>
                <a:spcPts val="300"/>
              </a:spcBef>
              <a:spcAft>
                <a:spcPts val="3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682625" indent="-292100" algn="l" defTabSz="914400" rtl="0" eaLnBrk="1" latinLnBrk="0" hangingPunct="1">
              <a:lnSpc>
                <a:spcPct val="120000"/>
              </a:lnSpc>
              <a:spcBef>
                <a:spcPts val="300"/>
              </a:spcBef>
              <a:spcAft>
                <a:spcPts val="300"/>
              </a:spcAft>
              <a:buClr>
                <a:schemeClr val="accent1"/>
              </a:buClr>
              <a:buFont typeface="Wingdings" panose="05000000000000000000" pitchFamily="2" charset="2"/>
              <a:buChar char="Ø"/>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30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30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85750" indent="-285750">
              <a:buFont typeface="Wingdings" panose="05000000000000000000" pitchFamily="2" charset="2"/>
              <a:buChar char="§"/>
            </a:pPr>
            <a:r>
              <a:rPr lang="en-IN" dirty="0"/>
              <a:t>Interactive query service  on Amazon S3</a:t>
            </a:r>
          </a:p>
          <a:p>
            <a:pPr marL="285750" indent="-285750">
              <a:buFont typeface="Wingdings" panose="05000000000000000000" pitchFamily="2" charset="2"/>
              <a:buChar char="§"/>
            </a:pPr>
            <a:r>
              <a:rPr lang="en-IN" dirty="0"/>
              <a:t>Supports cross-region queries</a:t>
            </a:r>
          </a:p>
          <a:p>
            <a:pPr marL="285750" indent="-285750">
              <a:buFont typeface="Wingdings" panose="05000000000000000000" pitchFamily="2" charset="2"/>
              <a:buChar char="§"/>
            </a:pPr>
            <a:r>
              <a:rPr lang="en-IN" dirty="0"/>
              <a:t>Supports ANSI SQL operators and functions</a:t>
            </a:r>
          </a:p>
          <a:p>
            <a:pPr marL="285750" indent="-285750">
              <a:buFont typeface="Wingdings" panose="05000000000000000000" pitchFamily="2" charset="2"/>
              <a:buChar char="§"/>
            </a:pPr>
            <a:r>
              <a:rPr lang="en-IN" dirty="0"/>
              <a:t>Serverless</a:t>
            </a:r>
          </a:p>
        </p:txBody>
      </p:sp>
    </p:spTree>
    <p:extLst>
      <p:ext uri="{BB962C8B-B14F-4D97-AF65-F5344CB8AC3E}">
        <p14:creationId xmlns:p14="http://schemas.microsoft.com/office/powerpoint/2010/main" val="2801048836"/>
      </p:ext>
    </p:extLst>
  </p:cSld>
  <p:clrMapOvr>
    <a:masterClrMapping/>
  </p:clrMapOvr>
  <p:timing>
    <p:tnLst>
      <p:par>
        <p:cTn xmlns:p14="http://schemas.microsoft.com/office/powerpoint/2010/mai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0D141E9-75AA-4AA9-AF68-8A9C53C3F45C}"/>
              </a:ext>
            </a:extLst>
          </p:cNvPr>
          <p:cNvSpPr>
            <a:spLocks noGrp="1"/>
          </p:cNvSpPr>
          <p:nvPr>
            <p:ph type="title"/>
          </p:nvPr>
        </p:nvSpPr>
        <p:spPr/>
        <p:txBody>
          <a:bodyPr>
            <a:normAutofit/>
          </a:bodyPr>
          <a:lstStyle/>
          <a:p>
            <a:r>
              <a:rPr lang="en-IN" dirty="0"/>
              <a:t>Amazon Athena: Benefits</a:t>
            </a:r>
          </a:p>
        </p:txBody>
      </p:sp>
      <p:pic>
        <p:nvPicPr>
          <p:cNvPr id="8" name="Content Placeholder 7">
            <a:extLst>
              <a:ext uri="{FF2B5EF4-FFF2-40B4-BE49-F238E27FC236}">
                <a16:creationId xmlns="" xmlns:a16="http://schemas.microsoft.com/office/drawing/2014/main" id="{82E81B7D-0F8C-41F7-A884-62446AB01F83}"/>
              </a:ext>
            </a:extLst>
          </p:cNvPr>
          <p:cNvPicPr>
            <a:picLocks noGrp="1" noChangeAspect="1"/>
          </p:cNvPicPr>
          <p:nvPr>
            <p:ph idx="1"/>
          </p:nvPr>
        </p:nvPicPr>
        <p:blipFill>
          <a:blip r:embed="rId2"/>
          <a:stretch>
            <a:fillRect/>
          </a:stretch>
        </p:blipFill>
        <p:spPr>
          <a:xfrm>
            <a:off x="628006" y="1431022"/>
            <a:ext cx="2499508" cy="1223443"/>
          </a:xfrm>
        </p:spPr>
      </p:pic>
      <p:sp>
        <p:nvSpPr>
          <p:cNvPr id="9" name="Rectangle 8">
            <a:extLst>
              <a:ext uri="{FF2B5EF4-FFF2-40B4-BE49-F238E27FC236}">
                <a16:creationId xmlns="" xmlns:a16="http://schemas.microsoft.com/office/drawing/2014/main" id="{9772D4E8-F099-418B-9633-FE9547E5CFEC}"/>
              </a:ext>
            </a:extLst>
          </p:cNvPr>
          <p:cNvSpPr/>
          <p:nvPr/>
        </p:nvSpPr>
        <p:spPr>
          <a:xfrm>
            <a:off x="8972314" y="1684245"/>
            <a:ext cx="2948302" cy="907941"/>
          </a:xfrm>
          <a:prstGeom prst="rect">
            <a:avLst/>
          </a:prstGeom>
        </p:spPr>
        <p:txBody>
          <a:bodyPr vert="horz" lIns="0" tIns="45720" rIns="0" bIns="45720" rtlCol="0">
            <a:normAutofit/>
          </a:bodyPr>
          <a:lstStyle/>
          <a:p>
            <a:pPr marL="342900" indent="-342900" defTabSz="914400">
              <a:lnSpc>
                <a:spcPct val="120000"/>
              </a:lnSpc>
              <a:spcBef>
                <a:spcPts val="300"/>
              </a:spcBef>
              <a:spcAft>
                <a:spcPts val="300"/>
              </a:spcAft>
              <a:buClr>
                <a:schemeClr val="accent1"/>
              </a:buClr>
              <a:buSzPct val="100000"/>
              <a:buFont typeface="Wingdings" panose="05000000000000000000" pitchFamily="2" charset="2"/>
              <a:buChar char="§"/>
            </a:pPr>
            <a:r>
              <a:rPr lang="en-IN" dirty="0">
                <a:solidFill>
                  <a:schemeClr val="tx1">
                    <a:lumMod val="75000"/>
                    <a:lumOff val="25000"/>
                  </a:schemeClr>
                </a:solidFill>
              </a:rPr>
              <a:t>Pay Per Query</a:t>
            </a:r>
          </a:p>
          <a:p>
            <a:pPr marL="342900" indent="-342900" defTabSz="914400">
              <a:lnSpc>
                <a:spcPct val="120000"/>
              </a:lnSpc>
              <a:spcBef>
                <a:spcPts val="300"/>
              </a:spcBef>
              <a:spcAft>
                <a:spcPts val="300"/>
              </a:spcAft>
              <a:buClr>
                <a:schemeClr val="accent1"/>
              </a:buClr>
              <a:buSzPct val="100000"/>
              <a:buFont typeface="Wingdings" panose="05000000000000000000" pitchFamily="2" charset="2"/>
              <a:buChar char="§"/>
            </a:pPr>
            <a:r>
              <a:rPr lang="en-IN" dirty="0">
                <a:solidFill>
                  <a:schemeClr val="tx1">
                    <a:lumMod val="75000"/>
                    <a:lumOff val="25000"/>
                  </a:schemeClr>
                </a:solidFill>
              </a:rPr>
              <a:t>Only pay for data scanned</a:t>
            </a:r>
          </a:p>
        </p:txBody>
      </p:sp>
      <p:pic>
        <p:nvPicPr>
          <p:cNvPr id="11" name="Picture 10">
            <a:extLst>
              <a:ext uri="{FF2B5EF4-FFF2-40B4-BE49-F238E27FC236}">
                <a16:creationId xmlns="" xmlns:a16="http://schemas.microsoft.com/office/drawing/2014/main" id="{CD700734-4F73-416B-9517-A2C0592BD27C}"/>
              </a:ext>
            </a:extLst>
          </p:cNvPr>
          <p:cNvPicPr>
            <a:picLocks noChangeAspect="1"/>
          </p:cNvPicPr>
          <p:nvPr/>
        </p:nvPicPr>
        <p:blipFill>
          <a:blip r:embed="rId3"/>
          <a:stretch>
            <a:fillRect/>
          </a:stretch>
        </p:blipFill>
        <p:spPr>
          <a:xfrm>
            <a:off x="6350198" y="1544686"/>
            <a:ext cx="2608277" cy="1276683"/>
          </a:xfrm>
          <a:prstGeom prst="rect">
            <a:avLst/>
          </a:prstGeom>
        </p:spPr>
      </p:pic>
      <p:sp>
        <p:nvSpPr>
          <p:cNvPr id="12" name="Rectangle 11">
            <a:extLst>
              <a:ext uri="{FF2B5EF4-FFF2-40B4-BE49-F238E27FC236}">
                <a16:creationId xmlns="" xmlns:a16="http://schemas.microsoft.com/office/drawing/2014/main" id="{AA2A999B-17A5-4C0A-83B9-4BA4D881B6A9}"/>
              </a:ext>
            </a:extLst>
          </p:cNvPr>
          <p:cNvSpPr/>
          <p:nvPr/>
        </p:nvSpPr>
        <p:spPr>
          <a:xfrm>
            <a:off x="3205459" y="1645721"/>
            <a:ext cx="2948302" cy="907941"/>
          </a:xfrm>
          <a:prstGeom prst="rect">
            <a:avLst/>
          </a:prstGeom>
        </p:spPr>
        <p:txBody>
          <a:bodyPr vert="horz" lIns="0" tIns="45720" rIns="0" bIns="45720" rtlCol="0">
            <a:normAutofit/>
          </a:bodyPr>
          <a:lstStyle/>
          <a:p>
            <a:pPr marL="342900" indent="-342900" defTabSz="914400">
              <a:lnSpc>
                <a:spcPct val="120000"/>
              </a:lnSpc>
              <a:spcBef>
                <a:spcPts val="300"/>
              </a:spcBef>
              <a:spcAft>
                <a:spcPts val="300"/>
              </a:spcAft>
              <a:buClr>
                <a:schemeClr val="accent1"/>
              </a:buClr>
              <a:buSzPct val="100000"/>
              <a:buFont typeface="Wingdings" panose="05000000000000000000" pitchFamily="2" charset="2"/>
              <a:buChar char="§"/>
            </a:pPr>
            <a:r>
              <a:rPr lang="en-IN" dirty="0">
                <a:solidFill>
                  <a:schemeClr val="tx1">
                    <a:lumMod val="75000"/>
                    <a:lumOff val="25000"/>
                  </a:schemeClr>
                </a:solidFill>
              </a:rPr>
              <a:t>Start Querying Instantly</a:t>
            </a:r>
          </a:p>
          <a:p>
            <a:pPr marL="342900" indent="-342900" defTabSz="914400">
              <a:lnSpc>
                <a:spcPct val="120000"/>
              </a:lnSpc>
              <a:spcBef>
                <a:spcPts val="300"/>
              </a:spcBef>
              <a:spcAft>
                <a:spcPts val="300"/>
              </a:spcAft>
              <a:buClr>
                <a:schemeClr val="accent1"/>
              </a:buClr>
              <a:buSzPct val="100000"/>
              <a:buFont typeface="Wingdings" panose="05000000000000000000" pitchFamily="2" charset="2"/>
              <a:buChar char="§"/>
            </a:pPr>
            <a:r>
              <a:rPr lang="en-IN" dirty="0">
                <a:solidFill>
                  <a:schemeClr val="tx1">
                    <a:lumMod val="75000"/>
                    <a:lumOff val="25000"/>
                  </a:schemeClr>
                </a:solidFill>
              </a:rPr>
              <a:t>Serverless, No ETL</a:t>
            </a:r>
          </a:p>
        </p:txBody>
      </p:sp>
      <p:pic>
        <p:nvPicPr>
          <p:cNvPr id="14" name="Picture 13">
            <a:extLst>
              <a:ext uri="{FF2B5EF4-FFF2-40B4-BE49-F238E27FC236}">
                <a16:creationId xmlns="" xmlns:a16="http://schemas.microsoft.com/office/drawing/2014/main" id="{EE259C4F-671F-4F44-8199-ED0FA90C7BF0}"/>
              </a:ext>
            </a:extLst>
          </p:cNvPr>
          <p:cNvPicPr>
            <a:picLocks noChangeAspect="1"/>
          </p:cNvPicPr>
          <p:nvPr/>
        </p:nvPicPr>
        <p:blipFill>
          <a:blip r:embed="rId4"/>
          <a:stretch>
            <a:fillRect/>
          </a:stretch>
        </p:blipFill>
        <p:spPr>
          <a:xfrm>
            <a:off x="515711" y="3496223"/>
            <a:ext cx="2704567" cy="1323814"/>
          </a:xfrm>
          <a:prstGeom prst="rect">
            <a:avLst/>
          </a:prstGeom>
        </p:spPr>
      </p:pic>
      <p:sp>
        <p:nvSpPr>
          <p:cNvPr id="15" name="Rectangle 14">
            <a:extLst>
              <a:ext uri="{FF2B5EF4-FFF2-40B4-BE49-F238E27FC236}">
                <a16:creationId xmlns="" xmlns:a16="http://schemas.microsoft.com/office/drawing/2014/main" id="{3B6FC428-BD1B-4228-B160-1355065F44BB}"/>
              </a:ext>
            </a:extLst>
          </p:cNvPr>
          <p:cNvSpPr/>
          <p:nvPr/>
        </p:nvSpPr>
        <p:spPr>
          <a:xfrm>
            <a:off x="3401897" y="3637726"/>
            <a:ext cx="2948302" cy="2166726"/>
          </a:xfrm>
          <a:prstGeom prst="rect">
            <a:avLst/>
          </a:prstGeom>
        </p:spPr>
        <p:txBody>
          <a:bodyPr vert="horz" lIns="0" tIns="45720" rIns="0" bIns="45720" rtlCol="0">
            <a:normAutofit/>
          </a:bodyPr>
          <a:lstStyle/>
          <a:p>
            <a:pPr marL="342900" indent="-342900" defTabSz="914400">
              <a:lnSpc>
                <a:spcPct val="120000"/>
              </a:lnSpc>
              <a:spcBef>
                <a:spcPts val="300"/>
              </a:spcBef>
              <a:spcAft>
                <a:spcPts val="300"/>
              </a:spcAft>
              <a:buClr>
                <a:schemeClr val="accent1"/>
              </a:buClr>
              <a:buSzPct val="100000"/>
              <a:buFont typeface="Wingdings" panose="05000000000000000000" pitchFamily="2" charset="2"/>
              <a:buChar char="§"/>
            </a:pPr>
            <a:r>
              <a:rPr lang="en-IN" dirty="0">
                <a:solidFill>
                  <a:schemeClr val="tx1">
                    <a:lumMod val="75000"/>
                    <a:lumOff val="25000"/>
                  </a:schemeClr>
                </a:solidFill>
              </a:rPr>
              <a:t>Uses Presto with ANSI SQL support</a:t>
            </a:r>
          </a:p>
          <a:p>
            <a:pPr marL="342900" indent="-342900" defTabSz="914400">
              <a:lnSpc>
                <a:spcPct val="120000"/>
              </a:lnSpc>
              <a:spcBef>
                <a:spcPts val="300"/>
              </a:spcBef>
              <a:spcAft>
                <a:spcPts val="300"/>
              </a:spcAft>
              <a:buClr>
                <a:schemeClr val="accent1"/>
              </a:buClr>
              <a:buSzPct val="100000"/>
              <a:buFont typeface="Wingdings" panose="05000000000000000000" pitchFamily="2" charset="2"/>
              <a:buChar char="§"/>
            </a:pPr>
            <a:r>
              <a:rPr lang="en-IN" dirty="0">
                <a:solidFill>
                  <a:schemeClr val="tx1">
                    <a:lumMod val="75000"/>
                    <a:lumOff val="25000"/>
                  </a:schemeClr>
                </a:solidFill>
              </a:rPr>
              <a:t>Works with a variety of standard data formats, including CSV, JSON, ORC, Avro, and Parquet</a:t>
            </a:r>
          </a:p>
        </p:txBody>
      </p:sp>
      <p:pic>
        <p:nvPicPr>
          <p:cNvPr id="17" name="Picture 16">
            <a:extLst>
              <a:ext uri="{FF2B5EF4-FFF2-40B4-BE49-F238E27FC236}">
                <a16:creationId xmlns="" xmlns:a16="http://schemas.microsoft.com/office/drawing/2014/main" id="{6DD07B52-3345-475F-9EAA-6663971A078A}"/>
              </a:ext>
            </a:extLst>
          </p:cNvPr>
          <p:cNvPicPr>
            <a:picLocks noChangeAspect="1"/>
          </p:cNvPicPr>
          <p:nvPr/>
        </p:nvPicPr>
        <p:blipFill>
          <a:blip r:embed="rId5"/>
          <a:stretch>
            <a:fillRect/>
          </a:stretch>
        </p:blipFill>
        <p:spPr>
          <a:xfrm>
            <a:off x="6548980" y="3526982"/>
            <a:ext cx="2371770" cy="1160919"/>
          </a:xfrm>
          <a:prstGeom prst="rect">
            <a:avLst/>
          </a:prstGeom>
        </p:spPr>
      </p:pic>
      <p:sp>
        <p:nvSpPr>
          <p:cNvPr id="18" name="Rectangle 17">
            <a:extLst>
              <a:ext uri="{FF2B5EF4-FFF2-40B4-BE49-F238E27FC236}">
                <a16:creationId xmlns="" xmlns:a16="http://schemas.microsoft.com/office/drawing/2014/main" id="{39481D70-7339-4F85-B81C-898F56C6C2A5}"/>
              </a:ext>
            </a:extLst>
          </p:cNvPr>
          <p:cNvSpPr/>
          <p:nvPr/>
        </p:nvSpPr>
        <p:spPr>
          <a:xfrm>
            <a:off x="8928156" y="3579107"/>
            <a:ext cx="2948302" cy="1443356"/>
          </a:xfrm>
          <a:prstGeom prst="rect">
            <a:avLst/>
          </a:prstGeom>
        </p:spPr>
        <p:txBody>
          <a:bodyPr vert="horz" lIns="0" tIns="45720" rIns="0" bIns="45720" rtlCol="0">
            <a:normAutofit/>
          </a:bodyPr>
          <a:lstStyle/>
          <a:p>
            <a:pPr marL="342900" indent="-342900" defTabSz="914400">
              <a:lnSpc>
                <a:spcPct val="120000"/>
              </a:lnSpc>
              <a:spcBef>
                <a:spcPts val="300"/>
              </a:spcBef>
              <a:spcAft>
                <a:spcPts val="300"/>
              </a:spcAft>
              <a:buClr>
                <a:schemeClr val="accent1"/>
              </a:buClr>
              <a:buSzPct val="100000"/>
              <a:buFont typeface="Wingdings" panose="05000000000000000000" pitchFamily="2" charset="2"/>
              <a:buChar char="§"/>
            </a:pPr>
            <a:r>
              <a:rPr lang="en-IN" dirty="0">
                <a:solidFill>
                  <a:schemeClr val="tx1">
                    <a:lumMod val="75000"/>
                    <a:lumOff val="25000"/>
                  </a:schemeClr>
                </a:solidFill>
              </a:rPr>
              <a:t>Executes queries in parallel</a:t>
            </a:r>
          </a:p>
          <a:p>
            <a:pPr marL="342900" indent="-342900" defTabSz="914400">
              <a:lnSpc>
                <a:spcPct val="120000"/>
              </a:lnSpc>
              <a:spcBef>
                <a:spcPts val="300"/>
              </a:spcBef>
              <a:spcAft>
                <a:spcPts val="300"/>
              </a:spcAft>
              <a:buClr>
                <a:schemeClr val="accent1"/>
              </a:buClr>
              <a:buSzPct val="100000"/>
              <a:buFont typeface="Wingdings" panose="05000000000000000000" pitchFamily="2" charset="2"/>
              <a:buChar char="§"/>
            </a:pPr>
            <a:r>
              <a:rPr lang="en-IN" dirty="0">
                <a:solidFill>
                  <a:schemeClr val="tx1">
                    <a:lumMod val="75000"/>
                    <a:lumOff val="25000"/>
                  </a:schemeClr>
                </a:solidFill>
              </a:rPr>
              <a:t>Interactive performance even for large datasets</a:t>
            </a:r>
          </a:p>
        </p:txBody>
      </p:sp>
    </p:spTree>
    <p:extLst>
      <p:ext uri="{BB962C8B-B14F-4D97-AF65-F5344CB8AC3E}">
        <p14:creationId xmlns:p14="http://schemas.microsoft.com/office/powerpoint/2010/main" val="233417187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normAutofit/>
          </a:bodyPr>
          <a:lstStyle/>
          <a:p>
            <a:r>
              <a:rPr lang="en-US" dirty="0"/>
              <a:t>Data Collection in Big Data</a:t>
            </a:r>
          </a:p>
          <a:p>
            <a:r>
              <a:rPr lang="en-US" dirty="0"/>
              <a:t>Data Transfer to AWS</a:t>
            </a:r>
          </a:p>
        </p:txBody>
      </p:sp>
    </p:spTree>
    <p:extLst>
      <p:ext uri="{BB962C8B-B14F-4D97-AF65-F5344CB8AC3E}">
        <p14:creationId xmlns:p14="http://schemas.microsoft.com/office/powerpoint/2010/main" val="1852183923"/>
      </p:ext>
    </p:extLst>
  </p:cSld>
  <p:clrMapOvr>
    <a:masterClrMapping/>
  </p:clrMapOvr>
  <p:timing>
    <p:tnLst>
      <p:par>
        <p:cTn xmlns:p14="http://schemas.microsoft.com/office/powerpoint/2010/mai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0D141E9-75AA-4AA9-AF68-8A9C53C3F45C}"/>
              </a:ext>
            </a:extLst>
          </p:cNvPr>
          <p:cNvSpPr>
            <a:spLocks noGrp="1"/>
          </p:cNvSpPr>
          <p:nvPr>
            <p:ph type="title"/>
          </p:nvPr>
        </p:nvSpPr>
        <p:spPr/>
        <p:txBody>
          <a:bodyPr>
            <a:normAutofit/>
          </a:bodyPr>
          <a:lstStyle/>
          <a:p>
            <a:r>
              <a:rPr lang="en-IN" dirty="0"/>
              <a:t>Amazon Athena</a:t>
            </a:r>
          </a:p>
        </p:txBody>
      </p:sp>
      <p:sp>
        <p:nvSpPr>
          <p:cNvPr id="6" name="Content Placeholder 5">
            <a:extLst>
              <a:ext uri="{FF2B5EF4-FFF2-40B4-BE49-F238E27FC236}">
                <a16:creationId xmlns="" xmlns:a16="http://schemas.microsoft.com/office/drawing/2014/main" id="{35085537-DE2A-4D8F-BA50-3248FC4B8C6F}"/>
              </a:ext>
            </a:extLst>
          </p:cNvPr>
          <p:cNvSpPr>
            <a:spLocks noGrp="1"/>
          </p:cNvSpPr>
          <p:nvPr>
            <p:ph idx="1"/>
          </p:nvPr>
        </p:nvSpPr>
        <p:spPr/>
        <p:txBody>
          <a:bodyPr/>
          <a:lstStyle/>
          <a:p>
            <a:r>
              <a:rPr lang="en-IN" dirty="0"/>
              <a:t>Presto for SQL Queries</a:t>
            </a:r>
          </a:p>
          <a:p>
            <a:pPr marL="342900" indent="-342900">
              <a:buFont typeface="Wingdings" panose="05000000000000000000" pitchFamily="2" charset="2"/>
              <a:buChar char="§"/>
            </a:pPr>
            <a:r>
              <a:rPr lang="en-IN" dirty="0"/>
              <a:t>In-memory distributed query engine</a:t>
            </a:r>
          </a:p>
          <a:p>
            <a:pPr marL="342900" indent="-342900">
              <a:buFont typeface="Wingdings" panose="05000000000000000000" pitchFamily="2" charset="2"/>
              <a:buChar char="§"/>
            </a:pPr>
            <a:r>
              <a:rPr lang="en-IN" dirty="0"/>
              <a:t>ANSI-SQL compatible with extensions</a:t>
            </a:r>
          </a:p>
          <a:p>
            <a:endParaRPr lang="en-IN" dirty="0"/>
          </a:p>
          <a:p>
            <a:r>
              <a:rPr lang="en-IN" dirty="0"/>
              <a:t>Hive for DDL functionality </a:t>
            </a:r>
          </a:p>
          <a:p>
            <a:pPr marL="342900" indent="-342900">
              <a:buFont typeface="Wingdings" panose="05000000000000000000" pitchFamily="2" charset="2"/>
              <a:buChar char="§"/>
            </a:pPr>
            <a:r>
              <a:rPr lang="en-IN" dirty="0"/>
              <a:t>Complex data types</a:t>
            </a:r>
          </a:p>
          <a:p>
            <a:pPr marL="342900" indent="-342900">
              <a:buFont typeface="Wingdings" panose="05000000000000000000" pitchFamily="2" charset="2"/>
              <a:buChar char="§"/>
            </a:pPr>
            <a:r>
              <a:rPr lang="en-IN" dirty="0"/>
              <a:t>Supports multiple formats</a:t>
            </a:r>
          </a:p>
          <a:p>
            <a:pPr marL="342900" indent="-342900">
              <a:buFont typeface="Wingdings" panose="05000000000000000000" pitchFamily="2" charset="2"/>
              <a:buChar char="§"/>
            </a:pPr>
            <a:r>
              <a:rPr lang="en-IN" dirty="0"/>
              <a:t>Supports data partitioning</a:t>
            </a:r>
          </a:p>
        </p:txBody>
      </p:sp>
    </p:spTree>
    <p:extLst>
      <p:ext uri="{BB962C8B-B14F-4D97-AF65-F5344CB8AC3E}">
        <p14:creationId xmlns:p14="http://schemas.microsoft.com/office/powerpoint/2010/main" val="61588854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0D141E9-75AA-4AA9-AF68-8A9C53C3F45C}"/>
              </a:ext>
            </a:extLst>
          </p:cNvPr>
          <p:cNvSpPr>
            <a:spLocks noGrp="1"/>
          </p:cNvSpPr>
          <p:nvPr>
            <p:ph type="title"/>
          </p:nvPr>
        </p:nvSpPr>
        <p:spPr/>
        <p:txBody>
          <a:bodyPr>
            <a:normAutofit/>
          </a:bodyPr>
          <a:lstStyle/>
          <a:p>
            <a:r>
              <a:rPr lang="en-IN" dirty="0"/>
              <a:t>Amazon Athena: Use cases</a:t>
            </a:r>
          </a:p>
        </p:txBody>
      </p:sp>
      <p:sp>
        <p:nvSpPr>
          <p:cNvPr id="6" name="Content Placeholder 5">
            <a:extLst>
              <a:ext uri="{FF2B5EF4-FFF2-40B4-BE49-F238E27FC236}">
                <a16:creationId xmlns="" xmlns:a16="http://schemas.microsoft.com/office/drawing/2014/main" id="{35085537-DE2A-4D8F-BA50-3248FC4B8C6F}"/>
              </a:ext>
            </a:extLst>
          </p:cNvPr>
          <p:cNvSpPr>
            <a:spLocks noGrp="1"/>
          </p:cNvSpPr>
          <p:nvPr>
            <p:ph idx="1"/>
          </p:nvPr>
        </p:nvSpPr>
        <p:spPr/>
        <p:txBody>
          <a:bodyPr/>
          <a:lstStyle/>
          <a:p>
            <a:r>
              <a:rPr lang="en-IN" dirty="0"/>
              <a:t>Log Analytics</a:t>
            </a:r>
          </a:p>
          <a:p>
            <a:pPr marL="342900" indent="-342900">
              <a:buFont typeface="Wingdings" panose="05000000000000000000" pitchFamily="2" charset="2"/>
              <a:buChar char="§"/>
            </a:pPr>
            <a:r>
              <a:rPr lang="en-IN" dirty="0"/>
              <a:t>Application logs</a:t>
            </a:r>
          </a:p>
          <a:p>
            <a:pPr marL="342900" indent="-342900">
              <a:buFont typeface="Wingdings" panose="05000000000000000000" pitchFamily="2" charset="2"/>
              <a:buChar char="§"/>
            </a:pPr>
            <a:r>
              <a:rPr lang="en-IN" dirty="0"/>
              <a:t>Apache web logs</a:t>
            </a:r>
          </a:p>
          <a:p>
            <a:r>
              <a:rPr lang="en-IN" dirty="0"/>
              <a:t>Data Discovery </a:t>
            </a:r>
          </a:p>
          <a:p>
            <a:pPr marL="342900" indent="-342900">
              <a:buFont typeface="Wingdings" panose="05000000000000000000" pitchFamily="2" charset="2"/>
              <a:buChar char="§"/>
            </a:pPr>
            <a:r>
              <a:rPr lang="en-IN" dirty="0"/>
              <a:t>Integrated with Amazon </a:t>
            </a:r>
            <a:r>
              <a:rPr lang="en-IN" dirty="0" err="1"/>
              <a:t>Quicksight</a:t>
            </a:r>
            <a:endParaRPr lang="en-IN" dirty="0"/>
          </a:p>
          <a:p>
            <a:r>
              <a:rPr lang="en-IN" dirty="0"/>
              <a:t>Use S3 as a Data Lake </a:t>
            </a:r>
          </a:p>
          <a:p>
            <a:pPr marL="342900" indent="-342900">
              <a:buFont typeface="Wingdings" panose="05000000000000000000" pitchFamily="2" charset="2"/>
              <a:buChar char="§"/>
            </a:pPr>
            <a:r>
              <a:rPr lang="en-IN" dirty="0"/>
              <a:t>Amazon Athena for ad hoc queries</a:t>
            </a:r>
          </a:p>
          <a:p>
            <a:pPr marL="342900" indent="-342900">
              <a:buFont typeface="Wingdings" panose="05000000000000000000" pitchFamily="2" charset="2"/>
              <a:buChar char="§"/>
            </a:pPr>
            <a:r>
              <a:rPr lang="en-IN" dirty="0"/>
              <a:t>Amazon Redshift for historical analysis </a:t>
            </a:r>
          </a:p>
          <a:p>
            <a:pPr marL="342900" indent="-342900">
              <a:buFont typeface="Wingdings" panose="05000000000000000000" pitchFamily="2" charset="2"/>
              <a:buChar char="§"/>
            </a:pPr>
            <a:r>
              <a:rPr lang="en-IN" dirty="0"/>
              <a:t>Amazon EMR for ETL and analytics</a:t>
            </a:r>
          </a:p>
        </p:txBody>
      </p:sp>
    </p:spTree>
    <p:extLst>
      <p:ext uri="{BB962C8B-B14F-4D97-AF65-F5344CB8AC3E}">
        <p14:creationId xmlns:p14="http://schemas.microsoft.com/office/powerpoint/2010/main" val="412632295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0D141E9-75AA-4AA9-AF68-8A9C53C3F45C}"/>
              </a:ext>
            </a:extLst>
          </p:cNvPr>
          <p:cNvSpPr>
            <a:spLocks noGrp="1"/>
          </p:cNvSpPr>
          <p:nvPr>
            <p:ph type="title"/>
          </p:nvPr>
        </p:nvSpPr>
        <p:spPr/>
        <p:txBody>
          <a:bodyPr>
            <a:normAutofit/>
          </a:bodyPr>
          <a:lstStyle/>
          <a:p>
            <a:r>
              <a:rPr lang="en-IN" dirty="0"/>
              <a:t>Amazon Athena: Data Lake Pipeline</a:t>
            </a:r>
          </a:p>
        </p:txBody>
      </p:sp>
      <p:sp>
        <p:nvSpPr>
          <p:cNvPr id="6" name="Content Placeholder 5">
            <a:extLst>
              <a:ext uri="{FF2B5EF4-FFF2-40B4-BE49-F238E27FC236}">
                <a16:creationId xmlns="" xmlns:a16="http://schemas.microsoft.com/office/drawing/2014/main" id="{35085537-DE2A-4D8F-BA50-3248FC4B8C6F}"/>
              </a:ext>
            </a:extLst>
          </p:cNvPr>
          <p:cNvSpPr>
            <a:spLocks noGrp="1"/>
          </p:cNvSpPr>
          <p:nvPr>
            <p:ph idx="1"/>
          </p:nvPr>
        </p:nvSpPr>
        <p:spPr/>
        <p:txBody>
          <a:bodyPr/>
          <a:lstStyle/>
          <a:p>
            <a:endParaRPr lang="en-IN"/>
          </a:p>
        </p:txBody>
      </p:sp>
      <p:pic>
        <p:nvPicPr>
          <p:cNvPr id="2" name="Picture 1">
            <a:extLst>
              <a:ext uri="{FF2B5EF4-FFF2-40B4-BE49-F238E27FC236}">
                <a16:creationId xmlns="" xmlns:a16="http://schemas.microsoft.com/office/drawing/2014/main" id="{A5B94E4E-7BAE-4EAC-AF7D-ADD639B8F83B}"/>
              </a:ext>
            </a:extLst>
          </p:cNvPr>
          <p:cNvPicPr>
            <a:picLocks noChangeAspect="1"/>
          </p:cNvPicPr>
          <p:nvPr/>
        </p:nvPicPr>
        <p:blipFill rotWithShape="1">
          <a:blip r:embed="rId2"/>
          <a:srcRect l="15462" t="31074" r="16346" b="12569"/>
          <a:stretch/>
        </p:blipFill>
        <p:spPr>
          <a:xfrm>
            <a:off x="749496" y="1144454"/>
            <a:ext cx="10645338" cy="4946248"/>
          </a:xfrm>
          <a:prstGeom prst="rect">
            <a:avLst/>
          </a:prstGeom>
        </p:spPr>
      </p:pic>
    </p:spTree>
    <p:extLst>
      <p:ext uri="{BB962C8B-B14F-4D97-AF65-F5344CB8AC3E}">
        <p14:creationId xmlns:p14="http://schemas.microsoft.com/office/powerpoint/2010/main" val="20288903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0D141E9-75AA-4AA9-AF68-8A9C53C3F45C}"/>
              </a:ext>
            </a:extLst>
          </p:cNvPr>
          <p:cNvSpPr>
            <a:spLocks noGrp="1"/>
          </p:cNvSpPr>
          <p:nvPr>
            <p:ph type="title"/>
          </p:nvPr>
        </p:nvSpPr>
        <p:spPr/>
        <p:txBody>
          <a:bodyPr>
            <a:normAutofit/>
          </a:bodyPr>
          <a:lstStyle/>
          <a:p>
            <a:r>
              <a:rPr lang="en-IN" dirty="0"/>
              <a:t>Amazon Athena: Console Interface</a:t>
            </a:r>
          </a:p>
        </p:txBody>
      </p:sp>
      <p:sp>
        <p:nvSpPr>
          <p:cNvPr id="6" name="Content Placeholder 5">
            <a:extLst>
              <a:ext uri="{FF2B5EF4-FFF2-40B4-BE49-F238E27FC236}">
                <a16:creationId xmlns="" xmlns:a16="http://schemas.microsoft.com/office/drawing/2014/main" id="{35085537-DE2A-4D8F-BA50-3248FC4B8C6F}"/>
              </a:ext>
            </a:extLst>
          </p:cNvPr>
          <p:cNvSpPr>
            <a:spLocks noGrp="1"/>
          </p:cNvSpPr>
          <p:nvPr>
            <p:ph idx="1"/>
          </p:nvPr>
        </p:nvSpPr>
        <p:spPr/>
        <p:txBody>
          <a:bodyPr/>
          <a:lstStyle/>
          <a:p>
            <a:endParaRPr lang="en-IN" dirty="0"/>
          </a:p>
        </p:txBody>
      </p:sp>
      <p:pic>
        <p:nvPicPr>
          <p:cNvPr id="4" name="Picture 3">
            <a:extLst>
              <a:ext uri="{FF2B5EF4-FFF2-40B4-BE49-F238E27FC236}">
                <a16:creationId xmlns="" xmlns:a16="http://schemas.microsoft.com/office/drawing/2014/main" id="{05D48C16-3939-4A94-9041-138B9AFAEC82}"/>
              </a:ext>
            </a:extLst>
          </p:cNvPr>
          <p:cNvPicPr>
            <a:picLocks noChangeAspect="1"/>
          </p:cNvPicPr>
          <p:nvPr/>
        </p:nvPicPr>
        <p:blipFill rotWithShape="1">
          <a:blip r:embed="rId2"/>
          <a:srcRect t="16672" r="1577" b="7466"/>
          <a:stretch/>
        </p:blipFill>
        <p:spPr>
          <a:xfrm>
            <a:off x="1364565" y="1202061"/>
            <a:ext cx="8834511" cy="3828426"/>
          </a:xfrm>
          <a:prstGeom prst="rect">
            <a:avLst/>
          </a:prstGeom>
        </p:spPr>
      </p:pic>
      <p:sp>
        <p:nvSpPr>
          <p:cNvPr id="3" name="Speech Bubble: Rectangle 2">
            <a:extLst>
              <a:ext uri="{FF2B5EF4-FFF2-40B4-BE49-F238E27FC236}">
                <a16:creationId xmlns="" xmlns:a16="http://schemas.microsoft.com/office/drawing/2014/main" id="{FFD8508C-A3C1-433F-9F31-8F7D6163EA17}"/>
              </a:ext>
            </a:extLst>
          </p:cNvPr>
          <p:cNvSpPr/>
          <p:nvPr/>
        </p:nvSpPr>
        <p:spPr>
          <a:xfrm>
            <a:off x="10292862" y="2641209"/>
            <a:ext cx="1397909" cy="950130"/>
          </a:xfrm>
          <a:prstGeom prst="wedgeRectCallout">
            <a:avLst>
              <a:gd name="adj1" fmla="val -77885"/>
              <a:gd name="adj2" fmla="val -16563"/>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dirty="0">
                <a:solidFill>
                  <a:schemeClr val="tx1"/>
                </a:solidFill>
              </a:rPr>
              <a:t>Simple query editor </a:t>
            </a:r>
          </a:p>
        </p:txBody>
      </p:sp>
      <p:sp>
        <p:nvSpPr>
          <p:cNvPr id="7" name="Speech Bubble: Rectangle 6">
            <a:extLst>
              <a:ext uri="{FF2B5EF4-FFF2-40B4-BE49-F238E27FC236}">
                <a16:creationId xmlns="" xmlns:a16="http://schemas.microsoft.com/office/drawing/2014/main" id="{51B7001D-C449-459C-B11C-A6D9102392DC}"/>
              </a:ext>
            </a:extLst>
          </p:cNvPr>
          <p:cNvSpPr/>
          <p:nvPr/>
        </p:nvSpPr>
        <p:spPr>
          <a:xfrm>
            <a:off x="6267158" y="1976784"/>
            <a:ext cx="1554479" cy="950130"/>
          </a:xfrm>
          <a:prstGeom prst="wedgeRectCallout">
            <a:avLst>
              <a:gd name="adj1" fmla="val -120151"/>
              <a:gd name="adj2" fmla="val -37292"/>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dirty="0">
                <a:solidFill>
                  <a:schemeClr val="tx1"/>
                </a:solidFill>
              </a:rPr>
              <a:t>Autocomplete</a:t>
            </a:r>
          </a:p>
          <a:p>
            <a:r>
              <a:rPr lang="en-IN" dirty="0">
                <a:solidFill>
                  <a:schemeClr val="tx1"/>
                </a:solidFill>
              </a:rPr>
              <a:t>Functionality </a:t>
            </a:r>
          </a:p>
        </p:txBody>
      </p:sp>
      <p:sp>
        <p:nvSpPr>
          <p:cNvPr id="8" name="Speech Bubble: Rectangle 7">
            <a:extLst>
              <a:ext uri="{FF2B5EF4-FFF2-40B4-BE49-F238E27FC236}">
                <a16:creationId xmlns="" xmlns:a16="http://schemas.microsoft.com/office/drawing/2014/main" id="{DE1A9A04-6EC5-4287-BC8B-C7E72DE14544}"/>
              </a:ext>
            </a:extLst>
          </p:cNvPr>
          <p:cNvSpPr/>
          <p:nvPr/>
        </p:nvSpPr>
        <p:spPr>
          <a:xfrm>
            <a:off x="3833446" y="4110663"/>
            <a:ext cx="1397909" cy="950130"/>
          </a:xfrm>
          <a:prstGeom prst="wedgeRectCallout">
            <a:avLst>
              <a:gd name="adj1" fmla="val -109081"/>
              <a:gd name="adj2" fmla="val -13602"/>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IN" dirty="0">
                <a:solidFill>
                  <a:schemeClr val="tx1"/>
                </a:solidFill>
              </a:rPr>
              <a:t>Tables and Columns</a:t>
            </a:r>
          </a:p>
        </p:txBody>
      </p:sp>
    </p:spTree>
    <p:extLst>
      <p:ext uri="{BB962C8B-B14F-4D97-AF65-F5344CB8AC3E}">
        <p14:creationId xmlns:p14="http://schemas.microsoft.com/office/powerpoint/2010/main" val="209484984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0D141E9-75AA-4AA9-AF68-8A9C53C3F45C}"/>
              </a:ext>
            </a:extLst>
          </p:cNvPr>
          <p:cNvSpPr>
            <a:spLocks noGrp="1"/>
          </p:cNvSpPr>
          <p:nvPr>
            <p:ph type="title"/>
          </p:nvPr>
        </p:nvSpPr>
        <p:spPr/>
        <p:txBody>
          <a:bodyPr>
            <a:normAutofit/>
          </a:bodyPr>
          <a:lstStyle/>
          <a:p>
            <a:r>
              <a:rPr lang="en-IN" dirty="0"/>
              <a:t>Amazon Athena: Tables</a:t>
            </a:r>
          </a:p>
        </p:txBody>
      </p:sp>
      <p:sp>
        <p:nvSpPr>
          <p:cNvPr id="6" name="Content Placeholder 5">
            <a:extLst>
              <a:ext uri="{FF2B5EF4-FFF2-40B4-BE49-F238E27FC236}">
                <a16:creationId xmlns="" xmlns:a16="http://schemas.microsoft.com/office/drawing/2014/main" id="{35085537-DE2A-4D8F-BA50-3248FC4B8C6F}"/>
              </a:ext>
            </a:extLst>
          </p:cNvPr>
          <p:cNvSpPr>
            <a:spLocks noGrp="1"/>
          </p:cNvSpPr>
          <p:nvPr>
            <p:ph idx="1"/>
          </p:nvPr>
        </p:nvSpPr>
        <p:spPr/>
        <p:txBody>
          <a:bodyPr>
            <a:normAutofit/>
          </a:bodyPr>
          <a:lstStyle/>
          <a:p>
            <a:r>
              <a:rPr lang="en-IN" sz="2400" dirty="0"/>
              <a:t>Create Table Statements (or DDL) are written in Hive</a:t>
            </a:r>
          </a:p>
          <a:p>
            <a:r>
              <a:rPr lang="en-IN" sz="2400" dirty="0"/>
              <a:t>• High degree of flexibility</a:t>
            </a:r>
          </a:p>
          <a:p>
            <a:r>
              <a:rPr lang="en-IN" sz="2400" dirty="0"/>
              <a:t>• Schema on Read</a:t>
            </a:r>
          </a:p>
          <a:p>
            <a:r>
              <a:rPr lang="en-IN" sz="2400" dirty="0"/>
              <a:t>• Hive is SQL like but allows other concepts such “external tables” and partitioning of data</a:t>
            </a:r>
          </a:p>
          <a:p>
            <a:r>
              <a:rPr lang="en-IN" sz="2400" dirty="0"/>
              <a:t>• Data formats supported – JSON, TXT, CSV, TSV, Parquet and ORC (via Serdes)</a:t>
            </a:r>
          </a:p>
          <a:p>
            <a:r>
              <a:rPr lang="en-IN" sz="2400" dirty="0"/>
              <a:t>• Data in stored in Amazon S3</a:t>
            </a:r>
          </a:p>
          <a:p>
            <a:r>
              <a:rPr lang="en-IN" sz="2400" dirty="0"/>
              <a:t>• Metadata is stored in an a metadata store</a:t>
            </a:r>
          </a:p>
        </p:txBody>
      </p:sp>
    </p:spTree>
    <p:extLst>
      <p:ext uri="{BB962C8B-B14F-4D97-AF65-F5344CB8AC3E}">
        <p14:creationId xmlns:p14="http://schemas.microsoft.com/office/powerpoint/2010/main" val="218511042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0D141E9-75AA-4AA9-AF68-8A9C53C3F45C}"/>
              </a:ext>
            </a:extLst>
          </p:cNvPr>
          <p:cNvSpPr>
            <a:spLocks noGrp="1"/>
          </p:cNvSpPr>
          <p:nvPr>
            <p:ph type="title"/>
          </p:nvPr>
        </p:nvSpPr>
        <p:spPr/>
        <p:txBody>
          <a:bodyPr>
            <a:normAutofit/>
          </a:bodyPr>
          <a:lstStyle/>
          <a:p>
            <a:r>
              <a:rPr lang="en-IN" dirty="0"/>
              <a:t>Amazon Athena: Internal Metadata Store</a:t>
            </a:r>
          </a:p>
        </p:txBody>
      </p:sp>
      <p:sp>
        <p:nvSpPr>
          <p:cNvPr id="6" name="Content Placeholder 5">
            <a:extLst>
              <a:ext uri="{FF2B5EF4-FFF2-40B4-BE49-F238E27FC236}">
                <a16:creationId xmlns="" xmlns:a16="http://schemas.microsoft.com/office/drawing/2014/main" id="{35085537-DE2A-4D8F-BA50-3248FC4B8C6F}"/>
              </a:ext>
            </a:extLst>
          </p:cNvPr>
          <p:cNvSpPr>
            <a:spLocks noGrp="1"/>
          </p:cNvSpPr>
          <p:nvPr>
            <p:ph idx="1"/>
          </p:nvPr>
        </p:nvSpPr>
        <p:spPr/>
        <p:txBody>
          <a:bodyPr>
            <a:normAutofit/>
          </a:bodyPr>
          <a:lstStyle/>
          <a:p>
            <a:r>
              <a:rPr lang="en-IN" sz="2800" dirty="0"/>
              <a:t>Stores Metadata</a:t>
            </a:r>
          </a:p>
          <a:p>
            <a:r>
              <a:rPr lang="en-IN" sz="2800" dirty="0"/>
              <a:t>• Table definition, column names, partitions</a:t>
            </a:r>
          </a:p>
          <a:p>
            <a:r>
              <a:rPr lang="en-IN" sz="2800" dirty="0"/>
              <a:t>• Highly available and durable</a:t>
            </a:r>
          </a:p>
          <a:p>
            <a:r>
              <a:rPr lang="en-IN" sz="2800" dirty="0"/>
              <a:t>• Requires no management</a:t>
            </a:r>
          </a:p>
          <a:p>
            <a:r>
              <a:rPr lang="en-IN" sz="2800" dirty="0"/>
              <a:t>• Access via DDL statements</a:t>
            </a:r>
          </a:p>
          <a:p>
            <a:r>
              <a:rPr lang="en-IN" sz="2800" dirty="0"/>
              <a:t>• Similar to a Hive </a:t>
            </a:r>
            <a:r>
              <a:rPr lang="en-IN" sz="2800" dirty="0" err="1"/>
              <a:t>Metastore</a:t>
            </a:r>
            <a:endParaRPr lang="en-IN" sz="2800" dirty="0"/>
          </a:p>
        </p:txBody>
      </p:sp>
      <p:pic>
        <p:nvPicPr>
          <p:cNvPr id="4" name="Picture 3">
            <a:extLst>
              <a:ext uri="{FF2B5EF4-FFF2-40B4-BE49-F238E27FC236}">
                <a16:creationId xmlns="" xmlns:a16="http://schemas.microsoft.com/office/drawing/2014/main" id="{4693CD2A-9868-47A6-96DB-2CC560EBA25A}"/>
              </a:ext>
            </a:extLst>
          </p:cNvPr>
          <p:cNvPicPr>
            <a:picLocks noChangeAspect="1"/>
          </p:cNvPicPr>
          <p:nvPr/>
        </p:nvPicPr>
        <p:blipFill rotWithShape="1">
          <a:blip r:embed="rId2"/>
          <a:srcRect t="28255" r="75394" b="7466"/>
          <a:stretch/>
        </p:blipFill>
        <p:spPr>
          <a:xfrm>
            <a:off x="8348870" y="1144453"/>
            <a:ext cx="3215127" cy="4722169"/>
          </a:xfrm>
          <a:prstGeom prst="rect">
            <a:avLst/>
          </a:prstGeom>
        </p:spPr>
      </p:pic>
    </p:spTree>
    <p:extLst>
      <p:ext uri="{BB962C8B-B14F-4D97-AF65-F5344CB8AC3E}">
        <p14:creationId xmlns:p14="http://schemas.microsoft.com/office/powerpoint/2010/main" val="3221997863"/>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0D141E9-75AA-4AA9-AF68-8A9C53C3F45C}"/>
              </a:ext>
            </a:extLst>
          </p:cNvPr>
          <p:cNvSpPr>
            <a:spLocks noGrp="1"/>
          </p:cNvSpPr>
          <p:nvPr>
            <p:ph type="title"/>
          </p:nvPr>
        </p:nvSpPr>
        <p:spPr/>
        <p:txBody>
          <a:bodyPr>
            <a:normAutofit/>
          </a:bodyPr>
          <a:lstStyle/>
          <a:p>
            <a:r>
              <a:rPr lang="en-IN" dirty="0"/>
              <a:t>Amazon Athena: Running Query</a:t>
            </a:r>
          </a:p>
        </p:txBody>
      </p:sp>
      <p:sp>
        <p:nvSpPr>
          <p:cNvPr id="4" name="Content Placeholder 3">
            <a:extLst>
              <a:ext uri="{FF2B5EF4-FFF2-40B4-BE49-F238E27FC236}">
                <a16:creationId xmlns="" xmlns:a16="http://schemas.microsoft.com/office/drawing/2014/main" id="{26D697BF-3FC7-41CE-A1BF-E6519DF3066A}"/>
              </a:ext>
            </a:extLst>
          </p:cNvPr>
          <p:cNvSpPr>
            <a:spLocks noGrp="1"/>
          </p:cNvSpPr>
          <p:nvPr>
            <p:ph idx="1"/>
          </p:nvPr>
        </p:nvSpPr>
        <p:spPr/>
        <p:txBody>
          <a:bodyPr/>
          <a:lstStyle/>
          <a:p>
            <a:endParaRPr lang="en-IN"/>
          </a:p>
        </p:txBody>
      </p:sp>
      <p:pic>
        <p:nvPicPr>
          <p:cNvPr id="8" name="Picture 7">
            <a:extLst>
              <a:ext uri="{FF2B5EF4-FFF2-40B4-BE49-F238E27FC236}">
                <a16:creationId xmlns="" xmlns:a16="http://schemas.microsoft.com/office/drawing/2014/main" id="{19E9CB3A-817B-4180-8B16-B0B0B2A3F7D5}"/>
              </a:ext>
            </a:extLst>
          </p:cNvPr>
          <p:cNvPicPr>
            <a:picLocks noChangeAspect="1"/>
          </p:cNvPicPr>
          <p:nvPr/>
        </p:nvPicPr>
        <p:blipFill rotWithShape="1">
          <a:blip r:embed="rId2"/>
          <a:srcRect l="8423" t="22551" r="6539" b="10955"/>
          <a:stretch/>
        </p:blipFill>
        <p:spPr>
          <a:xfrm>
            <a:off x="853089" y="1197818"/>
            <a:ext cx="10367889" cy="4557932"/>
          </a:xfrm>
          <a:prstGeom prst="rect">
            <a:avLst/>
          </a:prstGeom>
        </p:spPr>
      </p:pic>
      <p:sp>
        <p:nvSpPr>
          <p:cNvPr id="9" name="Speech Bubble: Rectangle 8">
            <a:extLst>
              <a:ext uri="{FF2B5EF4-FFF2-40B4-BE49-F238E27FC236}">
                <a16:creationId xmlns="" xmlns:a16="http://schemas.microsoft.com/office/drawing/2014/main" id="{4B21A702-C577-4806-9146-91D87994D9D6}"/>
              </a:ext>
            </a:extLst>
          </p:cNvPr>
          <p:cNvSpPr/>
          <p:nvPr/>
        </p:nvSpPr>
        <p:spPr>
          <a:xfrm>
            <a:off x="6485206" y="2981738"/>
            <a:ext cx="2039816" cy="1337043"/>
          </a:xfrm>
          <a:prstGeom prst="wedgeRectCallout">
            <a:avLst>
              <a:gd name="adj1" fmla="val -65661"/>
              <a:gd name="adj2" fmla="val 108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Run time and data scanned</a:t>
            </a:r>
          </a:p>
        </p:txBody>
      </p:sp>
    </p:spTree>
    <p:extLst>
      <p:ext uri="{BB962C8B-B14F-4D97-AF65-F5344CB8AC3E}">
        <p14:creationId xmlns:p14="http://schemas.microsoft.com/office/powerpoint/2010/main" val="115821479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0D141E9-75AA-4AA9-AF68-8A9C53C3F45C}"/>
              </a:ext>
            </a:extLst>
          </p:cNvPr>
          <p:cNvSpPr>
            <a:spLocks noGrp="1"/>
          </p:cNvSpPr>
          <p:nvPr>
            <p:ph type="title"/>
          </p:nvPr>
        </p:nvSpPr>
        <p:spPr/>
        <p:txBody>
          <a:bodyPr>
            <a:normAutofit/>
          </a:bodyPr>
          <a:lstStyle/>
          <a:p>
            <a:r>
              <a:rPr lang="en-IN" dirty="0"/>
              <a:t>Amazon Athena: Cost</a:t>
            </a:r>
          </a:p>
        </p:txBody>
      </p:sp>
      <p:sp>
        <p:nvSpPr>
          <p:cNvPr id="4" name="Content Placeholder 3">
            <a:extLst>
              <a:ext uri="{FF2B5EF4-FFF2-40B4-BE49-F238E27FC236}">
                <a16:creationId xmlns="" xmlns:a16="http://schemas.microsoft.com/office/drawing/2014/main" id="{26D697BF-3FC7-41CE-A1BF-E6519DF3066A}"/>
              </a:ext>
            </a:extLst>
          </p:cNvPr>
          <p:cNvSpPr>
            <a:spLocks noGrp="1"/>
          </p:cNvSpPr>
          <p:nvPr>
            <p:ph idx="1"/>
          </p:nvPr>
        </p:nvSpPr>
        <p:spPr/>
        <p:txBody>
          <a:bodyPr/>
          <a:lstStyle/>
          <a:p>
            <a:r>
              <a:rPr lang="en-IN" dirty="0"/>
              <a:t>Pay by the query - $5TB Scanned</a:t>
            </a:r>
          </a:p>
          <a:p>
            <a:r>
              <a:rPr lang="en-IN" dirty="0"/>
              <a:t>Pay by the amount of data scanned per query</a:t>
            </a:r>
          </a:p>
          <a:p>
            <a:r>
              <a:rPr lang="en-IN" dirty="0"/>
              <a:t>• Ways to save costs</a:t>
            </a:r>
          </a:p>
          <a:p>
            <a:pPr lvl="1"/>
            <a:r>
              <a:rPr lang="en-IN" dirty="0"/>
              <a:t>Compress</a:t>
            </a:r>
          </a:p>
          <a:p>
            <a:pPr lvl="1"/>
            <a:r>
              <a:rPr lang="en-IN" dirty="0"/>
              <a:t>Convert to Columnar format</a:t>
            </a:r>
          </a:p>
          <a:p>
            <a:pPr lvl="1"/>
            <a:r>
              <a:rPr lang="en-IN" dirty="0"/>
              <a:t>Use partitioning</a:t>
            </a:r>
          </a:p>
          <a:p>
            <a:r>
              <a:rPr lang="en-IN" dirty="0"/>
              <a:t>• Free: DDL Queries, Failed Queries</a:t>
            </a:r>
          </a:p>
        </p:txBody>
      </p:sp>
      <p:pic>
        <p:nvPicPr>
          <p:cNvPr id="2" name="Picture 1">
            <a:extLst>
              <a:ext uri="{FF2B5EF4-FFF2-40B4-BE49-F238E27FC236}">
                <a16:creationId xmlns="" xmlns:a16="http://schemas.microsoft.com/office/drawing/2014/main" id="{25FF489D-47E2-4A1C-B53F-649A2EE7AEE2}"/>
              </a:ext>
            </a:extLst>
          </p:cNvPr>
          <p:cNvPicPr>
            <a:picLocks noChangeAspect="1"/>
          </p:cNvPicPr>
          <p:nvPr/>
        </p:nvPicPr>
        <p:blipFill rotWithShape="1">
          <a:blip r:embed="rId2"/>
          <a:srcRect l="15543" t="43089" r="17826" b="28878"/>
          <a:stretch/>
        </p:blipFill>
        <p:spPr>
          <a:xfrm>
            <a:off x="628003" y="4214192"/>
            <a:ext cx="8123583" cy="1921565"/>
          </a:xfrm>
          <a:prstGeom prst="rect">
            <a:avLst/>
          </a:prstGeom>
        </p:spPr>
      </p:pic>
      <p:pic>
        <p:nvPicPr>
          <p:cNvPr id="3" name="Picture 2">
            <a:extLst>
              <a:ext uri="{FF2B5EF4-FFF2-40B4-BE49-F238E27FC236}">
                <a16:creationId xmlns="" xmlns:a16="http://schemas.microsoft.com/office/drawing/2014/main" id="{364EF6DD-8BB9-404A-BAEF-097A209947F9}"/>
              </a:ext>
            </a:extLst>
          </p:cNvPr>
          <p:cNvPicPr>
            <a:picLocks noChangeAspect="1"/>
          </p:cNvPicPr>
          <p:nvPr/>
        </p:nvPicPr>
        <p:blipFill rotWithShape="1">
          <a:blip r:embed="rId3"/>
          <a:srcRect l="50000" t="28092" r="13346" b="42436"/>
          <a:stretch/>
        </p:blipFill>
        <p:spPr>
          <a:xfrm>
            <a:off x="5631764" y="1268283"/>
            <a:ext cx="6082954" cy="2749959"/>
          </a:xfrm>
          <a:prstGeom prst="rect">
            <a:avLst/>
          </a:prstGeom>
        </p:spPr>
      </p:pic>
    </p:spTree>
    <p:extLst>
      <p:ext uri="{BB962C8B-B14F-4D97-AF65-F5344CB8AC3E}">
        <p14:creationId xmlns:p14="http://schemas.microsoft.com/office/powerpoint/2010/main" val="114216579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80D141E9-75AA-4AA9-AF68-8A9C53C3F45C}"/>
              </a:ext>
            </a:extLst>
          </p:cNvPr>
          <p:cNvSpPr>
            <a:spLocks noGrp="1"/>
          </p:cNvSpPr>
          <p:nvPr>
            <p:ph type="title"/>
          </p:nvPr>
        </p:nvSpPr>
        <p:spPr/>
        <p:txBody>
          <a:bodyPr>
            <a:normAutofit/>
          </a:bodyPr>
          <a:lstStyle/>
          <a:p>
            <a:r>
              <a:rPr lang="en-IN" dirty="0"/>
              <a:t>Amazon Athena: With Redshift and EMR</a:t>
            </a:r>
          </a:p>
        </p:txBody>
      </p:sp>
      <p:pic>
        <p:nvPicPr>
          <p:cNvPr id="2" name="Content Placeholder 1">
            <a:extLst>
              <a:ext uri="{FF2B5EF4-FFF2-40B4-BE49-F238E27FC236}">
                <a16:creationId xmlns="" xmlns:a16="http://schemas.microsoft.com/office/drawing/2014/main" id="{287CA72A-AE64-45E5-A69B-806824FEB1D2}"/>
              </a:ext>
            </a:extLst>
          </p:cNvPr>
          <p:cNvPicPr>
            <a:picLocks noGrp="1" noChangeAspect="1"/>
          </p:cNvPicPr>
          <p:nvPr>
            <p:ph idx="1"/>
          </p:nvPr>
        </p:nvPicPr>
        <p:blipFill rotWithShape="1">
          <a:blip r:embed="rId2"/>
          <a:srcRect l="17092" t="26627" r="22122" b="12572"/>
          <a:stretch/>
        </p:blipFill>
        <p:spPr>
          <a:xfrm>
            <a:off x="1232914" y="1195034"/>
            <a:ext cx="8966161" cy="5042281"/>
          </a:xfrm>
          <a:prstGeom prst="rect">
            <a:avLst/>
          </a:prstGeom>
        </p:spPr>
      </p:pic>
    </p:spTree>
    <p:extLst>
      <p:ext uri="{BB962C8B-B14F-4D97-AF65-F5344CB8AC3E}">
        <p14:creationId xmlns:p14="http://schemas.microsoft.com/office/powerpoint/2010/main" val="402592586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 xmlns:a16="http://schemas.microsoft.com/office/drawing/2014/main" id="{A1464FCE-BE6F-4178-919F-147054CDBE95}"/>
              </a:ext>
            </a:extLst>
          </p:cNvPr>
          <p:cNvSpPr>
            <a:spLocks noGrp="1"/>
          </p:cNvSpPr>
          <p:nvPr>
            <p:ph type="title"/>
          </p:nvPr>
        </p:nvSpPr>
        <p:spPr/>
        <p:txBody>
          <a:bodyPr/>
          <a:lstStyle/>
          <a:p>
            <a:r>
              <a:rPr lang="en-IN" dirty="0"/>
              <a:t>Amazon </a:t>
            </a:r>
            <a:r>
              <a:rPr lang="en-IN"/>
              <a:t>Athena: Demo and Lab </a:t>
            </a:r>
            <a:endParaRPr lang="en-IN" dirty="0"/>
          </a:p>
        </p:txBody>
      </p:sp>
      <p:sp>
        <p:nvSpPr>
          <p:cNvPr id="6" name="Content Placeholder 5">
            <a:extLst>
              <a:ext uri="{FF2B5EF4-FFF2-40B4-BE49-F238E27FC236}">
                <a16:creationId xmlns="" xmlns:a16="http://schemas.microsoft.com/office/drawing/2014/main" id="{61011560-C837-4996-92B4-5BDF7E1A76C3}"/>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0002455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Collection</a:t>
            </a:r>
          </a:p>
        </p:txBody>
      </p:sp>
      <p:sp>
        <p:nvSpPr>
          <p:cNvPr id="3" name="Content Placeholder 2"/>
          <p:cNvSpPr>
            <a:spLocks noGrp="1"/>
          </p:cNvSpPr>
          <p:nvPr>
            <p:ph idx="1"/>
          </p:nvPr>
        </p:nvSpPr>
        <p:spPr/>
        <p:txBody>
          <a:bodyPr>
            <a:normAutofit/>
          </a:bodyPr>
          <a:lstStyle/>
          <a:p>
            <a:r>
              <a:rPr lang="en-US" sz="3200" dirty="0"/>
              <a:t>Collecting data from </a:t>
            </a:r>
            <a:r>
              <a:rPr lang="en-US" sz="3200" b="1" dirty="0"/>
              <a:t>“multiple sources”</a:t>
            </a:r>
            <a:r>
              <a:rPr lang="en-US" sz="3200" dirty="0"/>
              <a:t> and converting into a </a:t>
            </a:r>
            <a:r>
              <a:rPr lang="en-US" sz="3200" b="1" dirty="0"/>
              <a:t>“sequential Stream”</a:t>
            </a:r>
            <a:r>
              <a:rPr lang="en-US" sz="3200" dirty="0"/>
              <a:t> to store </a:t>
            </a:r>
            <a:r>
              <a:rPr lang="en-US" sz="3200" b="1" dirty="0"/>
              <a:t>durably </a:t>
            </a:r>
            <a:r>
              <a:rPr lang="en-US" sz="3200" dirty="0"/>
              <a:t>so that it is easier to </a:t>
            </a:r>
            <a:r>
              <a:rPr lang="en-US" sz="3200" b="1" dirty="0"/>
              <a:t>process</a:t>
            </a:r>
            <a:r>
              <a:rPr lang="en-US" sz="3200" dirty="0"/>
              <a:t> later.</a:t>
            </a:r>
          </a:p>
        </p:txBody>
      </p:sp>
    </p:spTree>
    <p:extLst>
      <p:ext uri="{BB962C8B-B14F-4D97-AF65-F5344CB8AC3E}">
        <p14:creationId xmlns:p14="http://schemas.microsoft.com/office/powerpoint/2010/main" val="2956242557"/>
      </p:ext>
    </p:extLst>
  </p:cSld>
  <p:clrMapOvr>
    <a:masterClrMapping/>
  </p:clrMapOvr>
  <p:timing>
    <p:tnLst>
      <p:par>
        <p:cTn xmlns:p14="http://schemas.microsoft.com/office/powerpoint/2010/mai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Module 8</a:t>
            </a:r>
          </a:p>
        </p:txBody>
      </p:sp>
      <p:sp>
        <p:nvSpPr>
          <p:cNvPr id="5" name="Text Placeholder 4"/>
          <p:cNvSpPr>
            <a:spLocks noGrp="1"/>
          </p:cNvSpPr>
          <p:nvPr>
            <p:ph type="body" idx="1"/>
          </p:nvPr>
        </p:nvSpPr>
        <p:spPr/>
        <p:txBody>
          <a:bodyPr/>
          <a:lstStyle/>
          <a:p>
            <a:r>
              <a:rPr lang="en-US" dirty="0"/>
              <a:t>AWS EMR </a:t>
            </a:r>
          </a:p>
        </p:txBody>
      </p:sp>
    </p:spTree>
    <p:extLst>
      <p:ext uri="{BB962C8B-B14F-4D97-AF65-F5344CB8AC3E}">
        <p14:creationId xmlns:p14="http://schemas.microsoft.com/office/powerpoint/2010/main" val="295995976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AWS EMR: Introduction</a:t>
            </a:r>
          </a:p>
        </p:txBody>
      </p:sp>
      <p:sp>
        <p:nvSpPr>
          <p:cNvPr id="5" name="Content Placeholder 4"/>
          <p:cNvSpPr>
            <a:spLocks noGrp="1"/>
          </p:cNvSpPr>
          <p:nvPr>
            <p:ph sz="half" idx="1"/>
          </p:nvPr>
        </p:nvSpPr>
        <p:spPr/>
        <p:txBody>
          <a:bodyPr>
            <a:normAutofit/>
          </a:bodyPr>
          <a:lstStyle/>
          <a:p>
            <a:r>
              <a:rPr lang="en-US" dirty="0"/>
              <a:t>Amazon EMR provides a managed Hadoop framework that makes it easy, fast, and cost-effective to process vast amounts of data across dynamically scalable Amazon EC2 instances. </a:t>
            </a:r>
          </a:p>
          <a:p>
            <a:endParaRPr lang="en-US" dirty="0"/>
          </a:p>
        </p:txBody>
      </p:sp>
      <p:sp>
        <p:nvSpPr>
          <p:cNvPr id="7" name="Content Placeholder 6"/>
          <p:cNvSpPr>
            <a:spLocks noGrp="1"/>
          </p:cNvSpPr>
          <p:nvPr>
            <p:ph sz="half" idx="2"/>
          </p:nvPr>
        </p:nvSpPr>
        <p:spPr/>
        <p:txBody>
          <a:bodyPr>
            <a:normAutofit/>
          </a:bodyPr>
          <a:lstStyle/>
          <a:p>
            <a:pPr marL="342900" indent="-342900">
              <a:buFont typeface="Wingdings" panose="05000000000000000000" pitchFamily="2" charset="2"/>
              <a:buChar char="§"/>
            </a:pPr>
            <a:r>
              <a:rPr lang="en-US" sz="1600" dirty="0"/>
              <a:t>Managed cluster</a:t>
            </a:r>
          </a:p>
          <a:p>
            <a:pPr marL="342900" indent="-342900">
              <a:buFont typeface="Wingdings" panose="05000000000000000000" pitchFamily="2" charset="2"/>
              <a:buChar char="§"/>
            </a:pPr>
            <a:r>
              <a:rPr lang="en-US" sz="1600" dirty="0"/>
              <a:t>Run popular distributed frameworks such as Apache Spark, </a:t>
            </a:r>
            <a:r>
              <a:rPr lang="en-US" sz="1600" dirty="0" err="1"/>
              <a:t>HBase</a:t>
            </a:r>
            <a:r>
              <a:rPr lang="en-US" sz="1600" dirty="0"/>
              <a:t>, Presto, and </a:t>
            </a:r>
            <a:r>
              <a:rPr lang="en-US" sz="1600" dirty="0" err="1"/>
              <a:t>Flink</a:t>
            </a:r>
            <a:endParaRPr lang="en-US" sz="1600" dirty="0"/>
          </a:p>
          <a:p>
            <a:pPr marL="342900" indent="-342900">
              <a:buFont typeface="Wingdings" panose="05000000000000000000" pitchFamily="2" charset="2"/>
              <a:buChar char="§"/>
            </a:pPr>
            <a:r>
              <a:rPr lang="en-US" sz="1600" dirty="0"/>
              <a:t>Interact with data in other AWS data stores such as Amazon S3 and Amazon </a:t>
            </a:r>
            <a:r>
              <a:rPr lang="en-US" sz="1600" dirty="0" err="1"/>
              <a:t>DynamoDB</a:t>
            </a:r>
            <a:endParaRPr lang="en-US" sz="1600" dirty="0"/>
          </a:p>
          <a:p>
            <a:pPr marL="342900" indent="-342900">
              <a:buFont typeface="Wingdings" panose="05000000000000000000" pitchFamily="2" charset="2"/>
              <a:buChar char="§"/>
            </a:pPr>
            <a:r>
              <a:rPr lang="en-US" sz="1600" dirty="0"/>
              <a:t>Launch a cluster in minutes</a:t>
            </a:r>
          </a:p>
          <a:p>
            <a:pPr marL="342900" indent="-342900">
              <a:buFont typeface="Wingdings" panose="05000000000000000000" pitchFamily="2" charset="2"/>
              <a:buChar char="§"/>
            </a:pPr>
            <a:r>
              <a:rPr lang="en-US" sz="1600" dirty="0"/>
              <a:t>Cost effective</a:t>
            </a:r>
          </a:p>
          <a:p>
            <a:pPr marL="342900" indent="-342900">
              <a:buFont typeface="Wingdings" panose="05000000000000000000" pitchFamily="2" charset="2"/>
              <a:buChar char="§"/>
            </a:pPr>
            <a:r>
              <a:rPr lang="en-US" sz="1600" dirty="0"/>
              <a:t>Provision one, hundreds, or thousands of compute instances to process data at any scale</a:t>
            </a:r>
          </a:p>
          <a:p>
            <a:pPr marL="342900" indent="-342900">
              <a:buFont typeface="Wingdings" panose="05000000000000000000" pitchFamily="2" charset="2"/>
              <a:buChar char="§"/>
            </a:pPr>
            <a:r>
              <a:rPr lang="en-US" sz="1600" dirty="0"/>
              <a:t>Automatically configure Amazon EC2 firewall settings that control network access to instances</a:t>
            </a: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61080" t="13580" b="19768"/>
          <a:stretch/>
        </p:blipFill>
        <p:spPr>
          <a:xfrm>
            <a:off x="1561304" y="3384644"/>
            <a:ext cx="2365185" cy="2279177"/>
          </a:xfrm>
          <a:prstGeom prst="rect">
            <a:avLst/>
          </a:prstGeom>
        </p:spPr>
      </p:pic>
    </p:spTree>
    <p:extLst>
      <p:ext uri="{BB962C8B-B14F-4D97-AF65-F5344CB8AC3E}">
        <p14:creationId xmlns:p14="http://schemas.microsoft.com/office/powerpoint/2010/main" val="282973365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AWS EMR: Benefits</a:t>
            </a:r>
          </a:p>
        </p:txBody>
      </p:sp>
      <p:sp>
        <p:nvSpPr>
          <p:cNvPr id="20" name="Freeform 19"/>
          <p:cNvSpPr/>
          <p:nvPr/>
        </p:nvSpPr>
        <p:spPr>
          <a:xfrm>
            <a:off x="5746963" y="1982316"/>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93415" tIns="323596" rIns="293415" bIns="323596" numCol="1" spcCol="1270" anchor="ctr" anchorCtr="0">
            <a:noAutofit/>
          </a:bodyPr>
          <a:lstStyle/>
          <a:p>
            <a:pPr lvl="0" algn="ctr" defTabSz="1066800">
              <a:lnSpc>
                <a:spcPct val="90000"/>
              </a:lnSpc>
              <a:spcBef>
                <a:spcPct val="0"/>
              </a:spcBef>
              <a:spcAft>
                <a:spcPct val="35000"/>
              </a:spcAft>
            </a:pPr>
            <a:r>
              <a:rPr lang="en-US" kern="1200" dirty="0"/>
              <a:t>Low Cost</a:t>
            </a:r>
          </a:p>
        </p:txBody>
      </p:sp>
      <p:sp>
        <p:nvSpPr>
          <p:cNvPr id="21" name="Freeform 20"/>
          <p:cNvSpPr/>
          <p:nvPr/>
        </p:nvSpPr>
        <p:spPr>
          <a:xfrm>
            <a:off x="5270568" y="2324845"/>
            <a:ext cx="1647483" cy="851672"/>
          </a:xfrm>
          <a:custGeom>
            <a:avLst/>
            <a:gdLst>
              <a:gd name="connsiteX0" fmla="*/ 0 w 1662582"/>
              <a:gd name="connsiteY0" fmla="*/ 0 h 893861"/>
              <a:gd name="connsiteX1" fmla="*/ 1662582 w 1662582"/>
              <a:gd name="connsiteY1" fmla="*/ 0 h 893861"/>
              <a:gd name="connsiteX2" fmla="*/ 1662582 w 1662582"/>
              <a:gd name="connsiteY2" fmla="*/ 893861 h 893861"/>
              <a:gd name="connsiteX3" fmla="*/ 0 w 1662582"/>
              <a:gd name="connsiteY3" fmla="*/ 893861 h 893861"/>
              <a:gd name="connsiteX4" fmla="*/ 0 w 1662582"/>
              <a:gd name="connsiteY4" fmla="*/ 0 h 893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582" h="893861">
                <a:moveTo>
                  <a:pt x="0" y="0"/>
                </a:moveTo>
                <a:lnTo>
                  <a:pt x="1662582" y="0"/>
                </a:lnTo>
                <a:lnTo>
                  <a:pt x="1662582" y="893861"/>
                </a:lnTo>
                <a:lnTo>
                  <a:pt x="0" y="89386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endParaRPr lang="en-US" sz="3600" kern="1200"/>
          </a:p>
        </p:txBody>
      </p:sp>
      <p:sp>
        <p:nvSpPr>
          <p:cNvPr id="22" name="Freeform 21"/>
          <p:cNvSpPr/>
          <p:nvPr/>
        </p:nvSpPr>
        <p:spPr>
          <a:xfrm>
            <a:off x="4347176" y="1982316"/>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01975" tIns="232156" rIns="201975" bIns="232156" numCol="1" spcCol="1270" anchor="ctr" anchorCtr="0">
            <a:noAutofit/>
          </a:bodyPr>
          <a:lstStyle/>
          <a:p>
            <a:pPr lvl="0" algn="ctr" defTabSz="1600200">
              <a:lnSpc>
                <a:spcPct val="90000"/>
              </a:lnSpc>
              <a:spcBef>
                <a:spcPct val="0"/>
              </a:spcBef>
              <a:spcAft>
                <a:spcPct val="35000"/>
              </a:spcAft>
            </a:pPr>
            <a:r>
              <a:rPr lang="en-US" kern="1200" dirty="0"/>
              <a:t>Easy to Use</a:t>
            </a:r>
          </a:p>
        </p:txBody>
      </p:sp>
      <p:sp>
        <p:nvSpPr>
          <p:cNvPr id="23" name="Freeform 22"/>
          <p:cNvSpPr/>
          <p:nvPr/>
        </p:nvSpPr>
        <p:spPr>
          <a:xfrm>
            <a:off x="3622535" y="3246831"/>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93415" tIns="323596" rIns="293415" bIns="323596" numCol="1" spcCol="1270" anchor="ctr" anchorCtr="0">
            <a:noAutofit/>
          </a:bodyPr>
          <a:lstStyle/>
          <a:p>
            <a:pPr lvl="0" algn="ctr" defTabSz="1066800">
              <a:lnSpc>
                <a:spcPct val="90000"/>
              </a:lnSpc>
              <a:spcBef>
                <a:spcPct val="0"/>
              </a:spcBef>
              <a:spcAft>
                <a:spcPct val="35000"/>
              </a:spcAft>
            </a:pPr>
            <a:r>
              <a:rPr lang="en-US" kern="1200" dirty="0"/>
              <a:t>Elastic</a:t>
            </a:r>
          </a:p>
        </p:txBody>
      </p:sp>
      <p:sp>
        <p:nvSpPr>
          <p:cNvPr id="25" name="Freeform 24"/>
          <p:cNvSpPr/>
          <p:nvPr/>
        </p:nvSpPr>
        <p:spPr>
          <a:xfrm>
            <a:off x="6444176" y="3246832"/>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01975" tIns="232156" rIns="201975" bIns="232156" numCol="1" spcCol="1270" anchor="ctr" anchorCtr="0">
            <a:noAutofit/>
          </a:bodyPr>
          <a:lstStyle/>
          <a:p>
            <a:pPr lvl="0" algn="ctr" defTabSz="1600200">
              <a:lnSpc>
                <a:spcPct val="90000"/>
              </a:lnSpc>
              <a:spcBef>
                <a:spcPct val="0"/>
              </a:spcBef>
              <a:spcAft>
                <a:spcPct val="35000"/>
              </a:spcAft>
            </a:pPr>
            <a:r>
              <a:rPr lang="en-US" kern="1200" dirty="0"/>
              <a:t>Secure</a:t>
            </a:r>
          </a:p>
        </p:txBody>
      </p:sp>
      <p:sp>
        <p:nvSpPr>
          <p:cNvPr id="26" name="Freeform 25"/>
          <p:cNvSpPr/>
          <p:nvPr/>
        </p:nvSpPr>
        <p:spPr>
          <a:xfrm>
            <a:off x="5746962" y="4511349"/>
            <a:ext cx="1336227"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93415" tIns="323596" rIns="293415" bIns="323596" numCol="1" spcCol="1270" anchor="ctr" anchorCtr="0">
            <a:noAutofit/>
          </a:bodyPr>
          <a:lstStyle/>
          <a:p>
            <a:pPr lvl="0" algn="ctr" defTabSz="1066800">
              <a:lnSpc>
                <a:spcPct val="90000"/>
              </a:lnSpc>
              <a:spcBef>
                <a:spcPct val="0"/>
              </a:spcBef>
              <a:spcAft>
                <a:spcPct val="35000"/>
              </a:spcAft>
            </a:pPr>
            <a:r>
              <a:rPr lang="en-US" kern="1200" dirty="0"/>
              <a:t>Flexible</a:t>
            </a:r>
            <a:endParaRPr lang="en-US" sz="2400" kern="1200" dirty="0"/>
          </a:p>
        </p:txBody>
      </p:sp>
      <p:sp>
        <p:nvSpPr>
          <p:cNvPr id="27" name="Freeform 26"/>
          <p:cNvSpPr/>
          <p:nvPr/>
        </p:nvSpPr>
        <p:spPr>
          <a:xfrm>
            <a:off x="5270568" y="4853878"/>
            <a:ext cx="1647483" cy="851672"/>
          </a:xfrm>
          <a:custGeom>
            <a:avLst/>
            <a:gdLst>
              <a:gd name="connsiteX0" fmla="*/ 0 w 1662582"/>
              <a:gd name="connsiteY0" fmla="*/ 0 h 893861"/>
              <a:gd name="connsiteX1" fmla="*/ 1662582 w 1662582"/>
              <a:gd name="connsiteY1" fmla="*/ 0 h 893861"/>
              <a:gd name="connsiteX2" fmla="*/ 1662582 w 1662582"/>
              <a:gd name="connsiteY2" fmla="*/ 893861 h 893861"/>
              <a:gd name="connsiteX3" fmla="*/ 0 w 1662582"/>
              <a:gd name="connsiteY3" fmla="*/ 893861 h 893861"/>
              <a:gd name="connsiteX4" fmla="*/ 0 w 1662582"/>
              <a:gd name="connsiteY4" fmla="*/ 0 h 893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582" h="893861">
                <a:moveTo>
                  <a:pt x="0" y="0"/>
                </a:moveTo>
                <a:lnTo>
                  <a:pt x="1662582" y="0"/>
                </a:lnTo>
                <a:lnTo>
                  <a:pt x="1662582" y="893861"/>
                </a:lnTo>
                <a:lnTo>
                  <a:pt x="0" y="89386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endParaRPr lang="en-US" sz="3600" kern="1200"/>
          </a:p>
        </p:txBody>
      </p:sp>
      <p:sp>
        <p:nvSpPr>
          <p:cNvPr id="28" name="Freeform 27"/>
          <p:cNvSpPr/>
          <p:nvPr/>
        </p:nvSpPr>
        <p:spPr>
          <a:xfrm>
            <a:off x="4347176" y="4511349"/>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a:solidFill>
            <a:schemeClr val="tx2"/>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01975" tIns="232156" rIns="201975" bIns="232156" numCol="1" spcCol="1270" anchor="ctr" anchorCtr="0">
            <a:noAutofit/>
          </a:bodyPr>
          <a:lstStyle/>
          <a:p>
            <a:pPr lvl="0" algn="ctr" defTabSz="1600200">
              <a:lnSpc>
                <a:spcPct val="90000"/>
              </a:lnSpc>
              <a:spcBef>
                <a:spcPct val="0"/>
              </a:spcBef>
              <a:spcAft>
                <a:spcPct val="35000"/>
              </a:spcAft>
            </a:pPr>
            <a:r>
              <a:rPr lang="en-US" dirty="0"/>
              <a:t>Reliable</a:t>
            </a:r>
            <a:endParaRPr lang="en-US" kern="1200" dirty="0"/>
          </a:p>
        </p:txBody>
      </p:sp>
      <p:sp>
        <p:nvSpPr>
          <p:cNvPr id="30" name="Freeform 29"/>
          <p:cNvSpPr/>
          <p:nvPr/>
        </p:nvSpPr>
        <p:spPr>
          <a:xfrm>
            <a:off x="5042294" y="3217594"/>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a:solidFill>
            <a:schemeClr val="tx1">
              <a:lumMod val="65000"/>
              <a:lumOff val="35000"/>
            </a:schemeClr>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01975" tIns="232156" rIns="201975" bIns="232156" numCol="1" spcCol="1270" anchor="ctr" anchorCtr="0">
            <a:noAutofit/>
          </a:bodyPr>
          <a:lstStyle/>
          <a:p>
            <a:pPr lvl="0" algn="ctr" defTabSz="1600200">
              <a:lnSpc>
                <a:spcPct val="90000"/>
              </a:lnSpc>
              <a:spcBef>
                <a:spcPct val="0"/>
              </a:spcBef>
              <a:spcAft>
                <a:spcPct val="35000"/>
              </a:spcAft>
            </a:pPr>
            <a:r>
              <a:rPr lang="en-US" dirty="0"/>
              <a:t>EMR</a:t>
            </a:r>
            <a:endParaRPr lang="en-US" kern="1200" dirty="0"/>
          </a:p>
        </p:txBody>
      </p:sp>
    </p:spTree>
    <p:extLst>
      <p:ext uri="{BB962C8B-B14F-4D97-AF65-F5344CB8AC3E}">
        <p14:creationId xmlns:p14="http://schemas.microsoft.com/office/powerpoint/2010/main" val="258833703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AWS EMR: Benefits</a:t>
            </a:r>
          </a:p>
        </p:txBody>
      </p:sp>
      <p:sp>
        <p:nvSpPr>
          <p:cNvPr id="20" name="Freeform 19"/>
          <p:cNvSpPr/>
          <p:nvPr/>
        </p:nvSpPr>
        <p:spPr>
          <a:xfrm>
            <a:off x="8148969" y="2023259"/>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93415" tIns="323596" rIns="293415" bIns="323596" numCol="1" spcCol="1270" anchor="ctr" anchorCtr="0">
            <a:noAutofit/>
          </a:bodyPr>
          <a:lstStyle/>
          <a:p>
            <a:pPr lvl="0" algn="ctr" defTabSz="1066800">
              <a:lnSpc>
                <a:spcPct val="90000"/>
              </a:lnSpc>
              <a:spcBef>
                <a:spcPct val="0"/>
              </a:spcBef>
              <a:spcAft>
                <a:spcPct val="35000"/>
              </a:spcAft>
            </a:pPr>
            <a:r>
              <a:rPr lang="en-US" kern="1200" dirty="0"/>
              <a:t>Low Cost</a:t>
            </a:r>
          </a:p>
        </p:txBody>
      </p:sp>
      <p:sp>
        <p:nvSpPr>
          <p:cNvPr id="21" name="Freeform 20"/>
          <p:cNvSpPr/>
          <p:nvPr/>
        </p:nvSpPr>
        <p:spPr>
          <a:xfrm>
            <a:off x="7672574" y="2365788"/>
            <a:ext cx="1647483" cy="851672"/>
          </a:xfrm>
          <a:custGeom>
            <a:avLst/>
            <a:gdLst>
              <a:gd name="connsiteX0" fmla="*/ 0 w 1662582"/>
              <a:gd name="connsiteY0" fmla="*/ 0 h 893861"/>
              <a:gd name="connsiteX1" fmla="*/ 1662582 w 1662582"/>
              <a:gd name="connsiteY1" fmla="*/ 0 h 893861"/>
              <a:gd name="connsiteX2" fmla="*/ 1662582 w 1662582"/>
              <a:gd name="connsiteY2" fmla="*/ 893861 h 893861"/>
              <a:gd name="connsiteX3" fmla="*/ 0 w 1662582"/>
              <a:gd name="connsiteY3" fmla="*/ 893861 h 893861"/>
              <a:gd name="connsiteX4" fmla="*/ 0 w 1662582"/>
              <a:gd name="connsiteY4" fmla="*/ 0 h 893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582" h="893861">
                <a:moveTo>
                  <a:pt x="0" y="0"/>
                </a:moveTo>
                <a:lnTo>
                  <a:pt x="1662582" y="0"/>
                </a:lnTo>
                <a:lnTo>
                  <a:pt x="1662582" y="893861"/>
                </a:lnTo>
                <a:lnTo>
                  <a:pt x="0" y="89386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endParaRPr lang="en-US" sz="3600" kern="1200"/>
          </a:p>
        </p:txBody>
      </p:sp>
      <p:sp>
        <p:nvSpPr>
          <p:cNvPr id="22" name="Freeform 21"/>
          <p:cNvSpPr/>
          <p:nvPr/>
        </p:nvSpPr>
        <p:spPr>
          <a:xfrm>
            <a:off x="6749182" y="2023259"/>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01975" tIns="232156" rIns="201975" bIns="232156" numCol="1" spcCol="1270" anchor="ctr" anchorCtr="0">
            <a:noAutofit/>
          </a:bodyPr>
          <a:lstStyle/>
          <a:p>
            <a:pPr lvl="0" algn="ctr" defTabSz="1600200">
              <a:lnSpc>
                <a:spcPct val="90000"/>
              </a:lnSpc>
              <a:spcBef>
                <a:spcPct val="0"/>
              </a:spcBef>
              <a:spcAft>
                <a:spcPct val="35000"/>
              </a:spcAft>
            </a:pPr>
            <a:r>
              <a:rPr lang="en-US" kern="1200" dirty="0"/>
              <a:t>Easy to Use</a:t>
            </a:r>
          </a:p>
        </p:txBody>
      </p:sp>
      <p:sp>
        <p:nvSpPr>
          <p:cNvPr id="23" name="Freeform 22"/>
          <p:cNvSpPr/>
          <p:nvPr/>
        </p:nvSpPr>
        <p:spPr>
          <a:xfrm>
            <a:off x="6024541" y="3287774"/>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93415" tIns="323596" rIns="293415" bIns="323596" numCol="1" spcCol="1270" anchor="ctr" anchorCtr="0">
            <a:noAutofit/>
          </a:bodyPr>
          <a:lstStyle/>
          <a:p>
            <a:pPr lvl="0" algn="ctr" defTabSz="1066800">
              <a:lnSpc>
                <a:spcPct val="90000"/>
              </a:lnSpc>
              <a:spcBef>
                <a:spcPct val="0"/>
              </a:spcBef>
              <a:spcAft>
                <a:spcPct val="35000"/>
              </a:spcAft>
            </a:pPr>
            <a:r>
              <a:rPr lang="en-US" kern="1200" dirty="0"/>
              <a:t>Elastic</a:t>
            </a:r>
          </a:p>
        </p:txBody>
      </p:sp>
      <p:sp>
        <p:nvSpPr>
          <p:cNvPr id="25" name="Freeform 24"/>
          <p:cNvSpPr/>
          <p:nvPr/>
        </p:nvSpPr>
        <p:spPr>
          <a:xfrm>
            <a:off x="8846182" y="3287775"/>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01975" tIns="232156" rIns="201975" bIns="232156" numCol="1" spcCol="1270" anchor="ctr" anchorCtr="0">
            <a:noAutofit/>
          </a:bodyPr>
          <a:lstStyle/>
          <a:p>
            <a:pPr lvl="0" algn="ctr" defTabSz="1600200">
              <a:lnSpc>
                <a:spcPct val="90000"/>
              </a:lnSpc>
              <a:spcBef>
                <a:spcPct val="0"/>
              </a:spcBef>
              <a:spcAft>
                <a:spcPct val="35000"/>
              </a:spcAft>
            </a:pPr>
            <a:r>
              <a:rPr lang="en-US" kern="1200" dirty="0"/>
              <a:t>Secure</a:t>
            </a:r>
          </a:p>
        </p:txBody>
      </p:sp>
      <p:sp>
        <p:nvSpPr>
          <p:cNvPr id="26" name="Freeform 25"/>
          <p:cNvSpPr/>
          <p:nvPr/>
        </p:nvSpPr>
        <p:spPr>
          <a:xfrm>
            <a:off x="8148968" y="4552292"/>
            <a:ext cx="1336227"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93415" tIns="323596" rIns="293415" bIns="323596" numCol="1" spcCol="1270" anchor="ctr" anchorCtr="0">
            <a:noAutofit/>
          </a:bodyPr>
          <a:lstStyle/>
          <a:p>
            <a:pPr lvl="0" algn="ctr" defTabSz="1066800">
              <a:lnSpc>
                <a:spcPct val="90000"/>
              </a:lnSpc>
              <a:spcBef>
                <a:spcPct val="0"/>
              </a:spcBef>
              <a:spcAft>
                <a:spcPct val="35000"/>
              </a:spcAft>
            </a:pPr>
            <a:r>
              <a:rPr lang="en-US" kern="1200" dirty="0"/>
              <a:t>Flexible</a:t>
            </a:r>
            <a:endParaRPr lang="en-US" sz="2400" kern="1200" dirty="0"/>
          </a:p>
        </p:txBody>
      </p:sp>
      <p:sp>
        <p:nvSpPr>
          <p:cNvPr id="27" name="Freeform 26"/>
          <p:cNvSpPr/>
          <p:nvPr/>
        </p:nvSpPr>
        <p:spPr>
          <a:xfrm>
            <a:off x="7672574" y="4894821"/>
            <a:ext cx="1647483" cy="851672"/>
          </a:xfrm>
          <a:custGeom>
            <a:avLst/>
            <a:gdLst>
              <a:gd name="connsiteX0" fmla="*/ 0 w 1662582"/>
              <a:gd name="connsiteY0" fmla="*/ 0 h 893861"/>
              <a:gd name="connsiteX1" fmla="*/ 1662582 w 1662582"/>
              <a:gd name="connsiteY1" fmla="*/ 0 h 893861"/>
              <a:gd name="connsiteX2" fmla="*/ 1662582 w 1662582"/>
              <a:gd name="connsiteY2" fmla="*/ 893861 h 893861"/>
              <a:gd name="connsiteX3" fmla="*/ 0 w 1662582"/>
              <a:gd name="connsiteY3" fmla="*/ 893861 h 893861"/>
              <a:gd name="connsiteX4" fmla="*/ 0 w 1662582"/>
              <a:gd name="connsiteY4" fmla="*/ 0 h 893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582" h="893861">
                <a:moveTo>
                  <a:pt x="0" y="0"/>
                </a:moveTo>
                <a:lnTo>
                  <a:pt x="1662582" y="0"/>
                </a:lnTo>
                <a:lnTo>
                  <a:pt x="1662582" y="893861"/>
                </a:lnTo>
                <a:lnTo>
                  <a:pt x="0" y="89386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endParaRPr lang="en-US" sz="3600" kern="1200"/>
          </a:p>
        </p:txBody>
      </p:sp>
      <p:sp>
        <p:nvSpPr>
          <p:cNvPr id="28" name="Freeform 27"/>
          <p:cNvSpPr/>
          <p:nvPr/>
        </p:nvSpPr>
        <p:spPr>
          <a:xfrm>
            <a:off x="6749182" y="4552292"/>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a:solidFill>
            <a:schemeClr val="tx2"/>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01975" tIns="232156" rIns="201975" bIns="232156" numCol="1" spcCol="1270" anchor="ctr" anchorCtr="0">
            <a:noAutofit/>
          </a:bodyPr>
          <a:lstStyle/>
          <a:p>
            <a:pPr lvl="0" algn="ctr" defTabSz="1600200">
              <a:lnSpc>
                <a:spcPct val="90000"/>
              </a:lnSpc>
              <a:spcBef>
                <a:spcPct val="0"/>
              </a:spcBef>
              <a:spcAft>
                <a:spcPct val="35000"/>
              </a:spcAft>
            </a:pPr>
            <a:r>
              <a:rPr lang="en-US" dirty="0"/>
              <a:t>Reliable</a:t>
            </a:r>
            <a:endParaRPr lang="en-US" kern="1200" dirty="0"/>
          </a:p>
        </p:txBody>
      </p:sp>
      <p:sp>
        <p:nvSpPr>
          <p:cNvPr id="30" name="Freeform 29"/>
          <p:cNvSpPr/>
          <p:nvPr/>
        </p:nvSpPr>
        <p:spPr>
          <a:xfrm>
            <a:off x="7444300" y="3258537"/>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a:solidFill>
            <a:schemeClr val="accent3"/>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01975" tIns="232156" rIns="201975" bIns="232156" numCol="1" spcCol="1270" anchor="ctr" anchorCtr="0">
            <a:noAutofit/>
          </a:bodyPr>
          <a:lstStyle/>
          <a:p>
            <a:pPr lvl="0" algn="ctr" defTabSz="1600200">
              <a:lnSpc>
                <a:spcPct val="90000"/>
              </a:lnSpc>
              <a:spcBef>
                <a:spcPct val="0"/>
              </a:spcBef>
              <a:spcAft>
                <a:spcPct val="35000"/>
              </a:spcAft>
            </a:pPr>
            <a:r>
              <a:rPr lang="en-US" dirty="0"/>
              <a:t>EMR</a:t>
            </a:r>
            <a:endParaRPr lang="en-US" kern="1200" dirty="0"/>
          </a:p>
        </p:txBody>
      </p:sp>
      <p:sp>
        <p:nvSpPr>
          <p:cNvPr id="9" name="Rectangle 8"/>
          <p:cNvSpPr/>
          <p:nvPr/>
        </p:nvSpPr>
        <p:spPr>
          <a:xfrm>
            <a:off x="1214652" y="2151523"/>
            <a:ext cx="5336168"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rot="2496452">
            <a:off x="6505416" y="2269289"/>
            <a:ext cx="372073"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1214652" y="2432774"/>
            <a:ext cx="4449169" cy="3538972"/>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sp>
        <p:nvSpPr>
          <p:cNvPr id="29" name="Content Placeholder 2"/>
          <p:cNvSpPr>
            <a:spLocks noGrp="1"/>
          </p:cNvSpPr>
          <p:nvPr>
            <p:ph idx="1"/>
          </p:nvPr>
        </p:nvSpPr>
        <p:spPr>
          <a:xfrm>
            <a:off x="1468516" y="2791624"/>
            <a:ext cx="3910710" cy="2831254"/>
          </a:xfrm>
        </p:spPr>
        <p:txBody>
          <a:bodyPr>
            <a:normAutofit lnSpcReduction="10000"/>
          </a:bodyPr>
          <a:lstStyle/>
          <a:p>
            <a:pPr marL="342900" indent="-342900">
              <a:buFont typeface="Wingdings" panose="05000000000000000000" pitchFamily="2" charset="2"/>
              <a:buChar char="§"/>
            </a:pPr>
            <a:r>
              <a:rPr lang="en-US" dirty="0"/>
              <a:t>Configure and launch instances in minutes</a:t>
            </a:r>
          </a:p>
          <a:p>
            <a:pPr marL="342900" indent="-342900">
              <a:buFont typeface="Wingdings" panose="05000000000000000000" pitchFamily="2" charset="2"/>
              <a:buChar char="§"/>
            </a:pPr>
            <a:r>
              <a:rPr lang="en-US" dirty="0"/>
              <a:t>No need to </a:t>
            </a:r>
          </a:p>
          <a:p>
            <a:pPr marL="915988" lvl="1" indent="-342900">
              <a:buFont typeface="Wingdings" panose="05000000000000000000" pitchFamily="2" charset="2"/>
              <a:buChar char="Ø"/>
            </a:pPr>
            <a:r>
              <a:rPr lang="en-US" dirty="0"/>
              <a:t>Provision nodes</a:t>
            </a:r>
          </a:p>
          <a:p>
            <a:pPr marL="915988" lvl="1" indent="-342900">
              <a:buFont typeface="Wingdings" panose="05000000000000000000" pitchFamily="2" charset="2"/>
              <a:buChar char="Ø"/>
            </a:pPr>
            <a:r>
              <a:rPr lang="en-US" dirty="0"/>
              <a:t>Set-up clusters</a:t>
            </a:r>
          </a:p>
          <a:p>
            <a:pPr marL="915988" lvl="1" indent="-342900">
              <a:buFont typeface="Wingdings" panose="05000000000000000000" pitchFamily="2" charset="2"/>
              <a:buChar char="Ø"/>
            </a:pPr>
            <a:r>
              <a:rPr lang="en-US" dirty="0"/>
              <a:t>Configure Hadoop</a:t>
            </a:r>
          </a:p>
          <a:p>
            <a:pPr marL="915988" lvl="1" indent="-342900">
              <a:buFont typeface="Wingdings" panose="05000000000000000000" pitchFamily="2" charset="2"/>
              <a:buChar char="Ø"/>
            </a:pPr>
            <a:r>
              <a:rPr lang="en-US" dirty="0"/>
              <a:t>Tune clusters</a:t>
            </a:r>
          </a:p>
        </p:txBody>
      </p:sp>
    </p:spTree>
    <p:extLst>
      <p:ext uri="{BB962C8B-B14F-4D97-AF65-F5344CB8AC3E}">
        <p14:creationId xmlns:p14="http://schemas.microsoft.com/office/powerpoint/2010/main" val="199457347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AWS EMR: Benefits</a:t>
            </a:r>
          </a:p>
        </p:txBody>
      </p:sp>
      <p:sp>
        <p:nvSpPr>
          <p:cNvPr id="20" name="Freeform 19"/>
          <p:cNvSpPr/>
          <p:nvPr/>
        </p:nvSpPr>
        <p:spPr>
          <a:xfrm>
            <a:off x="8148969" y="2023259"/>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93415" tIns="323596" rIns="293415" bIns="323596" numCol="1" spcCol="1270" anchor="ctr" anchorCtr="0">
            <a:noAutofit/>
          </a:bodyPr>
          <a:lstStyle/>
          <a:p>
            <a:pPr lvl="0" algn="ctr" defTabSz="1066800">
              <a:lnSpc>
                <a:spcPct val="90000"/>
              </a:lnSpc>
              <a:spcBef>
                <a:spcPct val="0"/>
              </a:spcBef>
              <a:spcAft>
                <a:spcPct val="35000"/>
              </a:spcAft>
            </a:pPr>
            <a:r>
              <a:rPr lang="en-US" kern="1200" dirty="0"/>
              <a:t>Low Cost</a:t>
            </a:r>
          </a:p>
        </p:txBody>
      </p:sp>
      <p:sp>
        <p:nvSpPr>
          <p:cNvPr id="21" name="Freeform 20"/>
          <p:cNvSpPr/>
          <p:nvPr/>
        </p:nvSpPr>
        <p:spPr>
          <a:xfrm>
            <a:off x="7672574" y="2365788"/>
            <a:ext cx="1647483" cy="851672"/>
          </a:xfrm>
          <a:custGeom>
            <a:avLst/>
            <a:gdLst>
              <a:gd name="connsiteX0" fmla="*/ 0 w 1662582"/>
              <a:gd name="connsiteY0" fmla="*/ 0 h 893861"/>
              <a:gd name="connsiteX1" fmla="*/ 1662582 w 1662582"/>
              <a:gd name="connsiteY1" fmla="*/ 0 h 893861"/>
              <a:gd name="connsiteX2" fmla="*/ 1662582 w 1662582"/>
              <a:gd name="connsiteY2" fmla="*/ 893861 h 893861"/>
              <a:gd name="connsiteX3" fmla="*/ 0 w 1662582"/>
              <a:gd name="connsiteY3" fmla="*/ 893861 h 893861"/>
              <a:gd name="connsiteX4" fmla="*/ 0 w 1662582"/>
              <a:gd name="connsiteY4" fmla="*/ 0 h 893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582" h="893861">
                <a:moveTo>
                  <a:pt x="0" y="0"/>
                </a:moveTo>
                <a:lnTo>
                  <a:pt x="1662582" y="0"/>
                </a:lnTo>
                <a:lnTo>
                  <a:pt x="1662582" y="893861"/>
                </a:lnTo>
                <a:lnTo>
                  <a:pt x="0" y="89386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endParaRPr lang="en-US" sz="3600" kern="1200"/>
          </a:p>
        </p:txBody>
      </p:sp>
      <p:sp>
        <p:nvSpPr>
          <p:cNvPr id="22" name="Freeform 21"/>
          <p:cNvSpPr/>
          <p:nvPr/>
        </p:nvSpPr>
        <p:spPr>
          <a:xfrm>
            <a:off x="6749182" y="2023259"/>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01975" tIns="232156" rIns="201975" bIns="232156" numCol="1" spcCol="1270" anchor="ctr" anchorCtr="0">
            <a:noAutofit/>
          </a:bodyPr>
          <a:lstStyle/>
          <a:p>
            <a:pPr lvl="0" algn="ctr" defTabSz="1600200">
              <a:lnSpc>
                <a:spcPct val="90000"/>
              </a:lnSpc>
              <a:spcBef>
                <a:spcPct val="0"/>
              </a:spcBef>
              <a:spcAft>
                <a:spcPct val="35000"/>
              </a:spcAft>
            </a:pPr>
            <a:r>
              <a:rPr lang="en-US" kern="1200" dirty="0"/>
              <a:t>Easy to Use</a:t>
            </a:r>
          </a:p>
        </p:txBody>
      </p:sp>
      <p:sp>
        <p:nvSpPr>
          <p:cNvPr id="23" name="Freeform 22"/>
          <p:cNvSpPr/>
          <p:nvPr/>
        </p:nvSpPr>
        <p:spPr>
          <a:xfrm>
            <a:off x="6024541" y="3287774"/>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93415" tIns="323596" rIns="293415" bIns="323596" numCol="1" spcCol="1270" anchor="ctr" anchorCtr="0">
            <a:noAutofit/>
          </a:bodyPr>
          <a:lstStyle/>
          <a:p>
            <a:pPr lvl="0" algn="ctr" defTabSz="1066800">
              <a:lnSpc>
                <a:spcPct val="90000"/>
              </a:lnSpc>
              <a:spcBef>
                <a:spcPct val="0"/>
              </a:spcBef>
              <a:spcAft>
                <a:spcPct val="35000"/>
              </a:spcAft>
            </a:pPr>
            <a:r>
              <a:rPr lang="en-US" kern="1200" dirty="0"/>
              <a:t>Elastic</a:t>
            </a:r>
          </a:p>
        </p:txBody>
      </p:sp>
      <p:sp>
        <p:nvSpPr>
          <p:cNvPr id="25" name="Freeform 24"/>
          <p:cNvSpPr/>
          <p:nvPr/>
        </p:nvSpPr>
        <p:spPr>
          <a:xfrm>
            <a:off x="8846182" y="3287775"/>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01975" tIns="232156" rIns="201975" bIns="232156" numCol="1" spcCol="1270" anchor="ctr" anchorCtr="0">
            <a:noAutofit/>
          </a:bodyPr>
          <a:lstStyle/>
          <a:p>
            <a:pPr lvl="0" algn="ctr" defTabSz="1600200">
              <a:lnSpc>
                <a:spcPct val="90000"/>
              </a:lnSpc>
              <a:spcBef>
                <a:spcPct val="0"/>
              </a:spcBef>
              <a:spcAft>
                <a:spcPct val="35000"/>
              </a:spcAft>
            </a:pPr>
            <a:r>
              <a:rPr lang="en-US" kern="1200" dirty="0"/>
              <a:t>Secure</a:t>
            </a:r>
          </a:p>
        </p:txBody>
      </p:sp>
      <p:sp>
        <p:nvSpPr>
          <p:cNvPr id="26" name="Freeform 25"/>
          <p:cNvSpPr/>
          <p:nvPr/>
        </p:nvSpPr>
        <p:spPr>
          <a:xfrm>
            <a:off x="8148968" y="4552292"/>
            <a:ext cx="1336227"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93415" tIns="323596" rIns="293415" bIns="323596" numCol="1" spcCol="1270" anchor="ctr" anchorCtr="0">
            <a:noAutofit/>
          </a:bodyPr>
          <a:lstStyle/>
          <a:p>
            <a:pPr lvl="0" algn="ctr" defTabSz="1066800">
              <a:lnSpc>
                <a:spcPct val="90000"/>
              </a:lnSpc>
              <a:spcBef>
                <a:spcPct val="0"/>
              </a:spcBef>
              <a:spcAft>
                <a:spcPct val="35000"/>
              </a:spcAft>
            </a:pPr>
            <a:r>
              <a:rPr lang="en-US" kern="1200" dirty="0"/>
              <a:t>Flexible</a:t>
            </a:r>
            <a:endParaRPr lang="en-US" sz="2400" kern="1200" dirty="0"/>
          </a:p>
        </p:txBody>
      </p:sp>
      <p:sp>
        <p:nvSpPr>
          <p:cNvPr id="27" name="Freeform 26"/>
          <p:cNvSpPr/>
          <p:nvPr/>
        </p:nvSpPr>
        <p:spPr>
          <a:xfrm>
            <a:off x="7672574" y="4894821"/>
            <a:ext cx="1647483" cy="851672"/>
          </a:xfrm>
          <a:custGeom>
            <a:avLst/>
            <a:gdLst>
              <a:gd name="connsiteX0" fmla="*/ 0 w 1662582"/>
              <a:gd name="connsiteY0" fmla="*/ 0 h 893861"/>
              <a:gd name="connsiteX1" fmla="*/ 1662582 w 1662582"/>
              <a:gd name="connsiteY1" fmla="*/ 0 h 893861"/>
              <a:gd name="connsiteX2" fmla="*/ 1662582 w 1662582"/>
              <a:gd name="connsiteY2" fmla="*/ 893861 h 893861"/>
              <a:gd name="connsiteX3" fmla="*/ 0 w 1662582"/>
              <a:gd name="connsiteY3" fmla="*/ 893861 h 893861"/>
              <a:gd name="connsiteX4" fmla="*/ 0 w 1662582"/>
              <a:gd name="connsiteY4" fmla="*/ 0 h 893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582" h="893861">
                <a:moveTo>
                  <a:pt x="0" y="0"/>
                </a:moveTo>
                <a:lnTo>
                  <a:pt x="1662582" y="0"/>
                </a:lnTo>
                <a:lnTo>
                  <a:pt x="1662582" y="893861"/>
                </a:lnTo>
                <a:lnTo>
                  <a:pt x="0" y="89386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endParaRPr lang="en-US" sz="3600" kern="1200"/>
          </a:p>
        </p:txBody>
      </p:sp>
      <p:sp>
        <p:nvSpPr>
          <p:cNvPr id="28" name="Freeform 27"/>
          <p:cNvSpPr/>
          <p:nvPr/>
        </p:nvSpPr>
        <p:spPr>
          <a:xfrm>
            <a:off x="6749182" y="4552292"/>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a:solidFill>
            <a:schemeClr val="tx2"/>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01975" tIns="232156" rIns="201975" bIns="232156" numCol="1" spcCol="1270" anchor="ctr" anchorCtr="0">
            <a:noAutofit/>
          </a:bodyPr>
          <a:lstStyle/>
          <a:p>
            <a:pPr lvl="0" algn="ctr" defTabSz="1600200">
              <a:lnSpc>
                <a:spcPct val="90000"/>
              </a:lnSpc>
              <a:spcBef>
                <a:spcPct val="0"/>
              </a:spcBef>
              <a:spcAft>
                <a:spcPct val="35000"/>
              </a:spcAft>
            </a:pPr>
            <a:r>
              <a:rPr lang="en-US" dirty="0"/>
              <a:t>Reliable</a:t>
            </a:r>
            <a:endParaRPr lang="en-US" kern="1200" dirty="0"/>
          </a:p>
        </p:txBody>
      </p:sp>
      <p:sp>
        <p:nvSpPr>
          <p:cNvPr id="30" name="Freeform 29"/>
          <p:cNvSpPr/>
          <p:nvPr/>
        </p:nvSpPr>
        <p:spPr>
          <a:xfrm>
            <a:off x="7444300" y="3258537"/>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a:solidFill>
            <a:schemeClr val="accent4"/>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01975" tIns="232156" rIns="201975" bIns="232156" numCol="1" spcCol="1270" anchor="ctr" anchorCtr="0">
            <a:noAutofit/>
          </a:bodyPr>
          <a:lstStyle/>
          <a:p>
            <a:pPr lvl="0" algn="ctr" defTabSz="1600200">
              <a:lnSpc>
                <a:spcPct val="90000"/>
              </a:lnSpc>
              <a:spcBef>
                <a:spcPct val="0"/>
              </a:spcBef>
              <a:spcAft>
                <a:spcPct val="35000"/>
              </a:spcAft>
            </a:pPr>
            <a:r>
              <a:rPr lang="en-US" dirty="0"/>
              <a:t>EMR</a:t>
            </a:r>
            <a:endParaRPr lang="en-US" kern="1200" dirty="0"/>
          </a:p>
        </p:txBody>
      </p:sp>
      <p:sp>
        <p:nvSpPr>
          <p:cNvPr id="9" name="Rectangle 8"/>
          <p:cNvSpPr/>
          <p:nvPr/>
        </p:nvSpPr>
        <p:spPr>
          <a:xfrm flipV="1">
            <a:off x="1391206" y="3429059"/>
            <a:ext cx="437690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rot="1868935">
            <a:off x="5717267" y="3521998"/>
            <a:ext cx="372073"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1391205" y="3582869"/>
            <a:ext cx="4449169" cy="2571188"/>
          </a:xfrm>
          <a:prstGeom prst="round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sp>
        <p:nvSpPr>
          <p:cNvPr id="29" name="Content Placeholder 2"/>
          <p:cNvSpPr>
            <a:spLocks noGrp="1"/>
          </p:cNvSpPr>
          <p:nvPr>
            <p:ph idx="1"/>
          </p:nvPr>
        </p:nvSpPr>
        <p:spPr>
          <a:xfrm>
            <a:off x="1704000" y="3660652"/>
            <a:ext cx="3910710" cy="2311094"/>
          </a:xfrm>
        </p:spPr>
        <p:txBody>
          <a:bodyPr>
            <a:normAutofit lnSpcReduction="10000"/>
          </a:bodyPr>
          <a:lstStyle/>
          <a:p>
            <a:pPr marL="342900" indent="-342900">
              <a:buFont typeface="Wingdings" panose="05000000000000000000" pitchFamily="2" charset="2"/>
              <a:buChar char="§"/>
            </a:pPr>
            <a:r>
              <a:rPr lang="en-US" dirty="0"/>
              <a:t>Data can be processed at scale</a:t>
            </a:r>
          </a:p>
          <a:p>
            <a:pPr marL="342900" indent="-342900">
              <a:buFont typeface="Wingdings" panose="05000000000000000000" pitchFamily="2" charset="2"/>
              <a:buChar char="§"/>
            </a:pPr>
            <a:r>
              <a:rPr lang="en-US" dirty="0"/>
              <a:t>Respond to increase in workloads by dynamically scaling the cluster size</a:t>
            </a:r>
          </a:p>
          <a:p>
            <a:pPr marL="342900" indent="-342900">
              <a:buFont typeface="Wingdings" panose="05000000000000000000" pitchFamily="2" charset="2"/>
              <a:buChar char="§"/>
            </a:pPr>
            <a:r>
              <a:rPr lang="en-US" dirty="0"/>
              <a:t>Scale storage capacity based on needs</a:t>
            </a:r>
          </a:p>
        </p:txBody>
      </p:sp>
    </p:spTree>
    <p:extLst>
      <p:ext uri="{BB962C8B-B14F-4D97-AF65-F5344CB8AC3E}">
        <p14:creationId xmlns:p14="http://schemas.microsoft.com/office/powerpoint/2010/main" val="3957934870"/>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AWS EMR: Benefits</a:t>
            </a:r>
          </a:p>
        </p:txBody>
      </p:sp>
      <p:sp>
        <p:nvSpPr>
          <p:cNvPr id="20" name="Freeform 19"/>
          <p:cNvSpPr/>
          <p:nvPr/>
        </p:nvSpPr>
        <p:spPr>
          <a:xfrm>
            <a:off x="8148969" y="2023259"/>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93415" tIns="323596" rIns="293415" bIns="323596" numCol="1" spcCol="1270" anchor="ctr" anchorCtr="0">
            <a:noAutofit/>
          </a:bodyPr>
          <a:lstStyle/>
          <a:p>
            <a:pPr lvl="0" algn="ctr" defTabSz="1066800">
              <a:lnSpc>
                <a:spcPct val="90000"/>
              </a:lnSpc>
              <a:spcBef>
                <a:spcPct val="0"/>
              </a:spcBef>
              <a:spcAft>
                <a:spcPct val="35000"/>
              </a:spcAft>
            </a:pPr>
            <a:r>
              <a:rPr lang="en-US" kern="1200" dirty="0"/>
              <a:t>Low Cost</a:t>
            </a:r>
          </a:p>
        </p:txBody>
      </p:sp>
      <p:sp>
        <p:nvSpPr>
          <p:cNvPr id="21" name="Freeform 20"/>
          <p:cNvSpPr/>
          <p:nvPr/>
        </p:nvSpPr>
        <p:spPr>
          <a:xfrm>
            <a:off x="7672574" y="2365788"/>
            <a:ext cx="1647483" cy="851672"/>
          </a:xfrm>
          <a:custGeom>
            <a:avLst/>
            <a:gdLst>
              <a:gd name="connsiteX0" fmla="*/ 0 w 1662582"/>
              <a:gd name="connsiteY0" fmla="*/ 0 h 893861"/>
              <a:gd name="connsiteX1" fmla="*/ 1662582 w 1662582"/>
              <a:gd name="connsiteY1" fmla="*/ 0 h 893861"/>
              <a:gd name="connsiteX2" fmla="*/ 1662582 w 1662582"/>
              <a:gd name="connsiteY2" fmla="*/ 893861 h 893861"/>
              <a:gd name="connsiteX3" fmla="*/ 0 w 1662582"/>
              <a:gd name="connsiteY3" fmla="*/ 893861 h 893861"/>
              <a:gd name="connsiteX4" fmla="*/ 0 w 1662582"/>
              <a:gd name="connsiteY4" fmla="*/ 0 h 893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582" h="893861">
                <a:moveTo>
                  <a:pt x="0" y="0"/>
                </a:moveTo>
                <a:lnTo>
                  <a:pt x="1662582" y="0"/>
                </a:lnTo>
                <a:lnTo>
                  <a:pt x="1662582" y="893861"/>
                </a:lnTo>
                <a:lnTo>
                  <a:pt x="0" y="89386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endParaRPr lang="en-US" sz="3600" kern="1200"/>
          </a:p>
        </p:txBody>
      </p:sp>
      <p:sp>
        <p:nvSpPr>
          <p:cNvPr id="22" name="Freeform 21"/>
          <p:cNvSpPr/>
          <p:nvPr/>
        </p:nvSpPr>
        <p:spPr>
          <a:xfrm>
            <a:off x="6749182" y="2023259"/>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01975" tIns="232156" rIns="201975" bIns="232156" numCol="1" spcCol="1270" anchor="ctr" anchorCtr="0">
            <a:noAutofit/>
          </a:bodyPr>
          <a:lstStyle/>
          <a:p>
            <a:pPr lvl="0" algn="ctr" defTabSz="1600200">
              <a:lnSpc>
                <a:spcPct val="90000"/>
              </a:lnSpc>
              <a:spcBef>
                <a:spcPct val="0"/>
              </a:spcBef>
              <a:spcAft>
                <a:spcPct val="35000"/>
              </a:spcAft>
            </a:pPr>
            <a:r>
              <a:rPr lang="en-US" kern="1200" dirty="0"/>
              <a:t>Easy to Use</a:t>
            </a:r>
          </a:p>
        </p:txBody>
      </p:sp>
      <p:sp>
        <p:nvSpPr>
          <p:cNvPr id="23" name="Freeform 22"/>
          <p:cNvSpPr/>
          <p:nvPr/>
        </p:nvSpPr>
        <p:spPr>
          <a:xfrm>
            <a:off x="6024541" y="3287774"/>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93415" tIns="323596" rIns="293415" bIns="323596" numCol="1" spcCol="1270" anchor="ctr" anchorCtr="0">
            <a:noAutofit/>
          </a:bodyPr>
          <a:lstStyle/>
          <a:p>
            <a:pPr lvl="0" algn="ctr" defTabSz="1066800">
              <a:lnSpc>
                <a:spcPct val="90000"/>
              </a:lnSpc>
              <a:spcBef>
                <a:spcPct val="0"/>
              </a:spcBef>
              <a:spcAft>
                <a:spcPct val="35000"/>
              </a:spcAft>
            </a:pPr>
            <a:r>
              <a:rPr lang="en-US" kern="1200" dirty="0"/>
              <a:t>Elastic</a:t>
            </a:r>
          </a:p>
        </p:txBody>
      </p:sp>
      <p:sp>
        <p:nvSpPr>
          <p:cNvPr id="25" name="Freeform 24"/>
          <p:cNvSpPr/>
          <p:nvPr/>
        </p:nvSpPr>
        <p:spPr>
          <a:xfrm>
            <a:off x="8846182" y="3287775"/>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01975" tIns="232156" rIns="201975" bIns="232156" numCol="1" spcCol="1270" anchor="ctr" anchorCtr="0">
            <a:noAutofit/>
          </a:bodyPr>
          <a:lstStyle/>
          <a:p>
            <a:pPr lvl="0" algn="ctr" defTabSz="1600200">
              <a:lnSpc>
                <a:spcPct val="90000"/>
              </a:lnSpc>
              <a:spcBef>
                <a:spcPct val="0"/>
              </a:spcBef>
              <a:spcAft>
                <a:spcPct val="35000"/>
              </a:spcAft>
            </a:pPr>
            <a:r>
              <a:rPr lang="en-US" kern="1200" dirty="0"/>
              <a:t>Secure</a:t>
            </a:r>
          </a:p>
        </p:txBody>
      </p:sp>
      <p:sp>
        <p:nvSpPr>
          <p:cNvPr id="26" name="Freeform 25"/>
          <p:cNvSpPr/>
          <p:nvPr/>
        </p:nvSpPr>
        <p:spPr>
          <a:xfrm>
            <a:off x="8148968" y="4552292"/>
            <a:ext cx="1336227"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93415" tIns="323596" rIns="293415" bIns="323596" numCol="1" spcCol="1270" anchor="ctr" anchorCtr="0">
            <a:noAutofit/>
          </a:bodyPr>
          <a:lstStyle/>
          <a:p>
            <a:pPr lvl="0" algn="ctr" defTabSz="1066800">
              <a:lnSpc>
                <a:spcPct val="90000"/>
              </a:lnSpc>
              <a:spcBef>
                <a:spcPct val="0"/>
              </a:spcBef>
              <a:spcAft>
                <a:spcPct val="35000"/>
              </a:spcAft>
            </a:pPr>
            <a:r>
              <a:rPr lang="en-US" kern="1200" dirty="0"/>
              <a:t>Flexible</a:t>
            </a:r>
            <a:endParaRPr lang="en-US" sz="2400" kern="1200" dirty="0"/>
          </a:p>
        </p:txBody>
      </p:sp>
      <p:sp>
        <p:nvSpPr>
          <p:cNvPr id="27" name="Freeform 26"/>
          <p:cNvSpPr/>
          <p:nvPr/>
        </p:nvSpPr>
        <p:spPr>
          <a:xfrm>
            <a:off x="7672574" y="4894821"/>
            <a:ext cx="1647483" cy="851672"/>
          </a:xfrm>
          <a:custGeom>
            <a:avLst/>
            <a:gdLst>
              <a:gd name="connsiteX0" fmla="*/ 0 w 1662582"/>
              <a:gd name="connsiteY0" fmla="*/ 0 h 893861"/>
              <a:gd name="connsiteX1" fmla="*/ 1662582 w 1662582"/>
              <a:gd name="connsiteY1" fmla="*/ 0 h 893861"/>
              <a:gd name="connsiteX2" fmla="*/ 1662582 w 1662582"/>
              <a:gd name="connsiteY2" fmla="*/ 893861 h 893861"/>
              <a:gd name="connsiteX3" fmla="*/ 0 w 1662582"/>
              <a:gd name="connsiteY3" fmla="*/ 893861 h 893861"/>
              <a:gd name="connsiteX4" fmla="*/ 0 w 1662582"/>
              <a:gd name="connsiteY4" fmla="*/ 0 h 893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582" h="893861">
                <a:moveTo>
                  <a:pt x="0" y="0"/>
                </a:moveTo>
                <a:lnTo>
                  <a:pt x="1662582" y="0"/>
                </a:lnTo>
                <a:lnTo>
                  <a:pt x="1662582" y="893861"/>
                </a:lnTo>
                <a:lnTo>
                  <a:pt x="0" y="89386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endParaRPr lang="en-US" sz="3600" kern="1200"/>
          </a:p>
        </p:txBody>
      </p:sp>
      <p:sp>
        <p:nvSpPr>
          <p:cNvPr id="28" name="Freeform 27"/>
          <p:cNvSpPr/>
          <p:nvPr/>
        </p:nvSpPr>
        <p:spPr>
          <a:xfrm>
            <a:off x="6749182" y="4552292"/>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a:solidFill>
            <a:schemeClr val="tx2"/>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01975" tIns="232156" rIns="201975" bIns="232156" numCol="1" spcCol="1270" anchor="ctr" anchorCtr="0">
            <a:noAutofit/>
          </a:bodyPr>
          <a:lstStyle/>
          <a:p>
            <a:pPr lvl="0" algn="ctr" defTabSz="1600200">
              <a:lnSpc>
                <a:spcPct val="90000"/>
              </a:lnSpc>
              <a:spcBef>
                <a:spcPct val="0"/>
              </a:spcBef>
              <a:spcAft>
                <a:spcPct val="35000"/>
              </a:spcAft>
            </a:pPr>
            <a:r>
              <a:rPr lang="en-US" dirty="0"/>
              <a:t>Reliable</a:t>
            </a:r>
            <a:endParaRPr lang="en-US" kern="1200" dirty="0"/>
          </a:p>
        </p:txBody>
      </p:sp>
      <p:sp>
        <p:nvSpPr>
          <p:cNvPr id="30" name="Freeform 29"/>
          <p:cNvSpPr/>
          <p:nvPr/>
        </p:nvSpPr>
        <p:spPr>
          <a:xfrm>
            <a:off x="7444300" y="3258537"/>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a:solidFill>
            <a:schemeClr val="tx2"/>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01975" tIns="232156" rIns="201975" bIns="232156" numCol="1" spcCol="1270" anchor="ctr" anchorCtr="0">
            <a:noAutofit/>
          </a:bodyPr>
          <a:lstStyle/>
          <a:p>
            <a:pPr lvl="0" algn="ctr" defTabSz="1600200">
              <a:lnSpc>
                <a:spcPct val="90000"/>
              </a:lnSpc>
              <a:spcBef>
                <a:spcPct val="0"/>
              </a:spcBef>
              <a:spcAft>
                <a:spcPct val="35000"/>
              </a:spcAft>
            </a:pPr>
            <a:r>
              <a:rPr lang="en-US" dirty="0"/>
              <a:t>EMR</a:t>
            </a:r>
            <a:endParaRPr lang="en-US" kern="1200" dirty="0"/>
          </a:p>
        </p:txBody>
      </p:sp>
      <p:sp>
        <p:nvSpPr>
          <p:cNvPr id="24" name="Rectangle 23"/>
          <p:cNvSpPr/>
          <p:nvPr/>
        </p:nvSpPr>
        <p:spPr>
          <a:xfrm rot="1544186">
            <a:off x="6418331" y="5535000"/>
            <a:ext cx="372073" cy="457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1097280" y="2027513"/>
            <a:ext cx="4449169" cy="3271939"/>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sp>
        <p:nvSpPr>
          <p:cNvPr id="29" name="Content Placeholder 2"/>
          <p:cNvSpPr>
            <a:spLocks noGrp="1"/>
          </p:cNvSpPr>
          <p:nvPr>
            <p:ph idx="1"/>
          </p:nvPr>
        </p:nvSpPr>
        <p:spPr>
          <a:xfrm>
            <a:off x="1409162" y="2247855"/>
            <a:ext cx="3910710" cy="2831254"/>
          </a:xfrm>
        </p:spPr>
        <p:txBody>
          <a:bodyPr>
            <a:normAutofit/>
          </a:bodyPr>
          <a:lstStyle/>
          <a:p>
            <a:pPr marL="342900" indent="-342900">
              <a:buFont typeface="Wingdings" panose="05000000000000000000" pitchFamily="2" charset="2"/>
              <a:buChar char="§"/>
            </a:pPr>
            <a:r>
              <a:rPr lang="en-US" dirty="0"/>
              <a:t>Simplify tuning and debugging activities</a:t>
            </a:r>
          </a:p>
          <a:p>
            <a:pPr marL="342900" indent="-342900">
              <a:buFont typeface="Wingdings" panose="05000000000000000000" pitchFamily="2" charset="2"/>
              <a:buChar char="§"/>
            </a:pPr>
            <a:r>
              <a:rPr lang="en-US" dirty="0"/>
              <a:t>Automated monitoring, identification and replacement of poorly performing nodes</a:t>
            </a:r>
          </a:p>
        </p:txBody>
      </p:sp>
      <p:sp>
        <p:nvSpPr>
          <p:cNvPr id="9" name="Rectangle 8"/>
          <p:cNvSpPr/>
          <p:nvPr/>
        </p:nvSpPr>
        <p:spPr>
          <a:xfrm>
            <a:off x="1105205" y="5456484"/>
            <a:ext cx="5336168" cy="4571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2249354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AWS EMR: Benefits</a:t>
            </a:r>
          </a:p>
        </p:txBody>
      </p:sp>
      <p:sp>
        <p:nvSpPr>
          <p:cNvPr id="20" name="Freeform 19"/>
          <p:cNvSpPr/>
          <p:nvPr/>
        </p:nvSpPr>
        <p:spPr>
          <a:xfrm>
            <a:off x="3221708" y="2052285"/>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93415" tIns="323596" rIns="293415" bIns="323596" numCol="1" spcCol="1270" anchor="ctr" anchorCtr="0">
            <a:noAutofit/>
          </a:bodyPr>
          <a:lstStyle/>
          <a:p>
            <a:pPr lvl="0" algn="ctr" defTabSz="1066800">
              <a:lnSpc>
                <a:spcPct val="90000"/>
              </a:lnSpc>
              <a:spcBef>
                <a:spcPct val="0"/>
              </a:spcBef>
              <a:spcAft>
                <a:spcPct val="35000"/>
              </a:spcAft>
            </a:pPr>
            <a:r>
              <a:rPr lang="en-US" kern="1200" dirty="0"/>
              <a:t>Low Cost</a:t>
            </a:r>
          </a:p>
        </p:txBody>
      </p:sp>
      <p:sp>
        <p:nvSpPr>
          <p:cNvPr id="21" name="Freeform 20"/>
          <p:cNvSpPr/>
          <p:nvPr/>
        </p:nvSpPr>
        <p:spPr>
          <a:xfrm>
            <a:off x="2745313" y="2394814"/>
            <a:ext cx="1647483" cy="851672"/>
          </a:xfrm>
          <a:custGeom>
            <a:avLst/>
            <a:gdLst>
              <a:gd name="connsiteX0" fmla="*/ 0 w 1662582"/>
              <a:gd name="connsiteY0" fmla="*/ 0 h 893861"/>
              <a:gd name="connsiteX1" fmla="*/ 1662582 w 1662582"/>
              <a:gd name="connsiteY1" fmla="*/ 0 h 893861"/>
              <a:gd name="connsiteX2" fmla="*/ 1662582 w 1662582"/>
              <a:gd name="connsiteY2" fmla="*/ 893861 h 893861"/>
              <a:gd name="connsiteX3" fmla="*/ 0 w 1662582"/>
              <a:gd name="connsiteY3" fmla="*/ 893861 h 893861"/>
              <a:gd name="connsiteX4" fmla="*/ 0 w 1662582"/>
              <a:gd name="connsiteY4" fmla="*/ 0 h 893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582" h="893861">
                <a:moveTo>
                  <a:pt x="0" y="0"/>
                </a:moveTo>
                <a:lnTo>
                  <a:pt x="1662582" y="0"/>
                </a:lnTo>
                <a:lnTo>
                  <a:pt x="1662582" y="893861"/>
                </a:lnTo>
                <a:lnTo>
                  <a:pt x="0" y="89386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endParaRPr lang="en-US" sz="3600" kern="1200"/>
          </a:p>
        </p:txBody>
      </p:sp>
      <p:sp>
        <p:nvSpPr>
          <p:cNvPr id="22" name="Freeform 21"/>
          <p:cNvSpPr/>
          <p:nvPr/>
        </p:nvSpPr>
        <p:spPr>
          <a:xfrm>
            <a:off x="1821921" y="2052285"/>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01975" tIns="232156" rIns="201975" bIns="232156" numCol="1" spcCol="1270" anchor="ctr" anchorCtr="0">
            <a:noAutofit/>
          </a:bodyPr>
          <a:lstStyle/>
          <a:p>
            <a:pPr lvl="0" algn="ctr" defTabSz="1600200">
              <a:lnSpc>
                <a:spcPct val="90000"/>
              </a:lnSpc>
              <a:spcBef>
                <a:spcPct val="0"/>
              </a:spcBef>
              <a:spcAft>
                <a:spcPct val="35000"/>
              </a:spcAft>
            </a:pPr>
            <a:r>
              <a:rPr lang="en-US" kern="1200" dirty="0"/>
              <a:t>Easy to Use</a:t>
            </a:r>
          </a:p>
        </p:txBody>
      </p:sp>
      <p:sp>
        <p:nvSpPr>
          <p:cNvPr id="23" name="Freeform 22"/>
          <p:cNvSpPr/>
          <p:nvPr/>
        </p:nvSpPr>
        <p:spPr>
          <a:xfrm>
            <a:off x="1097280" y="3316800"/>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93415" tIns="323596" rIns="293415" bIns="323596" numCol="1" spcCol="1270" anchor="ctr" anchorCtr="0">
            <a:noAutofit/>
          </a:bodyPr>
          <a:lstStyle/>
          <a:p>
            <a:pPr lvl="0" algn="ctr" defTabSz="1066800">
              <a:lnSpc>
                <a:spcPct val="90000"/>
              </a:lnSpc>
              <a:spcBef>
                <a:spcPct val="0"/>
              </a:spcBef>
              <a:spcAft>
                <a:spcPct val="35000"/>
              </a:spcAft>
            </a:pPr>
            <a:r>
              <a:rPr lang="en-US" kern="1200" dirty="0"/>
              <a:t>Elastic</a:t>
            </a:r>
          </a:p>
        </p:txBody>
      </p:sp>
      <p:sp>
        <p:nvSpPr>
          <p:cNvPr id="25" name="Freeform 24"/>
          <p:cNvSpPr/>
          <p:nvPr/>
        </p:nvSpPr>
        <p:spPr>
          <a:xfrm>
            <a:off x="3918921" y="3316801"/>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01975" tIns="232156" rIns="201975" bIns="232156" numCol="1" spcCol="1270" anchor="ctr" anchorCtr="0">
            <a:noAutofit/>
          </a:bodyPr>
          <a:lstStyle/>
          <a:p>
            <a:pPr lvl="0" algn="ctr" defTabSz="1600200">
              <a:lnSpc>
                <a:spcPct val="90000"/>
              </a:lnSpc>
              <a:spcBef>
                <a:spcPct val="0"/>
              </a:spcBef>
              <a:spcAft>
                <a:spcPct val="35000"/>
              </a:spcAft>
            </a:pPr>
            <a:r>
              <a:rPr lang="en-US" kern="1200" dirty="0"/>
              <a:t>Secure</a:t>
            </a:r>
          </a:p>
        </p:txBody>
      </p:sp>
      <p:sp>
        <p:nvSpPr>
          <p:cNvPr id="26" name="Freeform 25"/>
          <p:cNvSpPr/>
          <p:nvPr/>
        </p:nvSpPr>
        <p:spPr>
          <a:xfrm>
            <a:off x="3221707" y="4581318"/>
            <a:ext cx="1336227"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93415" tIns="323596" rIns="293415" bIns="323596" numCol="1" spcCol="1270" anchor="ctr" anchorCtr="0">
            <a:noAutofit/>
          </a:bodyPr>
          <a:lstStyle/>
          <a:p>
            <a:pPr lvl="0" algn="ctr" defTabSz="1066800">
              <a:lnSpc>
                <a:spcPct val="90000"/>
              </a:lnSpc>
              <a:spcBef>
                <a:spcPct val="0"/>
              </a:spcBef>
              <a:spcAft>
                <a:spcPct val="35000"/>
              </a:spcAft>
            </a:pPr>
            <a:r>
              <a:rPr lang="en-US" kern="1200" dirty="0"/>
              <a:t>Flexible</a:t>
            </a:r>
            <a:endParaRPr lang="en-US" sz="2400" kern="1200" dirty="0"/>
          </a:p>
        </p:txBody>
      </p:sp>
      <p:sp>
        <p:nvSpPr>
          <p:cNvPr id="27" name="Freeform 26"/>
          <p:cNvSpPr/>
          <p:nvPr/>
        </p:nvSpPr>
        <p:spPr>
          <a:xfrm>
            <a:off x="2745313" y="4923847"/>
            <a:ext cx="1647483" cy="851672"/>
          </a:xfrm>
          <a:custGeom>
            <a:avLst/>
            <a:gdLst>
              <a:gd name="connsiteX0" fmla="*/ 0 w 1662582"/>
              <a:gd name="connsiteY0" fmla="*/ 0 h 893861"/>
              <a:gd name="connsiteX1" fmla="*/ 1662582 w 1662582"/>
              <a:gd name="connsiteY1" fmla="*/ 0 h 893861"/>
              <a:gd name="connsiteX2" fmla="*/ 1662582 w 1662582"/>
              <a:gd name="connsiteY2" fmla="*/ 893861 h 893861"/>
              <a:gd name="connsiteX3" fmla="*/ 0 w 1662582"/>
              <a:gd name="connsiteY3" fmla="*/ 893861 h 893861"/>
              <a:gd name="connsiteX4" fmla="*/ 0 w 1662582"/>
              <a:gd name="connsiteY4" fmla="*/ 0 h 893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582" h="893861">
                <a:moveTo>
                  <a:pt x="0" y="0"/>
                </a:moveTo>
                <a:lnTo>
                  <a:pt x="1662582" y="0"/>
                </a:lnTo>
                <a:lnTo>
                  <a:pt x="1662582" y="893861"/>
                </a:lnTo>
                <a:lnTo>
                  <a:pt x="0" y="89386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endParaRPr lang="en-US" sz="3600" kern="1200"/>
          </a:p>
        </p:txBody>
      </p:sp>
      <p:sp>
        <p:nvSpPr>
          <p:cNvPr id="28" name="Freeform 27"/>
          <p:cNvSpPr/>
          <p:nvPr/>
        </p:nvSpPr>
        <p:spPr>
          <a:xfrm>
            <a:off x="1821921" y="4581318"/>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a:solidFill>
            <a:schemeClr val="tx2"/>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01975" tIns="232156" rIns="201975" bIns="232156" numCol="1" spcCol="1270" anchor="ctr" anchorCtr="0">
            <a:noAutofit/>
          </a:bodyPr>
          <a:lstStyle/>
          <a:p>
            <a:pPr lvl="0" algn="ctr" defTabSz="1600200">
              <a:lnSpc>
                <a:spcPct val="90000"/>
              </a:lnSpc>
              <a:spcBef>
                <a:spcPct val="0"/>
              </a:spcBef>
              <a:spcAft>
                <a:spcPct val="35000"/>
              </a:spcAft>
            </a:pPr>
            <a:r>
              <a:rPr lang="en-US" dirty="0"/>
              <a:t>Reliable</a:t>
            </a:r>
            <a:endParaRPr lang="en-US" kern="1200" dirty="0"/>
          </a:p>
        </p:txBody>
      </p:sp>
      <p:sp>
        <p:nvSpPr>
          <p:cNvPr id="30" name="Freeform 29"/>
          <p:cNvSpPr/>
          <p:nvPr/>
        </p:nvSpPr>
        <p:spPr>
          <a:xfrm>
            <a:off x="2517039" y="3287563"/>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a:solidFill>
            <a:schemeClr val="accent2"/>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01975" tIns="232156" rIns="201975" bIns="232156" numCol="1" spcCol="1270" anchor="ctr" anchorCtr="0">
            <a:noAutofit/>
          </a:bodyPr>
          <a:lstStyle/>
          <a:p>
            <a:pPr lvl="0" algn="ctr" defTabSz="1600200">
              <a:lnSpc>
                <a:spcPct val="90000"/>
              </a:lnSpc>
              <a:spcBef>
                <a:spcPct val="0"/>
              </a:spcBef>
              <a:spcAft>
                <a:spcPct val="35000"/>
              </a:spcAft>
            </a:pPr>
            <a:r>
              <a:rPr lang="en-US" dirty="0"/>
              <a:t>EMR</a:t>
            </a:r>
            <a:endParaRPr lang="en-US" kern="1200" dirty="0"/>
          </a:p>
        </p:txBody>
      </p:sp>
      <p:sp>
        <p:nvSpPr>
          <p:cNvPr id="9" name="Rectangle 8"/>
          <p:cNvSpPr/>
          <p:nvPr/>
        </p:nvSpPr>
        <p:spPr>
          <a:xfrm>
            <a:off x="5009545" y="2063156"/>
            <a:ext cx="5336168"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rot="19801325" flipH="1">
            <a:off x="4404915" y="2220747"/>
            <a:ext cx="686545"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5610503" y="2326298"/>
            <a:ext cx="4735209" cy="2380720"/>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sp>
        <p:nvSpPr>
          <p:cNvPr id="18" name="Content Placeholder 2"/>
          <p:cNvSpPr txBox="1">
            <a:spLocks/>
          </p:cNvSpPr>
          <p:nvPr/>
        </p:nvSpPr>
        <p:spPr>
          <a:xfrm>
            <a:off x="5819428" y="2546639"/>
            <a:ext cx="4253485" cy="2160378"/>
          </a:xfrm>
          <a:prstGeom prst="rect">
            <a:avLst/>
          </a:prstGeom>
        </p:spPr>
        <p:txBody>
          <a:bodyPr vert="horz" lIns="0" tIns="45720" rIns="0" bIns="45720" rtlCol="0">
            <a:normAutofit/>
          </a:bodyPr>
          <a:lstStyle>
            <a:lvl1pPr marL="0" indent="0" algn="l" defTabSz="914400" rtl="0" eaLnBrk="1" latinLnBrk="0" hangingPunct="1">
              <a:lnSpc>
                <a:spcPct val="120000"/>
              </a:lnSpc>
              <a:spcBef>
                <a:spcPts val="300"/>
              </a:spcBef>
              <a:spcAft>
                <a:spcPts val="300"/>
              </a:spcAft>
              <a:buClr>
                <a:schemeClr val="accent1"/>
              </a:buClr>
              <a:buSzPct val="100000"/>
              <a:buFont typeface="Calibri" panose="020F0502020204030204" pitchFamily="34" charset="0"/>
              <a:buNone/>
              <a:defRPr sz="2000" kern="1200">
                <a:solidFill>
                  <a:schemeClr val="tx1">
                    <a:lumMod val="75000"/>
                    <a:lumOff val="25000"/>
                  </a:schemeClr>
                </a:solidFill>
                <a:latin typeface="+mn-lt"/>
                <a:ea typeface="+mn-ea"/>
                <a:cs typeface="+mn-cs"/>
              </a:defRPr>
            </a:lvl1pPr>
            <a:lvl2pPr marL="573088" indent="-373063" algn="l" defTabSz="914400" rtl="0" eaLnBrk="1" latinLnBrk="0" hangingPunct="1">
              <a:lnSpc>
                <a:spcPct val="120000"/>
              </a:lnSpc>
              <a:spcBef>
                <a:spcPts val="300"/>
              </a:spcBef>
              <a:spcAft>
                <a:spcPts val="3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682625" indent="-292100" algn="l" defTabSz="914400" rtl="0" eaLnBrk="1" latinLnBrk="0" hangingPunct="1">
              <a:lnSpc>
                <a:spcPct val="120000"/>
              </a:lnSpc>
              <a:spcBef>
                <a:spcPts val="300"/>
              </a:spcBef>
              <a:spcAft>
                <a:spcPts val="300"/>
              </a:spcAft>
              <a:buClr>
                <a:schemeClr val="accent1"/>
              </a:buClr>
              <a:buFont typeface="Wingdings" panose="05000000000000000000" pitchFamily="2" charset="2"/>
              <a:buChar char="Ø"/>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30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30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buFont typeface="Wingdings" panose="05000000000000000000" pitchFamily="2" charset="2"/>
              <a:buChar char="§"/>
            </a:pPr>
            <a:r>
              <a:rPr lang="en-US" dirty="0"/>
              <a:t>No upfront hardware investment</a:t>
            </a:r>
          </a:p>
          <a:p>
            <a:pPr marL="342900" indent="-342900">
              <a:buFont typeface="Wingdings" panose="05000000000000000000" pitchFamily="2" charset="2"/>
              <a:buChar char="§"/>
            </a:pPr>
            <a:r>
              <a:rPr lang="en-US" dirty="0"/>
              <a:t>Pay only for what you use</a:t>
            </a:r>
          </a:p>
          <a:p>
            <a:pPr marL="342900" indent="-342900">
              <a:buFont typeface="Wingdings" panose="05000000000000000000" pitchFamily="2" charset="2"/>
              <a:buChar char="§"/>
            </a:pPr>
            <a:r>
              <a:rPr lang="en-US" dirty="0"/>
              <a:t>Combine with EC2 Spot and Reserved Instances</a:t>
            </a:r>
          </a:p>
        </p:txBody>
      </p:sp>
    </p:spTree>
    <p:extLst>
      <p:ext uri="{BB962C8B-B14F-4D97-AF65-F5344CB8AC3E}">
        <p14:creationId xmlns:p14="http://schemas.microsoft.com/office/powerpoint/2010/main" val="222682515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AWS EMR: Benefits</a:t>
            </a:r>
          </a:p>
        </p:txBody>
      </p:sp>
      <p:sp>
        <p:nvSpPr>
          <p:cNvPr id="20" name="Freeform 19"/>
          <p:cNvSpPr/>
          <p:nvPr/>
        </p:nvSpPr>
        <p:spPr>
          <a:xfrm>
            <a:off x="3221708" y="2052285"/>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93415" tIns="323596" rIns="293415" bIns="323596" numCol="1" spcCol="1270" anchor="ctr" anchorCtr="0">
            <a:noAutofit/>
          </a:bodyPr>
          <a:lstStyle/>
          <a:p>
            <a:pPr lvl="0" algn="ctr" defTabSz="1066800">
              <a:lnSpc>
                <a:spcPct val="90000"/>
              </a:lnSpc>
              <a:spcBef>
                <a:spcPct val="0"/>
              </a:spcBef>
              <a:spcAft>
                <a:spcPct val="35000"/>
              </a:spcAft>
            </a:pPr>
            <a:r>
              <a:rPr lang="en-US" kern="1200" dirty="0"/>
              <a:t>Low Cost</a:t>
            </a:r>
          </a:p>
        </p:txBody>
      </p:sp>
      <p:sp>
        <p:nvSpPr>
          <p:cNvPr id="21" name="Freeform 20"/>
          <p:cNvSpPr/>
          <p:nvPr/>
        </p:nvSpPr>
        <p:spPr>
          <a:xfrm>
            <a:off x="2745313" y="2394814"/>
            <a:ext cx="1647483" cy="851672"/>
          </a:xfrm>
          <a:custGeom>
            <a:avLst/>
            <a:gdLst>
              <a:gd name="connsiteX0" fmla="*/ 0 w 1662582"/>
              <a:gd name="connsiteY0" fmla="*/ 0 h 893861"/>
              <a:gd name="connsiteX1" fmla="*/ 1662582 w 1662582"/>
              <a:gd name="connsiteY1" fmla="*/ 0 h 893861"/>
              <a:gd name="connsiteX2" fmla="*/ 1662582 w 1662582"/>
              <a:gd name="connsiteY2" fmla="*/ 893861 h 893861"/>
              <a:gd name="connsiteX3" fmla="*/ 0 w 1662582"/>
              <a:gd name="connsiteY3" fmla="*/ 893861 h 893861"/>
              <a:gd name="connsiteX4" fmla="*/ 0 w 1662582"/>
              <a:gd name="connsiteY4" fmla="*/ 0 h 893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582" h="893861">
                <a:moveTo>
                  <a:pt x="0" y="0"/>
                </a:moveTo>
                <a:lnTo>
                  <a:pt x="1662582" y="0"/>
                </a:lnTo>
                <a:lnTo>
                  <a:pt x="1662582" y="893861"/>
                </a:lnTo>
                <a:lnTo>
                  <a:pt x="0" y="89386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endParaRPr lang="en-US" sz="3600" kern="1200"/>
          </a:p>
        </p:txBody>
      </p:sp>
      <p:sp>
        <p:nvSpPr>
          <p:cNvPr id="22" name="Freeform 21"/>
          <p:cNvSpPr/>
          <p:nvPr/>
        </p:nvSpPr>
        <p:spPr>
          <a:xfrm>
            <a:off x="1821921" y="2052285"/>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01975" tIns="232156" rIns="201975" bIns="232156" numCol="1" spcCol="1270" anchor="ctr" anchorCtr="0">
            <a:noAutofit/>
          </a:bodyPr>
          <a:lstStyle/>
          <a:p>
            <a:pPr lvl="0" algn="ctr" defTabSz="1600200">
              <a:lnSpc>
                <a:spcPct val="90000"/>
              </a:lnSpc>
              <a:spcBef>
                <a:spcPct val="0"/>
              </a:spcBef>
              <a:spcAft>
                <a:spcPct val="35000"/>
              </a:spcAft>
            </a:pPr>
            <a:r>
              <a:rPr lang="en-US" kern="1200" dirty="0"/>
              <a:t>Easy to Use</a:t>
            </a:r>
          </a:p>
        </p:txBody>
      </p:sp>
      <p:sp>
        <p:nvSpPr>
          <p:cNvPr id="23" name="Freeform 22"/>
          <p:cNvSpPr/>
          <p:nvPr/>
        </p:nvSpPr>
        <p:spPr>
          <a:xfrm>
            <a:off x="1097280" y="3316800"/>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93415" tIns="323596" rIns="293415" bIns="323596" numCol="1" spcCol="1270" anchor="ctr" anchorCtr="0">
            <a:noAutofit/>
          </a:bodyPr>
          <a:lstStyle/>
          <a:p>
            <a:pPr lvl="0" algn="ctr" defTabSz="1066800">
              <a:lnSpc>
                <a:spcPct val="90000"/>
              </a:lnSpc>
              <a:spcBef>
                <a:spcPct val="0"/>
              </a:spcBef>
              <a:spcAft>
                <a:spcPct val="35000"/>
              </a:spcAft>
            </a:pPr>
            <a:r>
              <a:rPr lang="en-US" kern="1200" dirty="0"/>
              <a:t>Elastic</a:t>
            </a:r>
          </a:p>
        </p:txBody>
      </p:sp>
      <p:sp>
        <p:nvSpPr>
          <p:cNvPr id="25" name="Freeform 24"/>
          <p:cNvSpPr/>
          <p:nvPr/>
        </p:nvSpPr>
        <p:spPr>
          <a:xfrm>
            <a:off x="3918921" y="3316801"/>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01975" tIns="232156" rIns="201975" bIns="232156" numCol="1" spcCol="1270" anchor="ctr" anchorCtr="0">
            <a:noAutofit/>
          </a:bodyPr>
          <a:lstStyle/>
          <a:p>
            <a:pPr lvl="0" algn="ctr" defTabSz="1600200">
              <a:lnSpc>
                <a:spcPct val="90000"/>
              </a:lnSpc>
              <a:spcBef>
                <a:spcPct val="0"/>
              </a:spcBef>
              <a:spcAft>
                <a:spcPct val="35000"/>
              </a:spcAft>
            </a:pPr>
            <a:r>
              <a:rPr lang="en-US" kern="1200" dirty="0"/>
              <a:t>Secure</a:t>
            </a:r>
          </a:p>
        </p:txBody>
      </p:sp>
      <p:sp>
        <p:nvSpPr>
          <p:cNvPr id="26" name="Freeform 25"/>
          <p:cNvSpPr/>
          <p:nvPr/>
        </p:nvSpPr>
        <p:spPr>
          <a:xfrm>
            <a:off x="3221707" y="4581318"/>
            <a:ext cx="1336227"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93415" tIns="323596" rIns="293415" bIns="323596" numCol="1" spcCol="1270" anchor="ctr" anchorCtr="0">
            <a:noAutofit/>
          </a:bodyPr>
          <a:lstStyle/>
          <a:p>
            <a:pPr lvl="0" algn="ctr" defTabSz="1066800">
              <a:lnSpc>
                <a:spcPct val="90000"/>
              </a:lnSpc>
              <a:spcBef>
                <a:spcPct val="0"/>
              </a:spcBef>
              <a:spcAft>
                <a:spcPct val="35000"/>
              </a:spcAft>
            </a:pPr>
            <a:r>
              <a:rPr lang="en-US" kern="1200" dirty="0"/>
              <a:t>Flexible</a:t>
            </a:r>
            <a:endParaRPr lang="en-US" sz="2400" kern="1200" dirty="0"/>
          </a:p>
        </p:txBody>
      </p:sp>
      <p:sp>
        <p:nvSpPr>
          <p:cNvPr id="27" name="Freeform 26"/>
          <p:cNvSpPr/>
          <p:nvPr/>
        </p:nvSpPr>
        <p:spPr>
          <a:xfrm>
            <a:off x="2745313" y="4923847"/>
            <a:ext cx="1647483" cy="851672"/>
          </a:xfrm>
          <a:custGeom>
            <a:avLst/>
            <a:gdLst>
              <a:gd name="connsiteX0" fmla="*/ 0 w 1662582"/>
              <a:gd name="connsiteY0" fmla="*/ 0 h 893861"/>
              <a:gd name="connsiteX1" fmla="*/ 1662582 w 1662582"/>
              <a:gd name="connsiteY1" fmla="*/ 0 h 893861"/>
              <a:gd name="connsiteX2" fmla="*/ 1662582 w 1662582"/>
              <a:gd name="connsiteY2" fmla="*/ 893861 h 893861"/>
              <a:gd name="connsiteX3" fmla="*/ 0 w 1662582"/>
              <a:gd name="connsiteY3" fmla="*/ 893861 h 893861"/>
              <a:gd name="connsiteX4" fmla="*/ 0 w 1662582"/>
              <a:gd name="connsiteY4" fmla="*/ 0 h 893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582" h="893861">
                <a:moveTo>
                  <a:pt x="0" y="0"/>
                </a:moveTo>
                <a:lnTo>
                  <a:pt x="1662582" y="0"/>
                </a:lnTo>
                <a:lnTo>
                  <a:pt x="1662582" y="893861"/>
                </a:lnTo>
                <a:lnTo>
                  <a:pt x="0" y="89386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endParaRPr lang="en-US" sz="3600" kern="1200"/>
          </a:p>
        </p:txBody>
      </p:sp>
      <p:sp>
        <p:nvSpPr>
          <p:cNvPr id="28" name="Freeform 27"/>
          <p:cNvSpPr/>
          <p:nvPr/>
        </p:nvSpPr>
        <p:spPr>
          <a:xfrm>
            <a:off x="1821921" y="4581318"/>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a:solidFill>
            <a:schemeClr val="tx2"/>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01975" tIns="232156" rIns="201975" bIns="232156" numCol="1" spcCol="1270" anchor="ctr" anchorCtr="0">
            <a:noAutofit/>
          </a:bodyPr>
          <a:lstStyle/>
          <a:p>
            <a:pPr lvl="0" algn="ctr" defTabSz="1600200">
              <a:lnSpc>
                <a:spcPct val="90000"/>
              </a:lnSpc>
              <a:spcBef>
                <a:spcPct val="0"/>
              </a:spcBef>
              <a:spcAft>
                <a:spcPct val="35000"/>
              </a:spcAft>
            </a:pPr>
            <a:r>
              <a:rPr lang="en-US" dirty="0"/>
              <a:t>Reliable</a:t>
            </a:r>
            <a:endParaRPr lang="en-US" kern="1200" dirty="0"/>
          </a:p>
        </p:txBody>
      </p:sp>
      <p:sp>
        <p:nvSpPr>
          <p:cNvPr id="30" name="Freeform 29"/>
          <p:cNvSpPr/>
          <p:nvPr/>
        </p:nvSpPr>
        <p:spPr>
          <a:xfrm>
            <a:off x="2517039" y="3287563"/>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a:solidFill>
            <a:schemeClr val="accent5"/>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01975" tIns="232156" rIns="201975" bIns="232156" numCol="1" spcCol="1270" anchor="ctr" anchorCtr="0">
            <a:noAutofit/>
          </a:bodyPr>
          <a:lstStyle/>
          <a:p>
            <a:pPr lvl="0" algn="ctr" defTabSz="1600200">
              <a:lnSpc>
                <a:spcPct val="90000"/>
              </a:lnSpc>
              <a:spcBef>
                <a:spcPct val="0"/>
              </a:spcBef>
              <a:spcAft>
                <a:spcPct val="35000"/>
              </a:spcAft>
            </a:pPr>
            <a:r>
              <a:rPr lang="en-US" dirty="0"/>
              <a:t>EMR</a:t>
            </a:r>
            <a:endParaRPr lang="en-US" kern="1200" dirty="0"/>
          </a:p>
        </p:txBody>
      </p:sp>
      <p:sp>
        <p:nvSpPr>
          <p:cNvPr id="9" name="Rectangle 8"/>
          <p:cNvSpPr/>
          <p:nvPr/>
        </p:nvSpPr>
        <p:spPr>
          <a:xfrm>
            <a:off x="5712625" y="3308454"/>
            <a:ext cx="4752176" cy="4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rot="19801325" flipH="1">
            <a:off x="5089029" y="3465340"/>
            <a:ext cx="686545" cy="5514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5726617" y="3545496"/>
            <a:ext cx="4735209" cy="2637589"/>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sp>
        <p:nvSpPr>
          <p:cNvPr id="18" name="Content Placeholder 2"/>
          <p:cNvSpPr txBox="1">
            <a:spLocks/>
          </p:cNvSpPr>
          <p:nvPr/>
        </p:nvSpPr>
        <p:spPr>
          <a:xfrm>
            <a:off x="5979082" y="3765838"/>
            <a:ext cx="4253485" cy="2160378"/>
          </a:xfrm>
          <a:prstGeom prst="rect">
            <a:avLst/>
          </a:prstGeom>
        </p:spPr>
        <p:txBody>
          <a:bodyPr vert="horz" lIns="0" tIns="45720" rIns="0" bIns="45720" rtlCol="0">
            <a:normAutofit/>
          </a:bodyPr>
          <a:lstStyle>
            <a:lvl1pPr marL="0" indent="0" algn="l" defTabSz="914400" rtl="0" eaLnBrk="1" latinLnBrk="0" hangingPunct="1">
              <a:lnSpc>
                <a:spcPct val="120000"/>
              </a:lnSpc>
              <a:spcBef>
                <a:spcPts val="300"/>
              </a:spcBef>
              <a:spcAft>
                <a:spcPts val="300"/>
              </a:spcAft>
              <a:buClr>
                <a:schemeClr val="accent1"/>
              </a:buClr>
              <a:buSzPct val="100000"/>
              <a:buFont typeface="Calibri" panose="020F0502020204030204" pitchFamily="34" charset="0"/>
              <a:buNone/>
              <a:defRPr sz="2000" kern="1200">
                <a:solidFill>
                  <a:schemeClr val="tx1">
                    <a:lumMod val="75000"/>
                    <a:lumOff val="25000"/>
                  </a:schemeClr>
                </a:solidFill>
                <a:latin typeface="+mn-lt"/>
                <a:ea typeface="+mn-ea"/>
                <a:cs typeface="+mn-cs"/>
              </a:defRPr>
            </a:lvl1pPr>
            <a:lvl2pPr marL="573088" indent="-373063" algn="l" defTabSz="914400" rtl="0" eaLnBrk="1" latinLnBrk="0" hangingPunct="1">
              <a:lnSpc>
                <a:spcPct val="120000"/>
              </a:lnSpc>
              <a:spcBef>
                <a:spcPts val="300"/>
              </a:spcBef>
              <a:spcAft>
                <a:spcPts val="3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682625" indent="-292100" algn="l" defTabSz="914400" rtl="0" eaLnBrk="1" latinLnBrk="0" hangingPunct="1">
              <a:lnSpc>
                <a:spcPct val="120000"/>
              </a:lnSpc>
              <a:spcBef>
                <a:spcPts val="300"/>
              </a:spcBef>
              <a:spcAft>
                <a:spcPts val="300"/>
              </a:spcAft>
              <a:buClr>
                <a:schemeClr val="accent1"/>
              </a:buClr>
              <a:buFont typeface="Wingdings" panose="05000000000000000000" pitchFamily="2" charset="2"/>
              <a:buChar char="Ø"/>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30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30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0"/>
              </a:spcBef>
              <a:spcAft>
                <a:spcPts val="0"/>
              </a:spcAft>
              <a:buFont typeface="Wingdings" panose="05000000000000000000" pitchFamily="2" charset="2"/>
              <a:buChar char="§"/>
            </a:pPr>
            <a:r>
              <a:rPr lang="en-US" sz="1800" dirty="0"/>
              <a:t>Launch instances in VPC</a:t>
            </a:r>
          </a:p>
          <a:p>
            <a:pPr marL="342900" indent="-342900">
              <a:spcBef>
                <a:spcPts val="0"/>
              </a:spcBef>
              <a:spcAft>
                <a:spcPts val="0"/>
              </a:spcAft>
              <a:buFont typeface="Wingdings" panose="05000000000000000000" pitchFamily="2" charset="2"/>
              <a:buChar char="§"/>
            </a:pPr>
            <a:r>
              <a:rPr lang="en-US" sz="1800" dirty="0"/>
              <a:t>Security groups control access to instances</a:t>
            </a:r>
          </a:p>
          <a:p>
            <a:pPr marL="342900" indent="-342900">
              <a:spcBef>
                <a:spcPts val="0"/>
              </a:spcBef>
              <a:spcAft>
                <a:spcPts val="0"/>
              </a:spcAft>
              <a:buFont typeface="Wingdings" panose="05000000000000000000" pitchFamily="2" charset="2"/>
              <a:buChar char="§"/>
            </a:pPr>
            <a:r>
              <a:rPr lang="en-US" sz="1800" dirty="0"/>
              <a:t>Use encryption including Amazon S3 SSE and CSE with EMRFS</a:t>
            </a:r>
          </a:p>
          <a:p>
            <a:pPr marL="342900" indent="-342900">
              <a:spcBef>
                <a:spcPts val="0"/>
              </a:spcBef>
              <a:spcAft>
                <a:spcPts val="0"/>
              </a:spcAft>
              <a:buFont typeface="Wingdings" panose="05000000000000000000" pitchFamily="2" charset="2"/>
              <a:buChar char="§"/>
            </a:pPr>
            <a:r>
              <a:rPr lang="en-US" sz="1800" dirty="0"/>
              <a:t>Use key management technologies</a:t>
            </a:r>
          </a:p>
        </p:txBody>
      </p:sp>
    </p:spTree>
    <p:extLst>
      <p:ext uri="{BB962C8B-B14F-4D97-AF65-F5344CB8AC3E}">
        <p14:creationId xmlns:p14="http://schemas.microsoft.com/office/powerpoint/2010/main" val="288303937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AWS EMR: Benefits</a:t>
            </a:r>
          </a:p>
        </p:txBody>
      </p:sp>
      <p:sp>
        <p:nvSpPr>
          <p:cNvPr id="20" name="Freeform 19"/>
          <p:cNvSpPr/>
          <p:nvPr/>
        </p:nvSpPr>
        <p:spPr>
          <a:xfrm>
            <a:off x="3221708" y="2052285"/>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93415" tIns="323596" rIns="293415" bIns="323596" numCol="1" spcCol="1270" anchor="ctr" anchorCtr="0">
            <a:noAutofit/>
          </a:bodyPr>
          <a:lstStyle/>
          <a:p>
            <a:pPr lvl="0" algn="ctr" defTabSz="1066800">
              <a:lnSpc>
                <a:spcPct val="90000"/>
              </a:lnSpc>
              <a:spcBef>
                <a:spcPct val="0"/>
              </a:spcBef>
              <a:spcAft>
                <a:spcPct val="35000"/>
              </a:spcAft>
            </a:pPr>
            <a:r>
              <a:rPr lang="en-US" kern="1200" dirty="0"/>
              <a:t>Low Cost</a:t>
            </a:r>
          </a:p>
        </p:txBody>
      </p:sp>
      <p:sp>
        <p:nvSpPr>
          <p:cNvPr id="21" name="Freeform 20"/>
          <p:cNvSpPr/>
          <p:nvPr/>
        </p:nvSpPr>
        <p:spPr>
          <a:xfrm>
            <a:off x="2745313" y="2394814"/>
            <a:ext cx="1647483" cy="851672"/>
          </a:xfrm>
          <a:custGeom>
            <a:avLst/>
            <a:gdLst>
              <a:gd name="connsiteX0" fmla="*/ 0 w 1662582"/>
              <a:gd name="connsiteY0" fmla="*/ 0 h 893861"/>
              <a:gd name="connsiteX1" fmla="*/ 1662582 w 1662582"/>
              <a:gd name="connsiteY1" fmla="*/ 0 h 893861"/>
              <a:gd name="connsiteX2" fmla="*/ 1662582 w 1662582"/>
              <a:gd name="connsiteY2" fmla="*/ 893861 h 893861"/>
              <a:gd name="connsiteX3" fmla="*/ 0 w 1662582"/>
              <a:gd name="connsiteY3" fmla="*/ 893861 h 893861"/>
              <a:gd name="connsiteX4" fmla="*/ 0 w 1662582"/>
              <a:gd name="connsiteY4" fmla="*/ 0 h 893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582" h="893861">
                <a:moveTo>
                  <a:pt x="0" y="0"/>
                </a:moveTo>
                <a:lnTo>
                  <a:pt x="1662582" y="0"/>
                </a:lnTo>
                <a:lnTo>
                  <a:pt x="1662582" y="893861"/>
                </a:lnTo>
                <a:lnTo>
                  <a:pt x="0" y="89386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endParaRPr lang="en-US" sz="3600" kern="1200"/>
          </a:p>
        </p:txBody>
      </p:sp>
      <p:sp>
        <p:nvSpPr>
          <p:cNvPr id="22" name="Freeform 21"/>
          <p:cNvSpPr/>
          <p:nvPr/>
        </p:nvSpPr>
        <p:spPr>
          <a:xfrm>
            <a:off x="1821921" y="2052285"/>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01975" tIns="232156" rIns="201975" bIns="232156" numCol="1" spcCol="1270" anchor="ctr" anchorCtr="0">
            <a:noAutofit/>
          </a:bodyPr>
          <a:lstStyle/>
          <a:p>
            <a:pPr lvl="0" algn="ctr" defTabSz="1600200">
              <a:lnSpc>
                <a:spcPct val="90000"/>
              </a:lnSpc>
              <a:spcBef>
                <a:spcPct val="0"/>
              </a:spcBef>
              <a:spcAft>
                <a:spcPct val="35000"/>
              </a:spcAft>
            </a:pPr>
            <a:r>
              <a:rPr lang="en-US" kern="1200" dirty="0"/>
              <a:t>Easy to Use</a:t>
            </a:r>
          </a:p>
        </p:txBody>
      </p:sp>
      <p:sp>
        <p:nvSpPr>
          <p:cNvPr id="23" name="Freeform 22"/>
          <p:cNvSpPr/>
          <p:nvPr/>
        </p:nvSpPr>
        <p:spPr>
          <a:xfrm>
            <a:off x="1097280" y="3316800"/>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293415" tIns="323596" rIns="293415" bIns="323596" numCol="1" spcCol="1270" anchor="ctr" anchorCtr="0">
            <a:noAutofit/>
          </a:bodyPr>
          <a:lstStyle/>
          <a:p>
            <a:pPr lvl="0" algn="ctr" defTabSz="1066800">
              <a:lnSpc>
                <a:spcPct val="90000"/>
              </a:lnSpc>
              <a:spcBef>
                <a:spcPct val="0"/>
              </a:spcBef>
              <a:spcAft>
                <a:spcPct val="35000"/>
              </a:spcAft>
            </a:pPr>
            <a:r>
              <a:rPr lang="en-US" kern="1200" dirty="0"/>
              <a:t>Elastic</a:t>
            </a:r>
          </a:p>
        </p:txBody>
      </p:sp>
      <p:sp>
        <p:nvSpPr>
          <p:cNvPr id="25" name="Freeform 24"/>
          <p:cNvSpPr/>
          <p:nvPr/>
        </p:nvSpPr>
        <p:spPr>
          <a:xfrm>
            <a:off x="3918921" y="3316801"/>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01975" tIns="232156" rIns="201975" bIns="232156" numCol="1" spcCol="1270" anchor="ctr" anchorCtr="0">
            <a:noAutofit/>
          </a:bodyPr>
          <a:lstStyle/>
          <a:p>
            <a:pPr lvl="0" algn="ctr" defTabSz="1600200">
              <a:lnSpc>
                <a:spcPct val="90000"/>
              </a:lnSpc>
              <a:spcBef>
                <a:spcPct val="0"/>
              </a:spcBef>
              <a:spcAft>
                <a:spcPct val="35000"/>
              </a:spcAft>
            </a:pPr>
            <a:r>
              <a:rPr lang="en-US" kern="1200" dirty="0"/>
              <a:t>Secure</a:t>
            </a:r>
          </a:p>
        </p:txBody>
      </p:sp>
      <p:sp>
        <p:nvSpPr>
          <p:cNvPr id="26" name="Freeform 25"/>
          <p:cNvSpPr/>
          <p:nvPr/>
        </p:nvSpPr>
        <p:spPr>
          <a:xfrm>
            <a:off x="3221707" y="4581318"/>
            <a:ext cx="1336227"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p:spPr>
        <p:style>
          <a:lnRef idx="2">
            <a:schemeClr val="lt1">
              <a:hueOff val="0"/>
              <a:satOff val="0"/>
              <a:lumOff val="0"/>
              <a:alphaOff val="0"/>
            </a:schemeClr>
          </a:lnRef>
          <a:fillRef idx="1">
            <a:schemeClr val="accent6">
              <a:hueOff val="0"/>
              <a:satOff val="0"/>
              <a:lumOff val="0"/>
              <a:alphaOff val="0"/>
            </a:schemeClr>
          </a:fillRef>
          <a:effectRef idx="0">
            <a:schemeClr val="accent6">
              <a:hueOff val="0"/>
              <a:satOff val="0"/>
              <a:lumOff val="0"/>
              <a:alphaOff val="0"/>
            </a:schemeClr>
          </a:effectRef>
          <a:fontRef idx="minor">
            <a:schemeClr val="lt1"/>
          </a:fontRef>
        </p:style>
        <p:txBody>
          <a:bodyPr spcFirstLastPara="0" vert="horz" wrap="square" lIns="293415" tIns="323596" rIns="293415" bIns="323596" numCol="1" spcCol="1270" anchor="ctr" anchorCtr="0">
            <a:noAutofit/>
          </a:bodyPr>
          <a:lstStyle/>
          <a:p>
            <a:pPr lvl="0" algn="ctr" defTabSz="1066800">
              <a:lnSpc>
                <a:spcPct val="90000"/>
              </a:lnSpc>
              <a:spcBef>
                <a:spcPct val="0"/>
              </a:spcBef>
              <a:spcAft>
                <a:spcPct val="35000"/>
              </a:spcAft>
            </a:pPr>
            <a:r>
              <a:rPr lang="en-US" kern="1200" dirty="0"/>
              <a:t>Flexible</a:t>
            </a:r>
            <a:endParaRPr lang="en-US" sz="2400" kern="1200" dirty="0"/>
          </a:p>
        </p:txBody>
      </p:sp>
      <p:sp>
        <p:nvSpPr>
          <p:cNvPr id="27" name="Freeform 26"/>
          <p:cNvSpPr/>
          <p:nvPr/>
        </p:nvSpPr>
        <p:spPr>
          <a:xfrm>
            <a:off x="2745313" y="4923847"/>
            <a:ext cx="1647483" cy="851672"/>
          </a:xfrm>
          <a:custGeom>
            <a:avLst/>
            <a:gdLst>
              <a:gd name="connsiteX0" fmla="*/ 0 w 1662582"/>
              <a:gd name="connsiteY0" fmla="*/ 0 h 893861"/>
              <a:gd name="connsiteX1" fmla="*/ 1662582 w 1662582"/>
              <a:gd name="connsiteY1" fmla="*/ 0 h 893861"/>
              <a:gd name="connsiteX2" fmla="*/ 1662582 w 1662582"/>
              <a:gd name="connsiteY2" fmla="*/ 893861 h 893861"/>
              <a:gd name="connsiteX3" fmla="*/ 0 w 1662582"/>
              <a:gd name="connsiteY3" fmla="*/ 893861 h 893861"/>
              <a:gd name="connsiteX4" fmla="*/ 0 w 1662582"/>
              <a:gd name="connsiteY4" fmla="*/ 0 h 8938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2582" h="893861">
                <a:moveTo>
                  <a:pt x="0" y="0"/>
                </a:moveTo>
                <a:lnTo>
                  <a:pt x="1662582" y="0"/>
                </a:lnTo>
                <a:lnTo>
                  <a:pt x="1662582" y="893861"/>
                </a:lnTo>
                <a:lnTo>
                  <a:pt x="0" y="89386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37160" tIns="137160" rIns="137160" bIns="137160" numCol="1" spcCol="1270" anchor="ctr" anchorCtr="0">
            <a:noAutofit/>
          </a:bodyPr>
          <a:lstStyle/>
          <a:p>
            <a:pPr lvl="0" algn="l" defTabSz="1600200">
              <a:lnSpc>
                <a:spcPct val="90000"/>
              </a:lnSpc>
              <a:spcBef>
                <a:spcPct val="0"/>
              </a:spcBef>
              <a:spcAft>
                <a:spcPct val="35000"/>
              </a:spcAft>
            </a:pPr>
            <a:endParaRPr lang="en-US" sz="3600" kern="1200"/>
          </a:p>
        </p:txBody>
      </p:sp>
      <p:sp>
        <p:nvSpPr>
          <p:cNvPr id="28" name="Freeform 27"/>
          <p:cNvSpPr/>
          <p:nvPr/>
        </p:nvSpPr>
        <p:spPr>
          <a:xfrm>
            <a:off x="1821921" y="4581318"/>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a:solidFill>
            <a:schemeClr val="tx2"/>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01975" tIns="232156" rIns="201975" bIns="232156" numCol="1" spcCol="1270" anchor="ctr" anchorCtr="0">
            <a:noAutofit/>
          </a:bodyPr>
          <a:lstStyle/>
          <a:p>
            <a:pPr lvl="0" algn="ctr" defTabSz="1600200">
              <a:lnSpc>
                <a:spcPct val="90000"/>
              </a:lnSpc>
              <a:spcBef>
                <a:spcPct val="0"/>
              </a:spcBef>
              <a:spcAft>
                <a:spcPct val="35000"/>
              </a:spcAft>
            </a:pPr>
            <a:r>
              <a:rPr lang="en-US" dirty="0"/>
              <a:t>Reliable</a:t>
            </a:r>
            <a:endParaRPr lang="en-US" kern="1200" dirty="0"/>
          </a:p>
        </p:txBody>
      </p:sp>
      <p:sp>
        <p:nvSpPr>
          <p:cNvPr id="30" name="Freeform 29"/>
          <p:cNvSpPr/>
          <p:nvPr/>
        </p:nvSpPr>
        <p:spPr>
          <a:xfrm>
            <a:off x="2517039" y="3287563"/>
            <a:ext cx="1284328" cy="1419454"/>
          </a:xfrm>
          <a:custGeom>
            <a:avLst/>
            <a:gdLst>
              <a:gd name="connsiteX0" fmla="*/ 0 w 1489769"/>
              <a:gd name="connsiteY0" fmla="*/ 648050 h 1296099"/>
              <a:gd name="connsiteX1" fmla="*/ 324025 w 1489769"/>
              <a:gd name="connsiteY1" fmla="*/ 0 h 1296099"/>
              <a:gd name="connsiteX2" fmla="*/ 1165744 w 1489769"/>
              <a:gd name="connsiteY2" fmla="*/ 0 h 1296099"/>
              <a:gd name="connsiteX3" fmla="*/ 1489769 w 1489769"/>
              <a:gd name="connsiteY3" fmla="*/ 648050 h 1296099"/>
              <a:gd name="connsiteX4" fmla="*/ 1165744 w 1489769"/>
              <a:gd name="connsiteY4" fmla="*/ 1296099 h 1296099"/>
              <a:gd name="connsiteX5" fmla="*/ 324025 w 1489769"/>
              <a:gd name="connsiteY5" fmla="*/ 1296099 h 1296099"/>
              <a:gd name="connsiteX6" fmla="*/ 0 w 1489769"/>
              <a:gd name="connsiteY6" fmla="*/ 648050 h 1296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89769" h="1296099">
                <a:moveTo>
                  <a:pt x="744884" y="0"/>
                </a:moveTo>
                <a:lnTo>
                  <a:pt x="1489769" y="281902"/>
                </a:lnTo>
                <a:lnTo>
                  <a:pt x="1489769" y="1014197"/>
                </a:lnTo>
                <a:lnTo>
                  <a:pt x="744884" y="1296099"/>
                </a:lnTo>
                <a:lnTo>
                  <a:pt x="0" y="1014197"/>
                </a:lnTo>
                <a:lnTo>
                  <a:pt x="0" y="281902"/>
                </a:lnTo>
                <a:lnTo>
                  <a:pt x="744884" y="0"/>
                </a:lnTo>
                <a:close/>
              </a:path>
            </a:pathLst>
          </a:custGeom>
          <a:solidFill>
            <a:schemeClr val="accent6"/>
          </a:solidFill>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01975" tIns="232156" rIns="201975" bIns="232156" numCol="1" spcCol="1270" anchor="ctr" anchorCtr="0">
            <a:noAutofit/>
          </a:bodyPr>
          <a:lstStyle/>
          <a:p>
            <a:pPr lvl="0" algn="ctr" defTabSz="1600200">
              <a:lnSpc>
                <a:spcPct val="90000"/>
              </a:lnSpc>
              <a:spcBef>
                <a:spcPct val="0"/>
              </a:spcBef>
              <a:spcAft>
                <a:spcPct val="35000"/>
              </a:spcAft>
            </a:pPr>
            <a:r>
              <a:rPr lang="en-US" dirty="0"/>
              <a:t>EMR</a:t>
            </a:r>
            <a:endParaRPr lang="en-US" kern="1200" dirty="0"/>
          </a:p>
        </p:txBody>
      </p:sp>
      <p:sp>
        <p:nvSpPr>
          <p:cNvPr id="9" name="Rectangle 8"/>
          <p:cNvSpPr/>
          <p:nvPr/>
        </p:nvSpPr>
        <p:spPr>
          <a:xfrm>
            <a:off x="5117537" y="5291045"/>
            <a:ext cx="5521433" cy="45719"/>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rot="19801325" flipH="1">
            <a:off x="4499091" y="5458836"/>
            <a:ext cx="686545" cy="5577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5421817" y="2879678"/>
            <a:ext cx="5090692" cy="2152725"/>
          </a:xfrm>
          <a:prstGeom prst="round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dirty="0">
              <a:solidFill>
                <a:schemeClr val="tx1"/>
              </a:solidFill>
            </a:endParaRPr>
          </a:p>
        </p:txBody>
      </p:sp>
      <p:sp>
        <p:nvSpPr>
          <p:cNvPr id="18" name="Content Placeholder 2"/>
          <p:cNvSpPr txBox="1">
            <a:spLocks/>
          </p:cNvSpPr>
          <p:nvPr/>
        </p:nvSpPr>
        <p:spPr>
          <a:xfrm>
            <a:off x="5674282" y="3125336"/>
            <a:ext cx="4572804" cy="1650197"/>
          </a:xfrm>
          <a:prstGeom prst="rect">
            <a:avLst/>
          </a:prstGeom>
        </p:spPr>
        <p:txBody>
          <a:bodyPr vert="horz" lIns="0" tIns="45720" rIns="0" bIns="45720" rtlCol="0">
            <a:normAutofit/>
          </a:bodyPr>
          <a:lstStyle>
            <a:lvl1pPr marL="0" indent="0" algn="l" defTabSz="914400" rtl="0" eaLnBrk="1" latinLnBrk="0" hangingPunct="1">
              <a:lnSpc>
                <a:spcPct val="120000"/>
              </a:lnSpc>
              <a:spcBef>
                <a:spcPts val="300"/>
              </a:spcBef>
              <a:spcAft>
                <a:spcPts val="300"/>
              </a:spcAft>
              <a:buClr>
                <a:schemeClr val="accent1"/>
              </a:buClr>
              <a:buSzPct val="100000"/>
              <a:buFont typeface="Calibri" panose="020F0502020204030204" pitchFamily="34" charset="0"/>
              <a:buNone/>
              <a:defRPr sz="2000" kern="1200">
                <a:solidFill>
                  <a:schemeClr val="tx1">
                    <a:lumMod val="75000"/>
                    <a:lumOff val="25000"/>
                  </a:schemeClr>
                </a:solidFill>
                <a:latin typeface="+mn-lt"/>
                <a:ea typeface="+mn-ea"/>
                <a:cs typeface="+mn-cs"/>
              </a:defRPr>
            </a:lvl1pPr>
            <a:lvl2pPr marL="573088" indent="-373063" algn="l" defTabSz="914400" rtl="0" eaLnBrk="1" latinLnBrk="0" hangingPunct="1">
              <a:lnSpc>
                <a:spcPct val="120000"/>
              </a:lnSpc>
              <a:spcBef>
                <a:spcPts val="300"/>
              </a:spcBef>
              <a:spcAft>
                <a:spcPts val="300"/>
              </a:spcAft>
              <a:buClr>
                <a:schemeClr val="accent1"/>
              </a:buClr>
              <a:buFont typeface="Wingdings" panose="05000000000000000000" pitchFamily="2" charset="2"/>
              <a:buChar char="§"/>
              <a:defRPr sz="1800" kern="1200">
                <a:solidFill>
                  <a:schemeClr val="tx1">
                    <a:lumMod val="75000"/>
                    <a:lumOff val="25000"/>
                  </a:schemeClr>
                </a:solidFill>
                <a:latin typeface="+mn-lt"/>
                <a:ea typeface="+mn-ea"/>
                <a:cs typeface="+mn-cs"/>
              </a:defRPr>
            </a:lvl2pPr>
            <a:lvl3pPr marL="682625" indent="-292100" algn="l" defTabSz="914400" rtl="0" eaLnBrk="1" latinLnBrk="0" hangingPunct="1">
              <a:lnSpc>
                <a:spcPct val="120000"/>
              </a:lnSpc>
              <a:spcBef>
                <a:spcPts val="300"/>
              </a:spcBef>
              <a:spcAft>
                <a:spcPts val="300"/>
              </a:spcAft>
              <a:buClr>
                <a:schemeClr val="accent1"/>
              </a:buClr>
              <a:buFont typeface="Wingdings" panose="05000000000000000000" pitchFamily="2" charset="2"/>
              <a:buChar char="Ø"/>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30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300"/>
              </a:spcBef>
              <a:spcAft>
                <a:spcPts val="3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342900" indent="-342900">
              <a:spcBef>
                <a:spcPts val="0"/>
              </a:spcBef>
              <a:spcAft>
                <a:spcPts val="0"/>
              </a:spcAft>
              <a:buFont typeface="Wingdings" panose="05000000000000000000" pitchFamily="2" charset="2"/>
              <a:buChar char="§"/>
            </a:pPr>
            <a:r>
              <a:rPr lang="en-US" sz="1800" dirty="0"/>
              <a:t>Easy to install ecosystem applications</a:t>
            </a:r>
          </a:p>
          <a:p>
            <a:pPr marL="342900" indent="-342900">
              <a:spcBef>
                <a:spcPts val="0"/>
              </a:spcBef>
              <a:spcAft>
                <a:spcPts val="0"/>
              </a:spcAft>
              <a:buFont typeface="Wingdings" panose="05000000000000000000" pitchFamily="2" charset="2"/>
              <a:buChar char="§"/>
            </a:pPr>
            <a:r>
              <a:rPr lang="en-US" sz="1800" dirty="0"/>
              <a:t>Cluster configuration can be customized</a:t>
            </a:r>
          </a:p>
          <a:p>
            <a:pPr marL="342900" indent="-342900">
              <a:spcBef>
                <a:spcPts val="0"/>
              </a:spcBef>
              <a:spcAft>
                <a:spcPts val="0"/>
              </a:spcAft>
              <a:buFont typeface="Wingdings" panose="05000000000000000000" pitchFamily="2" charset="2"/>
              <a:buChar char="§"/>
            </a:pPr>
            <a:r>
              <a:rPr lang="en-US" sz="1800" dirty="0"/>
              <a:t>Different instance type for different workloads</a:t>
            </a:r>
          </a:p>
          <a:p>
            <a:pPr marL="342900" indent="-342900">
              <a:spcBef>
                <a:spcPts val="0"/>
              </a:spcBef>
              <a:spcAft>
                <a:spcPts val="0"/>
              </a:spcAft>
              <a:buFont typeface="Wingdings" panose="05000000000000000000" pitchFamily="2" charset="2"/>
              <a:buChar char="§"/>
            </a:pPr>
            <a:endParaRPr lang="en-US" sz="1800" dirty="0"/>
          </a:p>
        </p:txBody>
      </p:sp>
    </p:spTree>
    <p:extLst>
      <p:ext uri="{BB962C8B-B14F-4D97-AF65-F5344CB8AC3E}">
        <p14:creationId xmlns:p14="http://schemas.microsoft.com/office/powerpoint/2010/main" val="1885878233"/>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Hadoop Handles Your Input Data</a:t>
            </a:r>
          </a:p>
        </p:txBody>
      </p:sp>
      <p:sp>
        <p:nvSpPr>
          <p:cNvPr id="3" name="Content Placeholder 2"/>
          <p:cNvSpPr>
            <a:spLocks noGrp="1"/>
          </p:cNvSpPr>
          <p:nvPr>
            <p:ph idx="1"/>
          </p:nvPr>
        </p:nvSpPr>
        <p:spPr>
          <a:xfrm>
            <a:off x="449053" y="3355597"/>
            <a:ext cx="11162940" cy="2526044"/>
          </a:xfrm>
        </p:spPr>
        <p:txBody>
          <a:bodyPr>
            <a:noAutofit/>
          </a:bodyPr>
          <a:lstStyle/>
          <a:p>
            <a:pPr indent="-380990"/>
            <a:r>
              <a:rPr lang="en-US" sz="2400" dirty="0"/>
              <a:t>If you use Amazon S3 to store your data:</a:t>
            </a:r>
          </a:p>
          <a:p>
            <a:pPr marL="457189" indent="-457189">
              <a:buFont typeface="Arial" panose="020B0604020202020204" pitchFamily="34" charset="0"/>
              <a:buChar char="•"/>
            </a:pPr>
            <a:r>
              <a:rPr lang="en-US" sz="2100" dirty="0"/>
              <a:t>When a processing job starts, Hadoop splits the data by reading your files in multiple HTTP range requests.</a:t>
            </a:r>
          </a:p>
          <a:p>
            <a:pPr marL="457189" indent="-457189">
              <a:buFont typeface="Arial" panose="020B0604020202020204" pitchFamily="34" charset="0"/>
              <a:buChar char="•"/>
            </a:pPr>
            <a:r>
              <a:rPr lang="en-US" sz="2100" dirty="0"/>
              <a:t>The split size that Hadoop uses to read data from Amazon S3 varies depending on the Amazon EMR version being used (newer versions have larger split sizes</a:t>
            </a:r>
            <a:r>
              <a:rPr lang="en-US" sz="2100" dirty="0"/>
              <a:t>).</a:t>
            </a:r>
          </a:p>
          <a:p>
            <a:pPr indent="-304792"/>
            <a:r>
              <a:rPr lang="en-US" sz="2400" dirty="0"/>
              <a:t>If </a:t>
            </a:r>
            <a:r>
              <a:rPr lang="en-US" sz="2400" dirty="0"/>
              <a:t>you use HDFS to store your data, your data is automatically split by Hadoop.</a:t>
            </a:r>
          </a:p>
          <a:p>
            <a:pPr lvl="1">
              <a:buFont typeface="Arial" panose="020B0604020202020204" pitchFamily="34" charset="0"/>
              <a:buChar char="•"/>
            </a:pPr>
            <a:endParaRPr lang="en-US" sz="2100" dirty="0"/>
          </a:p>
        </p:txBody>
      </p:sp>
      <p:sp>
        <p:nvSpPr>
          <p:cNvPr id="5" name="TextBox 4"/>
          <p:cNvSpPr txBox="1"/>
          <p:nvPr/>
        </p:nvSpPr>
        <p:spPr>
          <a:xfrm>
            <a:off x="2150777" y="2699824"/>
            <a:ext cx="7866187" cy="451405"/>
          </a:xfrm>
          <a:prstGeom prst="rect">
            <a:avLst/>
          </a:prstGeom>
        </p:spPr>
        <p:style>
          <a:lnRef idx="1">
            <a:schemeClr val="accent6"/>
          </a:lnRef>
          <a:fillRef idx="2">
            <a:schemeClr val="accent6"/>
          </a:fillRef>
          <a:effectRef idx="1">
            <a:schemeClr val="accent6"/>
          </a:effectRef>
          <a:fontRef idx="minor">
            <a:schemeClr val="dk1"/>
          </a:fontRef>
        </p:style>
        <p:txBody>
          <a:bodyPr wrap="square" lIns="121917" tIns="60958" rIns="121917" bIns="60958" rtlCol="0">
            <a:spAutoFit/>
          </a:bodyPr>
          <a:lstStyle/>
          <a:p>
            <a:r>
              <a:rPr lang="en-US" sz="2100" dirty="0"/>
              <a:t>1GB file with a split size of 64 MB = 15 parallel HTTP requests</a:t>
            </a:r>
          </a:p>
        </p:txBody>
      </p:sp>
      <p:sp>
        <p:nvSpPr>
          <p:cNvPr id="4" name="Rounded Rectangle 3"/>
          <p:cNvSpPr/>
          <p:nvPr/>
        </p:nvSpPr>
        <p:spPr>
          <a:xfrm>
            <a:off x="1799277" y="1080322"/>
            <a:ext cx="2686985" cy="1014684"/>
          </a:xfrm>
          <a:prstGeom prst="round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r>
              <a:rPr lang="en-US" sz="3700" b="1" dirty="0"/>
              <a:t>1 GB</a:t>
            </a:r>
          </a:p>
        </p:txBody>
      </p:sp>
      <p:sp>
        <p:nvSpPr>
          <p:cNvPr id="6" name="Right Arrow 5"/>
          <p:cNvSpPr/>
          <p:nvPr/>
        </p:nvSpPr>
        <p:spPr>
          <a:xfrm>
            <a:off x="5222814" y="1092795"/>
            <a:ext cx="1645876" cy="1002211"/>
          </a:xfrm>
          <a:prstGeom prst="rightArrow">
            <a:avLst>
              <a:gd name="adj1" fmla="val 50000"/>
              <a:gd name="adj2" fmla="val 61469"/>
            </a:avLst>
          </a:prstGeom>
          <a:solidFill>
            <a:schemeClr val="accent6">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dirty="0"/>
          </a:p>
        </p:txBody>
      </p:sp>
      <p:grpSp>
        <p:nvGrpSpPr>
          <p:cNvPr id="23" name="Group 22"/>
          <p:cNvGrpSpPr/>
          <p:nvPr/>
        </p:nvGrpSpPr>
        <p:grpSpPr>
          <a:xfrm>
            <a:off x="7575778" y="1078843"/>
            <a:ext cx="2697017" cy="1006445"/>
            <a:chOff x="5164166" y="770718"/>
            <a:chExt cx="2022763" cy="754834"/>
          </a:xfrm>
        </p:grpSpPr>
        <p:sp>
          <p:nvSpPr>
            <p:cNvPr id="8" name="Rounded Rectangle 7"/>
            <p:cNvSpPr/>
            <p:nvPr/>
          </p:nvSpPr>
          <p:spPr>
            <a:xfrm>
              <a:off x="5166888" y="770720"/>
              <a:ext cx="383737" cy="238407"/>
            </a:xfrm>
            <a:prstGeom prst="round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700" b="1" dirty="0"/>
            </a:p>
          </p:txBody>
        </p:sp>
        <p:sp>
          <p:nvSpPr>
            <p:cNvPr id="9" name="Rounded Rectangle 8"/>
            <p:cNvSpPr/>
            <p:nvPr/>
          </p:nvSpPr>
          <p:spPr>
            <a:xfrm>
              <a:off x="5578683" y="770720"/>
              <a:ext cx="383737" cy="238407"/>
            </a:xfrm>
            <a:prstGeom prst="round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700" b="1" dirty="0"/>
            </a:p>
          </p:txBody>
        </p:sp>
        <p:sp>
          <p:nvSpPr>
            <p:cNvPr id="10" name="Rounded Rectangle 9"/>
            <p:cNvSpPr/>
            <p:nvPr/>
          </p:nvSpPr>
          <p:spPr>
            <a:xfrm>
              <a:off x="5988011" y="770720"/>
              <a:ext cx="383737" cy="238407"/>
            </a:xfrm>
            <a:prstGeom prst="round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700" b="1" dirty="0"/>
            </a:p>
          </p:txBody>
        </p:sp>
        <p:sp>
          <p:nvSpPr>
            <p:cNvPr id="11" name="Rounded Rectangle 10"/>
            <p:cNvSpPr/>
            <p:nvPr/>
          </p:nvSpPr>
          <p:spPr>
            <a:xfrm>
              <a:off x="6393527" y="770719"/>
              <a:ext cx="383737" cy="238407"/>
            </a:xfrm>
            <a:prstGeom prst="round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700" b="1" dirty="0"/>
            </a:p>
          </p:txBody>
        </p:sp>
        <p:sp>
          <p:nvSpPr>
            <p:cNvPr id="12" name="Rounded Rectangle 11"/>
            <p:cNvSpPr/>
            <p:nvPr/>
          </p:nvSpPr>
          <p:spPr>
            <a:xfrm>
              <a:off x="5571854" y="1028384"/>
              <a:ext cx="383737" cy="238407"/>
            </a:xfrm>
            <a:prstGeom prst="round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700" b="1" dirty="0"/>
            </a:p>
          </p:txBody>
        </p:sp>
        <p:sp>
          <p:nvSpPr>
            <p:cNvPr id="13" name="Rounded Rectangle 12"/>
            <p:cNvSpPr/>
            <p:nvPr/>
          </p:nvSpPr>
          <p:spPr>
            <a:xfrm>
              <a:off x="5988009" y="1028384"/>
              <a:ext cx="383737" cy="238407"/>
            </a:xfrm>
            <a:prstGeom prst="round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700" b="1" dirty="0"/>
            </a:p>
          </p:txBody>
        </p:sp>
        <p:sp>
          <p:nvSpPr>
            <p:cNvPr id="14" name="Rounded Rectangle 13"/>
            <p:cNvSpPr/>
            <p:nvPr/>
          </p:nvSpPr>
          <p:spPr>
            <a:xfrm>
              <a:off x="5164166" y="1028385"/>
              <a:ext cx="383737" cy="238407"/>
            </a:xfrm>
            <a:prstGeom prst="round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700" b="1" dirty="0"/>
            </a:p>
          </p:txBody>
        </p:sp>
        <p:sp>
          <p:nvSpPr>
            <p:cNvPr id="15" name="Rounded Rectangle 14"/>
            <p:cNvSpPr/>
            <p:nvPr/>
          </p:nvSpPr>
          <p:spPr>
            <a:xfrm>
              <a:off x="6393527" y="1028385"/>
              <a:ext cx="383737" cy="238407"/>
            </a:xfrm>
            <a:prstGeom prst="round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700" b="1" dirty="0"/>
            </a:p>
          </p:txBody>
        </p:sp>
        <p:sp>
          <p:nvSpPr>
            <p:cNvPr id="16" name="Rounded Rectangle 15"/>
            <p:cNvSpPr/>
            <p:nvPr/>
          </p:nvSpPr>
          <p:spPr>
            <a:xfrm>
              <a:off x="5576088" y="1287143"/>
              <a:ext cx="383737" cy="238407"/>
            </a:xfrm>
            <a:prstGeom prst="round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700" b="1" dirty="0"/>
            </a:p>
          </p:txBody>
        </p:sp>
        <p:sp>
          <p:nvSpPr>
            <p:cNvPr id="17" name="Rounded Rectangle 16"/>
            <p:cNvSpPr/>
            <p:nvPr/>
          </p:nvSpPr>
          <p:spPr>
            <a:xfrm>
              <a:off x="5164166" y="1287145"/>
              <a:ext cx="383737" cy="238407"/>
            </a:xfrm>
            <a:prstGeom prst="round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700" b="1" dirty="0"/>
            </a:p>
          </p:txBody>
        </p:sp>
        <p:sp>
          <p:nvSpPr>
            <p:cNvPr id="18" name="Rounded Rectangle 17"/>
            <p:cNvSpPr/>
            <p:nvPr/>
          </p:nvSpPr>
          <p:spPr>
            <a:xfrm>
              <a:off x="5988009" y="1287143"/>
              <a:ext cx="383737" cy="238407"/>
            </a:xfrm>
            <a:prstGeom prst="round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700" b="1" dirty="0"/>
            </a:p>
          </p:txBody>
        </p:sp>
        <p:sp>
          <p:nvSpPr>
            <p:cNvPr id="19" name="Rounded Rectangle 18"/>
            <p:cNvSpPr/>
            <p:nvPr/>
          </p:nvSpPr>
          <p:spPr>
            <a:xfrm>
              <a:off x="6393527" y="1287142"/>
              <a:ext cx="383737" cy="238407"/>
            </a:xfrm>
            <a:prstGeom prst="round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700" b="1" dirty="0"/>
            </a:p>
          </p:txBody>
        </p:sp>
        <p:sp>
          <p:nvSpPr>
            <p:cNvPr id="20" name="Rounded Rectangle 19"/>
            <p:cNvSpPr/>
            <p:nvPr/>
          </p:nvSpPr>
          <p:spPr>
            <a:xfrm>
              <a:off x="6803192" y="770718"/>
              <a:ext cx="383737" cy="238407"/>
            </a:xfrm>
            <a:prstGeom prst="round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700" b="1" dirty="0"/>
            </a:p>
          </p:txBody>
        </p:sp>
        <p:sp>
          <p:nvSpPr>
            <p:cNvPr id="21" name="Rounded Rectangle 20"/>
            <p:cNvSpPr/>
            <p:nvPr/>
          </p:nvSpPr>
          <p:spPr>
            <a:xfrm>
              <a:off x="6803191" y="1028386"/>
              <a:ext cx="383737" cy="238407"/>
            </a:xfrm>
            <a:prstGeom prst="round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700" b="1" dirty="0"/>
            </a:p>
          </p:txBody>
        </p:sp>
        <p:sp>
          <p:nvSpPr>
            <p:cNvPr id="22" name="Rounded Rectangle 21"/>
            <p:cNvSpPr/>
            <p:nvPr/>
          </p:nvSpPr>
          <p:spPr>
            <a:xfrm>
              <a:off x="6803190" y="1287141"/>
              <a:ext cx="383737" cy="238407"/>
            </a:xfrm>
            <a:prstGeom prst="round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700" b="1" dirty="0"/>
            </a:p>
          </p:txBody>
        </p:sp>
      </p:grpSp>
      <p:sp>
        <p:nvSpPr>
          <p:cNvPr id="24" name="Rounded Rectangle 23"/>
          <p:cNvSpPr/>
          <p:nvPr/>
        </p:nvSpPr>
        <p:spPr>
          <a:xfrm>
            <a:off x="1794606" y="1080322"/>
            <a:ext cx="2686985" cy="1014684"/>
          </a:xfrm>
          <a:prstGeom prst="round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r>
              <a:rPr lang="en-US" sz="3700" b="1" dirty="0"/>
              <a:t>1 GB</a:t>
            </a:r>
          </a:p>
        </p:txBody>
      </p:sp>
      <p:sp>
        <p:nvSpPr>
          <p:cNvPr id="27" name="Rounded Rectangle 26"/>
          <p:cNvSpPr/>
          <p:nvPr/>
        </p:nvSpPr>
        <p:spPr>
          <a:xfrm>
            <a:off x="7579405" y="1078843"/>
            <a:ext cx="511649" cy="317876"/>
          </a:xfrm>
          <a:prstGeom prst="roundRect">
            <a:avLst/>
          </a:prstGeom>
          <a:solidFill>
            <a:srgbClr val="FF5050"/>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sz="3700" b="1" dirty="0"/>
          </a:p>
        </p:txBody>
      </p:sp>
      <p:sp>
        <p:nvSpPr>
          <p:cNvPr id="28" name="Rounded Rectangle 27"/>
          <p:cNvSpPr/>
          <p:nvPr/>
        </p:nvSpPr>
        <p:spPr>
          <a:xfrm>
            <a:off x="8128465" y="1078843"/>
            <a:ext cx="511649" cy="317876"/>
          </a:xfrm>
          <a:prstGeom prst="roundRect">
            <a:avLst/>
          </a:prstGeom>
          <a:solidFill>
            <a:srgbClr val="FF5050"/>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sz="3700" b="1" dirty="0"/>
          </a:p>
        </p:txBody>
      </p:sp>
      <p:sp>
        <p:nvSpPr>
          <p:cNvPr id="29" name="Rounded Rectangle 28"/>
          <p:cNvSpPr/>
          <p:nvPr/>
        </p:nvSpPr>
        <p:spPr>
          <a:xfrm>
            <a:off x="8674236" y="1078843"/>
            <a:ext cx="511649" cy="317876"/>
          </a:xfrm>
          <a:prstGeom prst="roundRect">
            <a:avLst/>
          </a:prstGeom>
          <a:solidFill>
            <a:srgbClr val="FF5050"/>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sz="3700" b="1" dirty="0"/>
          </a:p>
        </p:txBody>
      </p:sp>
      <p:sp>
        <p:nvSpPr>
          <p:cNvPr id="30" name="Rounded Rectangle 29"/>
          <p:cNvSpPr/>
          <p:nvPr/>
        </p:nvSpPr>
        <p:spPr>
          <a:xfrm>
            <a:off x="9214924" y="1078842"/>
            <a:ext cx="511649" cy="317876"/>
          </a:xfrm>
          <a:prstGeom prst="roundRect">
            <a:avLst/>
          </a:prstGeom>
          <a:solidFill>
            <a:srgbClr val="FF5050"/>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sz="3700" b="1" dirty="0"/>
          </a:p>
        </p:txBody>
      </p:sp>
      <p:sp>
        <p:nvSpPr>
          <p:cNvPr id="31" name="Rounded Rectangle 30"/>
          <p:cNvSpPr/>
          <p:nvPr/>
        </p:nvSpPr>
        <p:spPr>
          <a:xfrm>
            <a:off x="8119360" y="1422395"/>
            <a:ext cx="511649" cy="317876"/>
          </a:xfrm>
          <a:prstGeom prst="roundRect">
            <a:avLst/>
          </a:prstGeom>
          <a:solidFill>
            <a:srgbClr val="FF5050"/>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sz="3700" b="1" dirty="0"/>
          </a:p>
        </p:txBody>
      </p:sp>
      <p:sp>
        <p:nvSpPr>
          <p:cNvPr id="32" name="Rounded Rectangle 31"/>
          <p:cNvSpPr/>
          <p:nvPr/>
        </p:nvSpPr>
        <p:spPr>
          <a:xfrm>
            <a:off x="8674233" y="1422395"/>
            <a:ext cx="511649" cy="317876"/>
          </a:xfrm>
          <a:prstGeom prst="roundRect">
            <a:avLst/>
          </a:prstGeom>
          <a:solidFill>
            <a:srgbClr val="FF5050"/>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sz="3700" b="1" dirty="0"/>
          </a:p>
        </p:txBody>
      </p:sp>
      <p:sp>
        <p:nvSpPr>
          <p:cNvPr id="33" name="Rounded Rectangle 32"/>
          <p:cNvSpPr/>
          <p:nvPr/>
        </p:nvSpPr>
        <p:spPr>
          <a:xfrm>
            <a:off x="7575776" y="1422397"/>
            <a:ext cx="511649" cy="317876"/>
          </a:xfrm>
          <a:prstGeom prst="roundRect">
            <a:avLst/>
          </a:prstGeom>
          <a:solidFill>
            <a:srgbClr val="FF5050"/>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sz="3700" b="1" dirty="0"/>
          </a:p>
        </p:txBody>
      </p:sp>
      <p:sp>
        <p:nvSpPr>
          <p:cNvPr id="34" name="Rounded Rectangle 33"/>
          <p:cNvSpPr/>
          <p:nvPr/>
        </p:nvSpPr>
        <p:spPr>
          <a:xfrm>
            <a:off x="9214924" y="1422397"/>
            <a:ext cx="511649" cy="317876"/>
          </a:xfrm>
          <a:prstGeom prst="roundRect">
            <a:avLst/>
          </a:prstGeom>
          <a:solidFill>
            <a:srgbClr val="FF5050"/>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sz="3700" b="1" dirty="0"/>
          </a:p>
        </p:txBody>
      </p:sp>
      <p:sp>
        <p:nvSpPr>
          <p:cNvPr id="35" name="Rounded Rectangle 34"/>
          <p:cNvSpPr/>
          <p:nvPr/>
        </p:nvSpPr>
        <p:spPr>
          <a:xfrm>
            <a:off x="8125005" y="1767407"/>
            <a:ext cx="511649" cy="317876"/>
          </a:xfrm>
          <a:prstGeom prst="roundRect">
            <a:avLst/>
          </a:prstGeom>
          <a:solidFill>
            <a:srgbClr val="FF5050"/>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sz="3700" b="1" dirty="0"/>
          </a:p>
        </p:txBody>
      </p:sp>
      <p:sp>
        <p:nvSpPr>
          <p:cNvPr id="36" name="Rounded Rectangle 35"/>
          <p:cNvSpPr/>
          <p:nvPr/>
        </p:nvSpPr>
        <p:spPr>
          <a:xfrm>
            <a:off x="7575776" y="1767410"/>
            <a:ext cx="511649" cy="317876"/>
          </a:xfrm>
          <a:prstGeom prst="roundRect">
            <a:avLst/>
          </a:prstGeom>
          <a:solidFill>
            <a:srgbClr val="FF5050"/>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sz="3700" b="1" dirty="0"/>
          </a:p>
        </p:txBody>
      </p:sp>
      <p:sp>
        <p:nvSpPr>
          <p:cNvPr id="37" name="Rounded Rectangle 36"/>
          <p:cNvSpPr/>
          <p:nvPr/>
        </p:nvSpPr>
        <p:spPr>
          <a:xfrm>
            <a:off x="8674233" y="1767407"/>
            <a:ext cx="511649" cy="317876"/>
          </a:xfrm>
          <a:prstGeom prst="roundRect">
            <a:avLst/>
          </a:prstGeom>
          <a:solidFill>
            <a:srgbClr val="FF5050"/>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sz="3700" b="1" dirty="0"/>
          </a:p>
        </p:txBody>
      </p:sp>
      <p:sp>
        <p:nvSpPr>
          <p:cNvPr id="38" name="Rounded Rectangle 37"/>
          <p:cNvSpPr/>
          <p:nvPr/>
        </p:nvSpPr>
        <p:spPr>
          <a:xfrm>
            <a:off x="9214924" y="1767406"/>
            <a:ext cx="511649" cy="317876"/>
          </a:xfrm>
          <a:prstGeom prst="roundRect">
            <a:avLst/>
          </a:prstGeom>
          <a:solidFill>
            <a:srgbClr val="FF5050"/>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sz="3700" b="1" dirty="0"/>
          </a:p>
        </p:txBody>
      </p:sp>
      <p:sp>
        <p:nvSpPr>
          <p:cNvPr id="39" name="Rounded Rectangle 38"/>
          <p:cNvSpPr/>
          <p:nvPr/>
        </p:nvSpPr>
        <p:spPr>
          <a:xfrm>
            <a:off x="9761144" y="1078841"/>
            <a:ext cx="511649" cy="317876"/>
          </a:xfrm>
          <a:prstGeom prst="roundRect">
            <a:avLst/>
          </a:prstGeom>
          <a:solidFill>
            <a:srgbClr val="FF5050"/>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sz="3700" b="1" dirty="0"/>
          </a:p>
        </p:txBody>
      </p:sp>
      <p:sp>
        <p:nvSpPr>
          <p:cNvPr id="40" name="Rounded Rectangle 39"/>
          <p:cNvSpPr/>
          <p:nvPr/>
        </p:nvSpPr>
        <p:spPr>
          <a:xfrm>
            <a:off x="9761142" y="1422398"/>
            <a:ext cx="511649" cy="317876"/>
          </a:xfrm>
          <a:prstGeom prst="roundRect">
            <a:avLst/>
          </a:prstGeom>
          <a:solidFill>
            <a:srgbClr val="FF5050"/>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sz="3700" b="1" dirty="0"/>
          </a:p>
        </p:txBody>
      </p:sp>
      <p:sp>
        <p:nvSpPr>
          <p:cNvPr id="41" name="Rounded Rectangle 40"/>
          <p:cNvSpPr/>
          <p:nvPr/>
        </p:nvSpPr>
        <p:spPr>
          <a:xfrm>
            <a:off x="9761141" y="1767405"/>
            <a:ext cx="511649" cy="317876"/>
          </a:xfrm>
          <a:prstGeom prst="roundRect">
            <a:avLst/>
          </a:prstGeom>
          <a:solidFill>
            <a:srgbClr val="FF5050"/>
          </a:solidFill>
          <a:ln>
            <a:noFill/>
          </a:ln>
          <a:effectLst/>
        </p:spPr>
        <p:style>
          <a:lnRef idx="1">
            <a:schemeClr val="accent1"/>
          </a:lnRef>
          <a:fillRef idx="3">
            <a:schemeClr val="accent1"/>
          </a:fillRef>
          <a:effectRef idx="2">
            <a:schemeClr val="accent1"/>
          </a:effectRef>
          <a:fontRef idx="minor">
            <a:schemeClr val="lt1"/>
          </a:fontRef>
        </p:style>
        <p:txBody>
          <a:bodyPr lIns="121917" tIns="60958" rIns="121917" bIns="60958" rtlCol="0" anchor="ctr"/>
          <a:lstStyle/>
          <a:p>
            <a:pPr algn="ctr"/>
            <a:endParaRPr lang="en-US" sz="3700" b="1" dirty="0"/>
          </a:p>
        </p:txBody>
      </p:sp>
      <p:sp>
        <p:nvSpPr>
          <p:cNvPr id="42" name="TextBox 41"/>
          <p:cNvSpPr txBox="1"/>
          <p:nvPr/>
        </p:nvSpPr>
        <p:spPr>
          <a:xfrm>
            <a:off x="7871638" y="2146335"/>
            <a:ext cx="2130601" cy="400105"/>
          </a:xfrm>
          <a:prstGeom prst="rect">
            <a:avLst/>
          </a:prstGeom>
          <a:noFill/>
        </p:spPr>
        <p:txBody>
          <a:bodyPr wrap="square" lIns="121917" tIns="60958" rIns="121917" bIns="60958" rtlCol="0">
            <a:spAutoFit/>
          </a:bodyPr>
          <a:lstStyle/>
          <a:p>
            <a:pPr algn="ctr"/>
            <a:r>
              <a:rPr lang="en-US" dirty="0" smtClean="0"/>
              <a:t>READ</a:t>
            </a:r>
            <a:r>
              <a:rPr lang="en-US" dirty="0"/>
              <a:t>!</a:t>
            </a:r>
          </a:p>
        </p:txBody>
      </p:sp>
    </p:spTree>
    <p:extLst>
      <p:ext uri="{BB962C8B-B14F-4D97-AF65-F5344CB8AC3E}">
        <p14:creationId xmlns:p14="http://schemas.microsoft.com/office/powerpoint/2010/main" val="8472391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accel="50000" decel="50000" fill="hold" grpId="0" nodeType="withEffect">
                                  <p:stCondLst>
                                    <p:cond delay="0"/>
                                  </p:stCondLst>
                                  <p:childTnLst>
                                    <p:animMotion origin="layout" path="M -1.38889E-6 1.35802E-6 L 0.47309 -0.00432 " pathEditMode="relative" rAng="0" ptsTypes="AA">
                                      <p:cBhvr>
                                        <p:cTn id="9" dur="2000" fill="hold"/>
                                        <p:tgtEl>
                                          <p:spTgt spid="4"/>
                                        </p:tgtEl>
                                        <p:attrNameLst>
                                          <p:attrName>ppt_x</p:attrName>
                                          <p:attrName>ppt_y</p:attrName>
                                        </p:attrNameLst>
                                      </p:cBhvr>
                                      <p:rCtr x="23646" y="-216"/>
                                    </p:animMotion>
                                  </p:childTnLst>
                                  <p:subTnLst>
                                    <p:set>
                                      <p:cBhvr override="childStyle">
                                        <p:cTn dur="1" fill="hold" display="0" masterRel="sameClick" afterEffect="1">
                                          <p:stCondLst>
                                            <p:cond evt="end" delay="0">
                                              <p:tn val="8"/>
                                            </p:cond>
                                          </p:stCondLst>
                                        </p:cTn>
                                        <p:tgtEl>
                                          <p:spTgt spid="4"/>
                                        </p:tgtEl>
                                        <p:attrNameLst>
                                          <p:attrName>style.visibility</p:attrName>
                                        </p:attrNameLst>
                                      </p:cBhvr>
                                      <p:to>
                                        <p:strVal val="hidden"/>
                                      </p:to>
                                    </p:set>
                                  </p:subTnLst>
                                </p:cTn>
                              </p:par>
                            </p:childTnLst>
                          </p:cTn>
                        </p:par>
                        <p:par>
                          <p:cTn id="10" fill="hold">
                            <p:stCondLst>
                              <p:cond delay="2000"/>
                            </p:stCondLst>
                            <p:childTnLst>
                              <p:par>
                                <p:cTn id="11" presetID="1" presetClass="entr" presetSubtype="0"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par>
                          <p:cTn id="13" fill="hold">
                            <p:stCondLst>
                              <p:cond delay="2000"/>
                            </p:stCondLst>
                            <p:childTnLst>
                              <p:par>
                                <p:cTn id="14" presetID="1" presetClass="entr" presetSubtype="0"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childTnLst>
                          </p:cTn>
                        </p:par>
                        <p:par>
                          <p:cTn id="16" fill="hold">
                            <p:stCondLst>
                              <p:cond delay="2000"/>
                            </p:stCondLst>
                            <p:childTnLst>
                              <p:par>
                                <p:cTn id="17" presetID="22" presetClass="entr" presetSubtype="8" fill="hold" grpId="0"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left)">
                                      <p:cBhvr>
                                        <p:cTn id="19" dur="2000"/>
                                        <p:tgtEl>
                                          <p:spTgt spid="27"/>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left)">
                                      <p:cBhvr>
                                        <p:cTn id="22" dur="2000"/>
                                        <p:tgtEl>
                                          <p:spTgt spid="28"/>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left)">
                                      <p:cBhvr>
                                        <p:cTn id="25" dur="2000"/>
                                        <p:tgtEl>
                                          <p:spTgt spid="29"/>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wipe(left)">
                                      <p:cBhvr>
                                        <p:cTn id="28" dur="2000"/>
                                        <p:tgtEl>
                                          <p:spTgt spid="30"/>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left)">
                                      <p:cBhvr>
                                        <p:cTn id="31" dur="2000"/>
                                        <p:tgtEl>
                                          <p:spTgt spid="31"/>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32"/>
                                        </p:tgtEl>
                                        <p:attrNameLst>
                                          <p:attrName>style.visibility</p:attrName>
                                        </p:attrNameLst>
                                      </p:cBhvr>
                                      <p:to>
                                        <p:strVal val="visible"/>
                                      </p:to>
                                    </p:set>
                                    <p:animEffect transition="in" filter="wipe(left)">
                                      <p:cBhvr>
                                        <p:cTn id="34" dur="2000"/>
                                        <p:tgtEl>
                                          <p:spTgt spid="32"/>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wipe(left)">
                                      <p:cBhvr>
                                        <p:cTn id="37" dur="2000"/>
                                        <p:tgtEl>
                                          <p:spTgt spid="33"/>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wipe(left)">
                                      <p:cBhvr>
                                        <p:cTn id="40" dur="2000"/>
                                        <p:tgtEl>
                                          <p:spTgt spid="34"/>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ipe(left)">
                                      <p:cBhvr>
                                        <p:cTn id="43" dur="2000"/>
                                        <p:tgtEl>
                                          <p:spTgt spid="35"/>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wipe(left)">
                                      <p:cBhvr>
                                        <p:cTn id="46" dur="2000"/>
                                        <p:tgtEl>
                                          <p:spTgt spid="36"/>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wipe(left)">
                                      <p:cBhvr>
                                        <p:cTn id="49" dur="2000"/>
                                        <p:tgtEl>
                                          <p:spTgt spid="37"/>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wipe(left)">
                                      <p:cBhvr>
                                        <p:cTn id="52" dur="2000"/>
                                        <p:tgtEl>
                                          <p:spTgt spid="38"/>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left)">
                                      <p:cBhvr>
                                        <p:cTn id="55" dur="2000"/>
                                        <p:tgtEl>
                                          <p:spTgt spid="39"/>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wipe(left)">
                                      <p:cBhvr>
                                        <p:cTn id="58" dur="2000"/>
                                        <p:tgtEl>
                                          <p:spTgt spid="40"/>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wipe(left)">
                                      <p:cBhvr>
                                        <p:cTn id="61" dur="2000"/>
                                        <p:tgtEl>
                                          <p:spTgt spid="41"/>
                                        </p:tgtEl>
                                      </p:cBhvr>
                                    </p:animEffect>
                                  </p:childTnLst>
                                </p:cTn>
                              </p:par>
                            </p:childTnLst>
                          </p:cTn>
                        </p:par>
                        <p:par>
                          <p:cTn id="62" fill="hold">
                            <p:stCondLst>
                              <p:cond delay="4000"/>
                            </p:stCondLst>
                            <p:childTnLst>
                              <p:par>
                                <p:cTn id="63" presetID="1" presetClass="entr" presetSubtype="0" fill="hold" grpId="0" nodeType="after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B428EF-C9F6-4DBD-AA36-EDBDC7A3866F}"/>
              </a:ext>
            </a:extLst>
          </p:cNvPr>
          <p:cNvSpPr>
            <a:spLocks noGrp="1"/>
          </p:cNvSpPr>
          <p:nvPr>
            <p:ph type="title"/>
          </p:nvPr>
        </p:nvSpPr>
        <p:spPr/>
        <p:txBody>
          <a:bodyPr/>
          <a:lstStyle/>
          <a:p>
            <a:r>
              <a:rPr lang="en-IN" dirty="0"/>
              <a:t>Agenda</a:t>
            </a:r>
          </a:p>
        </p:txBody>
      </p:sp>
      <p:sp>
        <p:nvSpPr>
          <p:cNvPr id="3" name="Content Placeholder 2">
            <a:extLst>
              <a:ext uri="{FF2B5EF4-FFF2-40B4-BE49-F238E27FC236}">
                <a16:creationId xmlns="" xmlns:a16="http://schemas.microsoft.com/office/drawing/2014/main" id="{62094A29-921C-4E44-96DE-AEC80DA19FD9}"/>
              </a:ext>
            </a:extLst>
          </p:cNvPr>
          <p:cNvSpPr>
            <a:spLocks noGrp="1"/>
          </p:cNvSpPr>
          <p:nvPr>
            <p:ph idx="1"/>
          </p:nvPr>
        </p:nvSpPr>
        <p:spPr/>
        <p:txBody>
          <a:bodyPr>
            <a:normAutofit fontScale="70000" lnSpcReduction="20000"/>
          </a:bodyPr>
          <a:lstStyle/>
          <a:p>
            <a:r>
              <a:rPr lang="en-US" dirty="0"/>
              <a:t>Module 0: AWS Technical Essentials</a:t>
            </a:r>
          </a:p>
          <a:p>
            <a:r>
              <a:rPr lang="en-US" dirty="0"/>
              <a:t>Module 1: Big Data Pipelines on AWS</a:t>
            </a:r>
          </a:p>
          <a:p>
            <a:r>
              <a:rPr lang="en-US" dirty="0"/>
              <a:t>Module 2: Ingestion/Transfer data to AWS </a:t>
            </a:r>
          </a:p>
          <a:p>
            <a:r>
              <a:rPr lang="en-US" dirty="0"/>
              <a:t>Module 3: Streaming with Kinesis</a:t>
            </a:r>
          </a:p>
          <a:p>
            <a:r>
              <a:rPr lang="en-US" dirty="0"/>
              <a:t>Module 4: AWS Storage options</a:t>
            </a:r>
          </a:p>
          <a:p>
            <a:r>
              <a:rPr lang="en-US" dirty="0"/>
              <a:t>Module 5: AWS S3 </a:t>
            </a:r>
          </a:p>
          <a:p>
            <a:r>
              <a:rPr lang="en-US" dirty="0"/>
              <a:t>Module 6: Amazon </a:t>
            </a:r>
            <a:r>
              <a:rPr lang="en-US" dirty="0" err="1"/>
              <a:t>DynamoDB</a:t>
            </a:r>
            <a:endParaRPr lang="en-US" dirty="0"/>
          </a:p>
          <a:p>
            <a:r>
              <a:rPr lang="en-US" dirty="0"/>
              <a:t>Module 7: Athena</a:t>
            </a:r>
          </a:p>
          <a:p>
            <a:r>
              <a:rPr lang="en-US" dirty="0"/>
              <a:t>Module 8: AWS EMR </a:t>
            </a:r>
          </a:p>
          <a:p>
            <a:r>
              <a:rPr lang="en-US" dirty="0"/>
              <a:t>Module 9: Glue</a:t>
            </a:r>
          </a:p>
          <a:p>
            <a:r>
              <a:rPr lang="en-US" dirty="0"/>
              <a:t>Module 10: Redshift</a:t>
            </a:r>
          </a:p>
          <a:p>
            <a:r>
              <a:rPr lang="en-US" dirty="0"/>
              <a:t>Module 11: Data pipeline</a:t>
            </a:r>
          </a:p>
          <a:p>
            <a:r>
              <a:rPr lang="en-US" dirty="0"/>
              <a:t>Module 12: AWS Lambda </a:t>
            </a:r>
          </a:p>
          <a:p>
            <a:r>
              <a:rPr lang="en-US" dirty="0"/>
              <a:t>Module 13: AWS Security</a:t>
            </a:r>
          </a:p>
          <a:p>
            <a:r>
              <a:rPr lang="en-US" dirty="0"/>
              <a:t>Module 14: Managing Cost</a:t>
            </a:r>
          </a:p>
          <a:p>
            <a:r>
              <a:rPr lang="en-US" dirty="0"/>
              <a:t>Module 15: Code* Services and </a:t>
            </a:r>
            <a:r>
              <a:rPr lang="en-US" dirty="0" err="1"/>
              <a:t>CloudFormation</a:t>
            </a:r>
            <a:endParaRPr lang="en-US" dirty="0"/>
          </a:p>
        </p:txBody>
      </p:sp>
    </p:spTree>
    <p:extLst>
      <p:ext uri="{BB962C8B-B14F-4D97-AF65-F5344CB8AC3E}">
        <p14:creationId xmlns:p14="http://schemas.microsoft.com/office/powerpoint/2010/main" val="5931505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Collection: Types</a:t>
            </a:r>
          </a:p>
        </p:txBody>
      </p:sp>
      <p:sp>
        <p:nvSpPr>
          <p:cNvPr id="3" name="Content Placeholder 2"/>
          <p:cNvSpPr>
            <a:spLocks noGrp="1"/>
          </p:cNvSpPr>
          <p:nvPr>
            <p:ph idx="1"/>
          </p:nvPr>
        </p:nvSpPr>
        <p:spPr/>
        <p:txBody>
          <a:bodyPr>
            <a:normAutofit/>
          </a:bodyPr>
          <a:lstStyle/>
          <a:p>
            <a:endParaRPr lang="en-US" sz="4400" dirty="0"/>
          </a:p>
          <a:p>
            <a:r>
              <a:rPr lang="en-US" sz="4400" dirty="0"/>
              <a:t>Transactional Data  		</a:t>
            </a:r>
            <a:r>
              <a:rPr lang="en-US" sz="4400" dirty="0">
                <a:sym typeface="Wingdings"/>
              </a:rPr>
              <a:t> ?</a:t>
            </a:r>
            <a:endParaRPr lang="en-US" sz="4400" dirty="0"/>
          </a:p>
          <a:p>
            <a:r>
              <a:rPr lang="en-US" sz="4400" dirty="0"/>
              <a:t>Files Data   				</a:t>
            </a:r>
            <a:r>
              <a:rPr lang="en-US" sz="4400" dirty="0">
                <a:sym typeface="Wingdings"/>
              </a:rPr>
              <a:t> ?</a:t>
            </a:r>
            <a:endParaRPr lang="en-US" sz="4400" dirty="0"/>
          </a:p>
          <a:p>
            <a:r>
              <a:rPr lang="en-US" sz="4400" dirty="0"/>
              <a:t>Stream Data 			</a:t>
            </a:r>
            <a:r>
              <a:rPr lang="en-US" sz="4400" dirty="0">
                <a:sym typeface="Wingdings"/>
              </a:rPr>
              <a:t> ?</a:t>
            </a:r>
            <a:endParaRPr lang="en-US" sz="4400" dirty="0"/>
          </a:p>
        </p:txBody>
      </p:sp>
    </p:spTree>
    <p:extLst>
      <p:ext uri="{BB962C8B-B14F-4D97-AF65-F5344CB8AC3E}">
        <p14:creationId xmlns:p14="http://schemas.microsoft.com/office/powerpoint/2010/main" val="307639281"/>
      </p:ext>
    </p:extLst>
  </p:cSld>
  <p:clrMapOvr>
    <a:masterClrMapping/>
  </p:clrMapOvr>
  <p:timing>
    <p:tnLst>
      <p:par>
        <p:cTn xmlns:p14="http://schemas.microsoft.com/office/powerpoint/2010/mai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Best Practices</a:t>
            </a:r>
            <a:endParaRPr lang="en-US" dirty="0"/>
          </a:p>
        </p:txBody>
      </p:sp>
      <p:sp>
        <p:nvSpPr>
          <p:cNvPr id="3" name="Content Placeholder 2"/>
          <p:cNvSpPr>
            <a:spLocks noGrp="1"/>
          </p:cNvSpPr>
          <p:nvPr>
            <p:ph idx="1"/>
          </p:nvPr>
        </p:nvSpPr>
        <p:spPr/>
        <p:txBody>
          <a:bodyPr/>
          <a:lstStyle/>
          <a:p>
            <a:r>
              <a:rPr lang="en-US" dirty="0" smtClean="0"/>
              <a:t>Aggregate files</a:t>
            </a:r>
          </a:p>
          <a:p>
            <a:r>
              <a:rPr lang="en-US" dirty="0" smtClean="0"/>
              <a:t>Control aggregation at ingestion</a:t>
            </a:r>
          </a:p>
          <a:p>
            <a:r>
              <a:rPr lang="en-US" dirty="0"/>
              <a:t>Use compression</a:t>
            </a:r>
          </a:p>
          <a:p>
            <a:r>
              <a:rPr lang="en-US" dirty="0" smtClean="0"/>
              <a:t>Intermediate and output data compression</a:t>
            </a:r>
          </a:p>
          <a:p>
            <a:r>
              <a:rPr lang="en-US" dirty="0" smtClean="0"/>
              <a:t>Use Data partitioning</a:t>
            </a:r>
          </a:p>
          <a:p>
            <a:endParaRPr lang="en-US" dirty="0" smtClean="0"/>
          </a:p>
          <a:p>
            <a:endParaRPr lang="en-US" dirty="0" smtClean="0"/>
          </a:p>
          <a:p>
            <a:endParaRPr lang="en-US" dirty="0"/>
          </a:p>
        </p:txBody>
      </p:sp>
    </p:spTree>
    <p:extLst>
      <p:ext uri="{BB962C8B-B14F-4D97-AF65-F5344CB8AC3E}">
        <p14:creationId xmlns:p14="http://schemas.microsoft.com/office/powerpoint/2010/main" val="389410277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 </a:t>
            </a:r>
            <a:r>
              <a:rPr lang="en-US" dirty="0"/>
              <a:t>Compression Algorithms</a:t>
            </a:r>
          </a:p>
        </p:txBody>
      </p:sp>
      <p:graphicFrame>
        <p:nvGraphicFramePr>
          <p:cNvPr id="6" name="Table 5"/>
          <p:cNvGraphicFramePr>
            <a:graphicFrameLocks noGrp="1"/>
          </p:cNvGraphicFramePr>
          <p:nvPr>
            <p:extLst>
              <p:ext uri="{D42A27DB-BD31-4B8C-83A1-F6EECF244321}">
                <p14:modId xmlns:p14="http://schemas.microsoft.com/office/powerpoint/2010/main" val="36153372"/>
              </p:ext>
            </p:extLst>
          </p:nvPr>
        </p:nvGraphicFramePr>
        <p:xfrm>
          <a:off x="1505682" y="1174911"/>
          <a:ext cx="9112012" cy="4143100"/>
        </p:xfrm>
        <a:graphic>
          <a:graphicData uri="http://schemas.openxmlformats.org/drawingml/2006/table">
            <a:tbl>
              <a:tblPr firstRow="1" bandRow="1">
                <a:tableStyleId>{21E4AEA4-8DFA-4A89-87EB-49C32662AFE0}</a:tableStyleId>
              </a:tblPr>
              <a:tblGrid>
                <a:gridCol w="1998039">
                  <a:extLst>
                    <a:ext uri="{9D8B030D-6E8A-4147-A177-3AD203B41FA5}">
                      <a16:colId xmlns="" xmlns:a16="http://schemas.microsoft.com/office/drawing/2014/main" val="20000"/>
                    </a:ext>
                  </a:extLst>
                </a:gridCol>
                <a:gridCol w="1769113">
                  <a:extLst>
                    <a:ext uri="{9D8B030D-6E8A-4147-A177-3AD203B41FA5}">
                      <a16:colId xmlns="" xmlns:a16="http://schemas.microsoft.com/office/drawing/2014/main" val="20001"/>
                    </a:ext>
                  </a:extLst>
                </a:gridCol>
                <a:gridCol w="2088543">
                  <a:extLst>
                    <a:ext uri="{9D8B030D-6E8A-4147-A177-3AD203B41FA5}">
                      <a16:colId xmlns="" xmlns:a16="http://schemas.microsoft.com/office/drawing/2014/main" val="20002"/>
                    </a:ext>
                  </a:extLst>
                </a:gridCol>
                <a:gridCol w="1563641">
                  <a:extLst>
                    <a:ext uri="{9D8B030D-6E8A-4147-A177-3AD203B41FA5}">
                      <a16:colId xmlns="" xmlns:a16="http://schemas.microsoft.com/office/drawing/2014/main" val="20003"/>
                    </a:ext>
                  </a:extLst>
                </a:gridCol>
                <a:gridCol w="1692676">
                  <a:extLst>
                    <a:ext uri="{9D8B030D-6E8A-4147-A177-3AD203B41FA5}">
                      <a16:colId xmlns="" xmlns:a16="http://schemas.microsoft.com/office/drawing/2014/main" val="20004"/>
                    </a:ext>
                  </a:extLst>
                </a:gridCol>
              </a:tblGrid>
              <a:tr h="1097280">
                <a:tc>
                  <a:txBody>
                    <a:bodyPr/>
                    <a:lstStyle/>
                    <a:p>
                      <a:pPr algn="ctr"/>
                      <a:r>
                        <a:rPr lang="en-US" sz="2100" dirty="0"/>
                        <a:t>Compression</a:t>
                      </a:r>
                    </a:p>
                  </a:txBody>
                  <a:tcPr marL="121920" marR="121920" marT="60960" marB="60960" anchor="ctr"/>
                </a:tc>
                <a:tc>
                  <a:txBody>
                    <a:bodyPr/>
                    <a:lstStyle/>
                    <a:p>
                      <a:pPr algn="ctr"/>
                      <a:r>
                        <a:rPr lang="en-US" sz="2100" dirty="0"/>
                        <a:t>Extension</a:t>
                      </a:r>
                    </a:p>
                  </a:txBody>
                  <a:tcPr marL="121920" marR="121920" marT="60960" marB="60960" anchor="ctr"/>
                </a:tc>
                <a:tc>
                  <a:txBody>
                    <a:bodyPr/>
                    <a:lstStyle/>
                    <a:p>
                      <a:pPr algn="ctr"/>
                      <a:r>
                        <a:rPr lang="en-US" sz="2100" dirty="0"/>
                        <a:t>Splittable</a:t>
                      </a:r>
                    </a:p>
                  </a:txBody>
                  <a:tcPr marL="121920" marR="121920" marT="60960" marB="60960" anchor="ctr"/>
                </a:tc>
                <a:tc>
                  <a:txBody>
                    <a:bodyPr/>
                    <a:lstStyle/>
                    <a:p>
                      <a:pPr algn="ctr"/>
                      <a:r>
                        <a:rPr lang="en-US" sz="2100" dirty="0"/>
                        <a:t>Encoding/</a:t>
                      </a:r>
                      <a:br>
                        <a:rPr lang="en-US" sz="2100" dirty="0"/>
                      </a:br>
                      <a:r>
                        <a:rPr lang="en-US" sz="2100" dirty="0"/>
                        <a:t>Decoding </a:t>
                      </a:r>
                      <a:br>
                        <a:rPr lang="en-US" sz="2100" dirty="0"/>
                      </a:br>
                      <a:r>
                        <a:rPr lang="en-US" sz="2100" dirty="0"/>
                        <a:t>Time</a:t>
                      </a:r>
                    </a:p>
                  </a:txBody>
                  <a:tcPr marL="121920" marR="121920" marT="60960" marB="60960" anchor="ctr"/>
                </a:tc>
                <a:tc>
                  <a:txBody>
                    <a:bodyPr/>
                    <a:lstStyle/>
                    <a:p>
                      <a:pPr algn="ctr"/>
                      <a:r>
                        <a:rPr lang="en-US" sz="2100" dirty="0"/>
                        <a:t>Final</a:t>
                      </a:r>
                      <a:r>
                        <a:rPr lang="en-US" sz="2100" baseline="0" dirty="0"/>
                        <a:t> file size</a:t>
                      </a:r>
                      <a:endParaRPr lang="en-US" sz="2100" dirty="0"/>
                    </a:p>
                  </a:txBody>
                  <a:tcPr marL="121920" marR="121920" marT="60960" marB="60960" anchor="ctr"/>
                </a:tc>
                <a:extLst>
                  <a:ext uri="{0D108BD9-81ED-4DB2-BD59-A6C34878D82A}">
                    <a16:rowId xmlns="" xmlns:a16="http://schemas.microsoft.com/office/drawing/2014/main" val="10000"/>
                  </a:ext>
                </a:extLst>
              </a:tr>
              <a:tr h="761455">
                <a:tc>
                  <a:txBody>
                    <a:bodyPr/>
                    <a:lstStyle/>
                    <a:p>
                      <a:pPr algn="ctr"/>
                      <a:r>
                        <a:rPr lang="en-US" sz="2100" dirty="0"/>
                        <a:t>Snappy</a:t>
                      </a:r>
                    </a:p>
                  </a:txBody>
                  <a:tcPr marL="121920" marR="121920" marT="60960" marB="60960" anchor="ctr"/>
                </a:tc>
                <a:tc>
                  <a:txBody>
                    <a:bodyPr/>
                    <a:lstStyle/>
                    <a:p>
                      <a:pPr algn="ctr"/>
                      <a:r>
                        <a:rPr lang="en-US" sz="2100" dirty="0"/>
                        <a:t>snappy</a:t>
                      </a:r>
                    </a:p>
                  </a:txBody>
                  <a:tcPr marL="121920" marR="121920" marT="60960" marB="60960" anchor="ctr"/>
                </a:tc>
                <a:tc>
                  <a:txBody>
                    <a:bodyPr/>
                    <a:lstStyle/>
                    <a:p>
                      <a:pPr algn="ctr"/>
                      <a:r>
                        <a:rPr lang="en-US" sz="2100" dirty="0"/>
                        <a:t>No</a:t>
                      </a:r>
                    </a:p>
                  </a:txBody>
                  <a:tcPr marL="121920" marR="121920" marT="60960" marB="60960" anchor="ctr"/>
                </a:tc>
                <a:tc>
                  <a:txBody>
                    <a:bodyPr/>
                    <a:lstStyle/>
                    <a:p>
                      <a:pPr algn="ctr"/>
                      <a:endParaRPr lang="en-US" sz="2100" dirty="0"/>
                    </a:p>
                  </a:txBody>
                  <a:tcPr marL="121920" marR="121920" marT="60960" marB="60960" anchor="ctr"/>
                </a:tc>
                <a:tc>
                  <a:txBody>
                    <a:bodyPr/>
                    <a:lstStyle/>
                    <a:p>
                      <a:pPr algn="ctr"/>
                      <a:endParaRPr lang="en-US" sz="2100" dirty="0"/>
                    </a:p>
                  </a:txBody>
                  <a:tcPr marL="121920" marR="121920" marT="60960" marB="60960" anchor="ctr"/>
                </a:tc>
                <a:extLst>
                  <a:ext uri="{0D108BD9-81ED-4DB2-BD59-A6C34878D82A}">
                    <a16:rowId xmlns="" xmlns:a16="http://schemas.microsoft.com/office/drawing/2014/main" val="10001"/>
                  </a:ext>
                </a:extLst>
              </a:tr>
              <a:tr h="761455">
                <a:tc>
                  <a:txBody>
                    <a:bodyPr/>
                    <a:lstStyle/>
                    <a:p>
                      <a:pPr algn="ctr"/>
                      <a:r>
                        <a:rPr lang="en-US" sz="2100" dirty="0"/>
                        <a:t>bzip2</a:t>
                      </a:r>
                    </a:p>
                  </a:txBody>
                  <a:tcPr marL="121920" marR="121920" marT="60960" marB="60960" anchor="ctr"/>
                </a:tc>
                <a:tc>
                  <a:txBody>
                    <a:bodyPr/>
                    <a:lstStyle/>
                    <a:p>
                      <a:pPr algn="ctr"/>
                      <a:r>
                        <a:rPr lang="en-US" sz="2100" dirty="0"/>
                        <a:t>bz2</a:t>
                      </a:r>
                    </a:p>
                  </a:txBody>
                  <a:tcPr marL="121920" marR="121920" marT="60960" marB="60960" anchor="ctr"/>
                </a:tc>
                <a:tc>
                  <a:txBody>
                    <a:bodyPr/>
                    <a:lstStyle/>
                    <a:p>
                      <a:pPr algn="ctr"/>
                      <a:r>
                        <a:rPr lang="en-US" sz="2100" dirty="0"/>
                        <a:t>Yes</a:t>
                      </a:r>
                    </a:p>
                  </a:txBody>
                  <a:tcPr marL="121920" marR="121920" marT="60960" marB="60960" anchor="ctr"/>
                </a:tc>
                <a:tc>
                  <a:txBody>
                    <a:bodyPr/>
                    <a:lstStyle/>
                    <a:p>
                      <a:pPr algn="ctr"/>
                      <a:endParaRPr lang="en-US" sz="2100" dirty="0"/>
                    </a:p>
                  </a:txBody>
                  <a:tcPr marL="121920" marR="121920" marT="60960" marB="60960" anchor="ctr"/>
                </a:tc>
                <a:tc>
                  <a:txBody>
                    <a:bodyPr/>
                    <a:lstStyle/>
                    <a:p>
                      <a:pPr algn="ctr"/>
                      <a:endParaRPr lang="en-US" sz="2100" dirty="0"/>
                    </a:p>
                  </a:txBody>
                  <a:tcPr marL="121920" marR="121920" marT="60960" marB="60960" anchor="ctr"/>
                </a:tc>
                <a:extLst>
                  <a:ext uri="{0D108BD9-81ED-4DB2-BD59-A6C34878D82A}">
                    <a16:rowId xmlns="" xmlns:a16="http://schemas.microsoft.com/office/drawing/2014/main" val="10002"/>
                  </a:ext>
                </a:extLst>
              </a:tr>
              <a:tr h="761455">
                <a:tc>
                  <a:txBody>
                    <a:bodyPr/>
                    <a:lstStyle/>
                    <a:p>
                      <a:pPr algn="ctr"/>
                      <a:r>
                        <a:rPr lang="en-US" sz="2100" dirty="0"/>
                        <a:t>LZO</a:t>
                      </a:r>
                    </a:p>
                  </a:txBody>
                  <a:tcPr marL="121920" marR="121920" marT="60960" marB="60960" anchor="ctr"/>
                </a:tc>
                <a:tc>
                  <a:txBody>
                    <a:bodyPr/>
                    <a:lstStyle/>
                    <a:p>
                      <a:pPr algn="ctr"/>
                      <a:r>
                        <a:rPr lang="en-US" sz="2100" dirty="0"/>
                        <a:t>lzo</a:t>
                      </a:r>
                    </a:p>
                  </a:txBody>
                  <a:tcPr marL="121920" marR="121920" marT="60960" marB="60960" anchor="ctr"/>
                </a:tc>
                <a:tc>
                  <a:txBody>
                    <a:bodyPr/>
                    <a:lstStyle/>
                    <a:p>
                      <a:pPr algn="ctr"/>
                      <a:r>
                        <a:rPr lang="en-US" sz="2100" dirty="0"/>
                        <a:t>Yes,</a:t>
                      </a:r>
                      <a:r>
                        <a:rPr lang="en-US" sz="2100" baseline="0" dirty="0"/>
                        <a:t> if indexed</a:t>
                      </a:r>
                      <a:endParaRPr lang="en-US" sz="2100" dirty="0"/>
                    </a:p>
                  </a:txBody>
                  <a:tcPr marL="121920" marR="121920" marT="60960" marB="60960" anchor="ctr"/>
                </a:tc>
                <a:tc>
                  <a:txBody>
                    <a:bodyPr/>
                    <a:lstStyle/>
                    <a:p>
                      <a:pPr algn="ctr"/>
                      <a:endParaRPr lang="en-US" sz="2100" dirty="0"/>
                    </a:p>
                  </a:txBody>
                  <a:tcPr marL="121920" marR="121920" marT="60960" marB="60960" anchor="ctr"/>
                </a:tc>
                <a:tc>
                  <a:txBody>
                    <a:bodyPr/>
                    <a:lstStyle/>
                    <a:p>
                      <a:pPr algn="ctr"/>
                      <a:endParaRPr lang="en-US" sz="2100" dirty="0"/>
                    </a:p>
                  </a:txBody>
                  <a:tcPr marL="121920" marR="121920" marT="60960" marB="60960" anchor="ctr"/>
                </a:tc>
                <a:extLst>
                  <a:ext uri="{0D108BD9-81ED-4DB2-BD59-A6C34878D82A}">
                    <a16:rowId xmlns="" xmlns:a16="http://schemas.microsoft.com/office/drawing/2014/main" val="10003"/>
                  </a:ext>
                </a:extLst>
              </a:tr>
              <a:tr h="761455">
                <a:tc>
                  <a:txBody>
                    <a:bodyPr/>
                    <a:lstStyle/>
                    <a:p>
                      <a:pPr algn="ctr"/>
                      <a:r>
                        <a:rPr lang="en-US" sz="2100" dirty="0"/>
                        <a:t>gzip</a:t>
                      </a:r>
                    </a:p>
                  </a:txBody>
                  <a:tcPr marL="121920" marR="121920" marT="60960" marB="60960" anchor="ctr"/>
                </a:tc>
                <a:tc>
                  <a:txBody>
                    <a:bodyPr/>
                    <a:lstStyle/>
                    <a:p>
                      <a:pPr algn="ctr"/>
                      <a:r>
                        <a:rPr lang="en-US" sz="2100" dirty="0"/>
                        <a:t>gz</a:t>
                      </a:r>
                    </a:p>
                  </a:txBody>
                  <a:tcPr marL="121920" marR="121920" marT="60960" marB="60960" anchor="ctr"/>
                </a:tc>
                <a:tc>
                  <a:txBody>
                    <a:bodyPr/>
                    <a:lstStyle/>
                    <a:p>
                      <a:pPr algn="ctr"/>
                      <a:r>
                        <a:rPr lang="en-US" sz="2100" dirty="0"/>
                        <a:t>No</a:t>
                      </a:r>
                    </a:p>
                  </a:txBody>
                  <a:tcPr marL="121920" marR="121920" marT="60960" marB="60960" anchor="ctr"/>
                </a:tc>
                <a:tc>
                  <a:txBody>
                    <a:bodyPr/>
                    <a:lstStyle/>
                    <a:p>
                      <a:pPr algn="ctr"/>
                      <a:endParaRPr lang="en-US" sz="2100" dirty="0"/>
                    </a:p>
                  </a:txBody>
                  <a:tcPr marL="121920" marR="121920" marT="60960" marB="60960" anchor="ctr"/>
                </a:tc>
                <a:tc>
                  <a:txBody>
                    <a:bodyPr/>
                    <a:lstStyle/>
                    <a:p>
                      <a:pPr algn="ctr"/>
                      <a:endParaRPr lang="en-US" sz="2100" dirty="0"/>
                    </a:p>
                  </a:txBody>
                  <a:tcPr marL="121920" marR="121920" marT="60960" marB="60960" anchor="ctr"/>
                </a:tc>
                <a:extLst>
                  <a:ext uri="{0D108BD9-81ED-4DB2-BD59-A6C34878D82A}">
                    <a16:rowId xmlns="" xmlns:a16="http://schemas.microsoft.com/office/drawing/2014/main" val="10004"/>
                  </a:ext>
                </a:extLst>
              </a:tr>
            </a:tbl>
          </a:graphicData>
        </a:graphic>
      </p:graphicFrame>
      <p:graphicFrame>
        <p:nvGraphicFramePr>
          <p:cNvPr id="11" name="Table 10"/>
          <p:cNvGraphicFramePr>
            <a:graphicFrameLocks noGrp="1"/>
          </p:cNvGraphicFramePr>
          <p:nvPr>
            <p:extLst/>
          </p:nvPr>
        </p:nvGraphicFramePr>
        <p:xfrm>
          <a:off x="7524397" y="4026370"/>
          <a:ext cx="1222048" cy="299814"/>
        </p:xfrm>
        <a:graphic>
          <a:graphicData uri="http://schemas.openxmlformats.org/drawingml/2006/table">
            <a:tbl>
              <a:tblPr bandRow="1">
                <a:tableStyleId>{5C22544A-7EE6-4342-B048-85BDC9FD1C3A}</a:tableStyleId>
              </a:tblPr>
              <a:tblGrid>
                <a:gridCol w="305512">
                  <a:extLst>
                    <a:ext uri="{9D8B030D-6E8A-4147-A177-3AD203B41FA5}">
                      <a16:colId xmlns="" xmlns:a16="http://schemas.microsoft.com/office/drawing/2014/main" val="20000"/>
                    </a:ext>
                  </a:extLst>
                </a:gridCol>
                <a:gridCol w="305512">
                  <a:extLst>
                    <a:ext uri="{9D8B030D-6E8A-4147-A177-3AD203B41FA5}">
                      <a16:colId xmlns="" xmlns:a16="http://schemas.microsoft.com/office/drawing/2014/main" val="20001"/>
                    </a:ext>
                  </a:extLst>
                </a:gridCol>
                <a:gridCol w="305512">
                  <a:extLst>
                    <a:ext uri="{9D8B030D-6E8A-4147-A177-3AD203B41FA5}">
                      <a16:colId xmlns="" xmlns:a16="http://schemas.microsoft.com/office/drawing/2014/main" val="20002"/>
                    </a:ext>
                  </a:extLst>
                </a:gridCol>
                <a:gridCol w="305512">
                  <a:extLst>
                    <a:ext uri="{9D8B030D-6E8A-4147-A177-3AD203B41FA5}">
                      <a16:colId xmlns="" xmlns:a16="http://schemas.microsoft.com/office/drawing/2014/main" val="20003"/>
                    </a:ext>
                  </a:extLst>
                </a:gridCol>
              </a:tblGrid>
              <a:tr h="294733">
                <a:tc>
                  <a:txBody>
                    <a:bodyPr/>
                    <a:lstStyle/>
                    <a:p>
                      <a:endParaRPr lang="en-US" sz="1500" dirty="0"/>
                    </a:p>
                  </a:txBody>
                  <a:tcPr marL="71213" marR="71213" marT="35607" marB="35607">
                    <a:solidFill>
                      <a:schemeClr val="accent2">
                        <a:lumMod val="75000"/>
                      </a:schemeClr>
                    </a:solidFill>
                  </a:tcPr>
                </a:tc>
                <a:tc>
                  <a:txBody>
                    <a:bodyPr/>
                    <a:lstStyle/>
                    <a:p>
                      <a:endParaRPr lang="en-US" sz="1500" dirty="0"/>
                    </a:p>
                  </a:txBody>
                  <a:tcPr marL="71213" marR="71213" marT="35607" marB="35607">
                    <a:solidFill>
                      <a:schemeClr val="accent2">
                        <a:lumMod val="75000"/>
                      </a:schemeClr>
                    </a:solidFill>
                  </a:tcPr>
                </a:tc>
                <a:tc>
                  <a:txBody>
                    <a:bodyPr/>
                    <a:lstStyle/>
                    <a:p>
                      <a:endParaRPr lang="en-US" sz="1500" dirty="0"/>
                    </a:p>
                  </a:txBody>
                  <a:tcPr marL="71213" marR="71213" marT="35607" marB="35607">
                    <a:solidFill>
                      <a:schemeClr val="accent2">
                        <a:lumMod val="75000"/>
                      </a:schemeClr>
                    </a:solidFill>
                  </a:tcPr>
                </a:tc>
                <a:tc>
                  <a:txBody>
                    <a:bodyPr/>
                    <a:lstStyle/>
                    <a:p>
                      <a:endParaRPr lang="en-US" sz="1500" dirty="0"/>
                    </a:p>
                  </a:txBody>
                  <a:tcPr marL="71213" marR="71213" marT="35607" marB="35607">
                    <a:solidFill>
                      <a:schemeClr val="bg1"/>
                    </a:solidFill>
                  </a:tcPr>
                </a:tc>
                <a:extLst>
                  <a:ext uri="{0D108BD9-81ED-4DB2-BD59-A6C34878D82A}">
                    <a16:rowId xmlns="" xmlns:a16="http://schemas.microsoft.com/office/drawing/2014/main" val="10000"/>
                  </a:ext>
                </a:extLst>
              </a:tr>
            </a:tbl>
          </a:graphicData>
        </a:graphic>
      </p:graphicFrame>
      <p:graphicFrame>
        <p:nvGraphicFramePr>
          <p:cNvPr id="12" name="Table 11"/>
          <p:cNvGraphicFramePr>
            <a:graphicFrameLocks noGrp="1"/>
          </p:cNvGraphicFramePr>
          <p:nvPr>
            <p:extLst>
              <p:ext uri="{D42A27DB-BD31-4B8C-83A1-F6EECF244321}">
                <p14:modId xmlns:p14="http://schemas.microsoft.com/office/powerpoint/2010/main" val="2379674736"/>
              </p:ext>
            </p:extLst>
          </p:nvPr>
        </p:nvGraphicFramePr>
        <p:xfrm>
          <a:off x="7524397" y="3275188"/>
          <a:ext cx="1111603" cy="299814"/>
        </p:xfrm>
        <a:graphic>
          <a:graphicData uri="http://schemas.openxmlformats.org/drawingml/2006/table">
            <a:tbl>
              <a:tblPr bandRow="1">
                <a:tableStyleId>{5C22544A-7EE6-4342-B048-85BDC9FD1C3A}</a:tableStyleId>
              </a:tblPr>
              <a:tblGrid>
                <a:gridCol w="305512">
                  <a:extLst>
                    <a:ext uri="{9D8B030D-6E8A-4147-A177-3AD203B41FA5}">
                      <a16:colId xmlns="" xmlns:a16="http://schemas.microsoft.com/office/drawing/2014/main" val="20000"/>
                    </a:ext>
                  </a:extLst>
                </a:gridCol>
                <a:gridCol w="305512">
                  <a:extLst>
                    <a:ext uri="{9D8B030D-6E8A-4147-A177-3AD203B41FA5}">
                      <a16:colId xmlns="" xmlns:a16="http://schemas.microsoft.com/office/drawing/2014/main" val="20001"/>
                    </a:ext>
                  </a:extLst>
                </a:gridCol>
                <a:gridCol w="305512">
                  <a:extLst>
                    <a:ext uri="{9D8B030D-6E8A-4147-A177-3AD203B41FA5}">
                      <a16:colId xmlns="" xmlns:a16="http://schemas.microsoft.com/office/drawing/2014/main" val="20002"/>
                    </a:ext>
                  </a:extLst>
                </a:gridCol>
                <a:gridCol w="195067">
                  <a:extLst>
                    <a:ext uri="{9D8B030D-6E8A-4147-A177-3AD203B41FA5}">
                      <a16:colId xmlns="" xmlns:a16="http://schemas.microsoft.com/office/drawing/2014/main" val="20003"/>
                    </a:ext>
                  </a:extLst>
                </a:gridCol>
              </a:tblGrid>
              <a:tr h="294733">
                <a:tc>
                  <a:txBody>
                    <a:bodyPr/>
                    <a:lstStyle/>
                    <a:p>
                      <a:endParaRPr lang="en-US" sz="1500" dirty="0"/>
                    </a:p>
                  </a:txBody>
                  <a:tcPr marL="71213" marR="71213" marT="35607" marB="35607">
                    <a:solidFill>
                      <a:schemeClr val="accent2">
                        <a:lumMod val="75000"/>
                      </a:schemeClr>
                    </a:solidFill>
                  </a:tcPr>
                </a:tc>
                <a:tc>
                  <a:txBody>
                    <a:bodyPr/>
                    <a:lstStyle/>
                    <a:p>
                      <a:endParaRPr lang="en-US" sz="1500" dirty="0"/>
                    </a:p>
                  </a:txBody>
                  <a:tcPr marL="71213" marR="71213" marT="35607" marB="35607">
                    <a:solidFill>
                      <a:schemeClr val="accent2">
                        <a:lumMod val="75000"/>
                      </a:schemeClr>
                    </a:solidFill>
                  </a:tcPr>
                </a:tc>
                <a:tc>
                  <a:txBody>
                    <a:bodyPr/>
                    <a:lstStyle/>
                    <a:p>
                      <a:endParaRPr lang="en-US" sz="1500" dirty="0"/>
                    </a:p>
                  </a:txBody>
                  <a:tcPr marL="71213" marR="71213" marT="35607" marB="35607">
                    <a:solidFill>
                      <a:schemeClr val="bg1"/>
                    </a:solidFill>
                  </a:tcPr>
                </a:tc>
                <a:tc>
                  <a:txBody>
                    <a:bodyPr/>
                    <a:lstStyle/>
                    <a:p>
                      <a:endParaRPr lang="en-US" sz="1500" dirty="0"/>
                    </a:p>
                  </a:txBody>
                  <a:tcPr marL="71213" marR="71213" marT="35607" marB="35607">
                    <a:solidFill>
                      <a:schemeClr val="bg1"/>
                    </a:solidFill>
                  </a:tcPr>
                </a:tc>
                <a:extLst>
                  <a:ext uri="{0D108BD9-81ED-4DB2-BD59-A6C34878D82A}">
                    <a16:rowId xmlns="" xmlns:a16="http://schemas.microsoft.com/office/drawing/2014/main" val="10000"/>
                  </a:ext>
                </a:extLst>
              </a:tr>
            </a:tbl>
          </a:graphicData>
        </a:graphic>
      </p:graphicFrame>
      <p:graphicFrame>
        <p:nvGraphicFramePr>
          <p:cNvPr id="13" name="Table 12"/>
          <p:cNvGraphicFramePr>
            <a:graphicFrameLocks noGrp="1"/>
          </p:cNvGraphicFramePr>
          <p:nvPr>
            <p:extLst/>
          </p:nvPr>
        </p:nvGraphicFramePr>
        <p:xfrm>
          <a:off x="7524397" y="2524007"/>
          <a:ext cx="1222048" cy="299814"/>
        </p:xfrm>
        <a:graphic>
          <a:graphicData uri="http://schemas.openxmlformats.org/drawingml/2006/table">
            <a:tbl>
              <a:tblPr bandRow="1">
                <a:tableStyleId>{5C22544A-7EE6-4342-B048-85BDC9FD1C3A}</a:tableStyleId>
              </a:tblPr>
              <a:tblGrid>
                <a:gridCol w="305512">
                  <a:extLst>
                    <a:ext uri="{9D8B030D-6E8A-4147-A177-3AD203B41FA5}">
                      <a16:colId xmlns="" xmlns:a16="http://schemas.microsoft.com/office/drawing/2014/main" val="20000"/>
                    </a:ext>
                  </a:extLst>
                </a:gridCol>
                <a:gridCol w="305512">
                  <a:extLst>
                    <a:ext uri="{9D8B030D-6E8A-4147-A177-3AD203B41FA5}">
                      <a16:colId xmlns="" xmlns:a16="http://schemas.microsoft.com/office/drawing/2014/main" val="20001"/>
                    </a:ext>
                  </a:extLst>
                </a:gridCol>
                <a:gridCol w="305512">
                  <a:extLst>
                    <a:ext uri="{9D8B030D-6E8A-4147-A177-3AD203B41FA5}">
                      <a16:colId xmlns="" xmlns:a16="http://schemas.microsoft.com/office/drawing/2014/main" val="20002"/>
                    </a:ext>
                  </a:extLst>
                </a:gridCol>
                <a:gridCol w="305512">
                  <a:extLst>
                    <a:ext uri="{9D8B030D-6E8A-4147-A177-3AD203B41FA5}">
                      <a16:colId xmlns="" xmlns:a16="http://schemas.microsoft.com/office/drawing/2014/main" val="20003"/>
                    </a:ext>
                  </a:extLst>
                </a:gridCol>
              </a:tblGrid>
              <a:tr h="294733">
                <a:tc>
                  <a:txBody>
                    <a:bodyPr/>
                    <a:lstStyle/>
                    <a:p>
                      <a:endParaRPr lang="en-US" sz="1500" dirty="0"/>
                    </a:p>
                  </a:txBody>
                  <a:tcPr marL="71213" marR="71213" marT="35607" marB="35607">
                    <a:solidFill>
                      <a:schemeClr val="accent2">
                        <a:lumMod val="75000"/>
                      </a:schemeClr>
                    </a:solidFill>
                  </a:tcPr>
                </a:tc>
                <a:tc>
                  <a:txBody>
                    <a:bodyPr/>
                    <a:lstStyle/>
                    <a:p>
                      <a:endParaRPr lang="en-US" sz="1500" dirty="0"/>
                    </a:p>
                  </a:txBody>
                  <a:tcPr marL="71213" marR="71213" marT="35607" marB="35607">
                    <a:solidFill>
                      <a:schemeClr val="bg1"/>
                    </a:solidFill>
                  </a:tcPr>
                </a:tc>
                <a:tc>
                  <a:txBody>
                    <a:bodyPr/>
                    <a:lstStyle/>
                    <a:p>
                      <a:endParaRPr lang="en-US" sz="1500" dirty="0"/>
                    </a:p>
                  </a:txBody>
                  <a:tcPr marL="71213" marR="71213" marT="35607" marB="35607">
                    <a:solidFill>
                      <a:schemeClr val="bg1"/>
                    </a:solidFill>
                  </a:tcPr>
                </a:tc>
                <a:tc>
                  <a:txBody>
                    <a:bodyPr/>
                    <a:lstStyle/>
                    <a:p>
                      <a:endParaRPr lang="en-US" sz="1500" dirty="0"/>
                    </a:p>
                  </a:txBody>
                  <a:tcPr marL="71213" marR="71213" marT="35607" marB="35607">
                    <a:solidFill>
                      <a:schemeClr val="bg1"/>
                    </a:solidFill>
                  </a:tcPr>
                </a:tc>
                <a:extLst>
                  <a:ext uri="{0D108BD9-81ED-4DB2-BD59-A6C34878D82A}">
                    <a16:rowId xmlns="" xmlns:a16="http://schemas.microsoft.com/office/drawing/2014/main" val="10000"/>
                  </a:ext>
                </a:extLst>
              </a:tr>
            </a:tbl>
          </a:graphicData>
        </a:graphic>
      </p:graphicFrame>
      <p:graphicFrame>
        <p:nvGraphicFramePr>
          <p:cNvPr id="14" name="Table 13"/>
          <p:cNvGraphicFramePr>
            <a:graphicFrameLocks noGrp="1"/>
          </p:cNvGraphicFramePr>
          <p:nvPr>
            <p:extLst/>
          </p:nvPr>
        </p:nvGraphicFramePr>
        <p:xfrm>
          <a:off x="7524397" y="4777551"/>
          <a:ext cx="1222048" cy="299814"/>
        </p:xfrm>
        <a:graphic>
          <a:graphicData uri="http://schemas.openxmlformats.org/drawingml/2006/table">
            <a:tbl>
              <a:tblPr bandRow="1">
                <a:tableStyleId>{5C22544A-7EE6-4342-B048-85BDC9FD1C3A}</a:tableStyleId>
              </a:tblPr>
              <a:tblGrid>
                <a:gridCol w="305512">
                  <a:extLst>
                    <a:ext uri="{9D8B030D-6E8A-4147-A177-3AD203B41FA5}">
                      <a16:colId xmlns="" xmlns:a16="http://schemas.microsoft.com/office/drawing/2014/main" val="20000"/>
                    </a:ext>
                  </a:extLst>
                </a:gridCol>
                <a:gridCol w="305512">
                  <a:extLst>
                    <a:ext uri="{9D8B030D-6E8A-4147-A177-3AD203B41FA5}">
                      <a16:colId xmlns="" xmlns:a16="http://schemas.microsoft.com/office/drawing/2014/main" val="20001"/>
                    </a:ext>
                  </a:extLst>
                </a:gridCol>
                <a:gridCol w="305512">
                  <a:extLst>
                    <a:ext uri="{9D8B030D-6E8A-4147-A177-3AD203B41FA5}">
                      <a16:colId xmlns="" xmlns:a16="http://schemas.microsoft.com/office/drawing/2014/main" val="20002"/>
                    </a:ext>
                  </a:extLst>
                </a:gridCol>
                <a:gridCol w="305512">
                  <a:extLst>
                    <a:ext uri="{9D8B030D-6E8A-4147-A177-3AD203B41FA5}">
                      <a16:colId xmlns="" xmlns:a16="http://schemas.microsoft.com/office/drawing/2014/main" val="20003"/>
                    </a:ext>
                  </a:extLst>
                </a:gridCol>
              </a:tblGrid>
              <a:tr h="294733">
                <a:tc>
                  <a:txBody>
                    <a:bodyPr/>
                    <a:lstStyle/>
                    <a:p>
                      <a:endParaRPr lang="en-US" sz="1500" dirty="0"/>
                    </a:p>
                  </a:txBody>
                  <a:tcPr marL="71213" marR="71213" marT="35607" marB="35607">
                    <a:solidFill>
                      <a:schemeClr val="accent2">
                        <a:lumMod val="75000"/>
                      </a:schemeClr>
                    </a:solidFill>
                  </a:tcPr>
                </a:tc>
                <a:tc>
                  <a:txBody>
                    <a:bodyPr/>
                    <a:lstStyle/>
                    <a:p>
                      <a:endParaRPr lang="en-US" sz="1500" dirty="0"/>
                    </a:p>
                  </a:txBody>
                  <a:tcPr marL="71213" marR="71213" marT="35607" marB="35607">
                    <a:solidFill>
                      <a:schemeClr val="accent2">
                        <a:lumMod val="75000"/>
                      </a:schemeClr>
                    </a:solidFill>
                  </a:tcPr>
                </a:tc>
                <a:tc>
                  <a:txBody>
                    <a:bodyPr/>
                    <a:lstStyle/>
                    <a:p>
                      <a:endParaRPr lang="en-US" sz="1500" dirty="0"/>
                    </a:p>
                  </a:txBody>
                  <a:tcPr marL="71213" marR="71213" marT="35607" marB="35607">
                    <a:solidFill>
                      <a:schemeClr val="accent2">
                        <a:lumMod val="75000"/>
                      </a:schemeClr>
                    </a:solidFill>
                  </a:tcPr>
                </a:tc>
                <a:tc>
                  <a:txBody>
                    <a:bodyPr/>
                    <a:lstStyle/>
                    <a:p>
                      <a:endParaRPr lang="en-US" sz="1500" dirty="0"/>
                    </a:p>
                  </a:txBody>
                  <a:tcPr marL="71213" marR="71213" marT="35607" marB="35607">
                    <a:solidFill>
                      <a:schemeClr val="accent2">
                        <a:lumMod val="75000"/>
                      </a:schemeClr>
                    </a:solidFill>
                  </a:tcPr>
                </a:tc>
                <a:extLst>
                  <a:ext uri="{0D108BD9-81ED-4DB2-BD59-A6C34878D82A}">
                    <a16:rowId xmlns="" xmlns:a16="http://schemas.microsoft.com/office/drawing/2014/main" val="10000"/>
                  </a:ext>
                </a:extLst>
              </a:tr>
            </a:tbl>
          </a:graphicData>
        </a:graphic>
      </p:graphicFrame>
      <p:graphicFrame>
        <p:nvGraphicFramePr>
          <p:cNvPr id="15" name="Table 14"/>
          <p:cNvGraphicFramePr>
            <a:graphicFrameLocks noGrp="1"/>
          </p:cNvGraphicFramePr>
          <p:nvPr>
            <p:extLst/>
          </p:nvPr>
        </p:nvGraphicFramePr>
        <p:xfrm>
          <a:off x="9124597" y="4026370"/>
          <a:ext cx="1222048" cy="299814"/>
        </p:xfrm>
        <a:graphic>
          <a:graphicData uri="http://schemas.openxmlformats.org/drawingml/2006/table">
            <a:tbl>
              <a:tblPr bandRow="1">
                <a:tableStyleId>{5C22544A-7EE6-4342-B048-85BDC9FD1C3A}</a:tableStyleId>
              </a:tblPr>
              <a:tblGrid>
                <a:gridCol w="305512">
                  <a:extLst>
                    <a:ext uri="{9D8B030D-6E8A-4147-A177-3AD203B41FA5}">
                      <a16:colId xmlns="" xmlns:a16="http://schemas.microsoft.com/office/drawing/2014/main" val="20000"/>
                    </a:ext>
                  </a:extLst>
                </a:gridCol>
                <a:gridCol w="305512">
                  <a:extLst>
                    <a:ext uri="{9D8B030D-6E8A-4147-A177-3AD203B41FA5}">
                      <a16:colId xmlns="" xmlns:a16="http://schemas.microsoft.com/office/drawing/2014/main" val="20001"/>
                    </a:ext>
                  </a:extLst>
                </a:gridCol>
                <a:gridCol w="305512">
                  <a:extLst>
                    <a:ext uri="{9D8B030D-6E8A-4147-A177-3AD203B41FA5}">
                      <a16:colId xmlns="" xmlns:a16="http://schemas.microsoft.com/office/drawing/2014/main" val="20002"/>
                    </a:ext>
                  </a:extLst>
                </a:gridCol>
                <a:gridCol w="305512">
                  <a:extLst>
                    <a:ext uri="{9D8B030D-6E8A-4147-A177-3AD203B41FA5}">
                      <a16:colId xmlns="" xmlns:a16="http://schemas.microsoft.com/office/drawing/2014/main" val="20003"/>
                    </a:ext>
                  </a:extLst>
                </a:gridCol>
              </a:tblGrid>
              <a:tr h="294733">
                <a:tc>
                  <a:txBody>
                    <a:bodyPr/>
                    <a:lstStyle/>
                    <a:p>
                      <a:endParaRPr lang="en-US" sz="1500" dirty="0"/>
                    </a:p>
                  </a:txBody>
                  <a:tcPr marL="71213" marR="71213" marT="35607" marB="35607">
                    <a:solidFill>
                      <a:schemeClr val="accent2">
                        <a:lumMod val="75000"/>
                      </a:schemeClr>
                    </a:solidFill>
                  </a:tcPr>
                </a:tc>
                <a:tc>
                  <a:txBody>
                    <a:bodyPr/>
                    <a:lstStyle/>
                    <a:p>
                      <a:endParaRPr lang="en-US" sz="1500" dirty="0"/>
                    </a:p>
                  </a:txBody>
                  <a:tcPr marL="71213" marR="71213" marT="35607" marB="35607">
                    <a:solidFill>
                      <a:schemeClr val="accent2">
                        <a:lumMod val="75000"/>
                      </a:schemeClr>
                    </a:solidFill>
                  </a:tcPr>
                </a:tc>
                <a:tc>
                  <a:txBody>
                    <a:bodyPr/>
                    <a:lstStyle/>
                    <a:p>
                      <a:endParaRPr lang="en-US" sz="1500" dirty="0"/>
                    </a:p>
                  </a:txBody>
                  <a:tcPr marL="71213" marR="71213" marT="35607" marB="35607">
                    <a:solidFill>
                      <a:schemeClr val="accent2">
                        <a:lumMod val="75000"/>
                      </a:schemeClr>
                    </a:solidFill>
                  </a:tcPr>
                </a:tc>
                <a:tc>
                  <a:txBody>
                    <a:bodyPr/>
                    <a:lstStyle/>
                    <a:p>
                      <a:endParaRPr lang="en-US" sz="1500" dirty="0"/>
                    </a:p>
                  </a:txBody>
                  <a:tcPr marL="71213" marR="71213" marT="35607" marB="35607">
                    <a:solidFill>
                      <a:schemeClr val="bg1"/>
                    </a:solidFill>
                  </a:tcPr>
                </a:tc>
                <a:extLst>
                  <a:ext uri="{0D108BD9-81ED-4DB2-BD59-A6C34878D82A}">
                    <a16:rowId xmlns="" xmlns:a16="http://schemas.microsoft.com/office/drawing/2014/main" val="10000"/>
                  </a:ext>
                </a:extLst>
              </a:tr>
            </a:tbl>
          </a:graphicData>
        </a:graphic>
      </p:graphicFrame>
      <p:graphicFrame>
        <p:nvGraphicFramePr>
          <p:cNvPr id="16" name="Table 15"/>
          <p:cNvGraphicFramePr>
            <a:graphicFrameLocks noGrp="1"/>
          </p:cNvGraphicFramePr>
          <p:nvPr>
            <p:extLst/>
          </p:nvPr>
        </p:nvGraphicFramePr>
        <p:xfrm>
          <a:off x="9124597" y="3275188"/>
          <a:ext cx="1222048" cy="299814"/>
        </p:xfrm>
        <a:graphic>
          <a:graphicData uri="http://schemas.openxmlformats.org/drawingml/2006/table">
            <a:tbl>
              <a:tblPr bandRow="1">
                <a:tableStyleId>{5C22544A-7EE6-4342-B048-85BDC9FD1C3A}</a:tableStyleId>
              </a:tblPr>
              <a:tblGrid>
                <a:gridCol w="305512">
                  <a:extLst>
                    <a:ext uri="{9D8B030D-6E8A-4147-A177-3AD203B41FA5}">
                      <a16:colId xmlns="" xmlns:a16="http://schemas.microsoft.com/office/drawing/2014/main" val="20000"/>
                    </a:ext>
                  </a:extLst>
                </a:gridCol>
                <a:gridCol w="305512">
                  <a:extLst>
                    <a:ext uri="{9D8B030D-6E8A-4147-A177-3AD203B41FA5}">
                      <a16:colId xmlns="" xmlns:a16="http://schemas.microsoft.com/office/drawing/2014/main" val="20001"/>
                    </a:ext>
                  </a:extLst>
                </a:gridCol>
                <a:gridCol w="305512">
                  <a:extLst>
                    <a:ext uri="{9D8B030D-6E8A-4147-A177-3AD203B41FA5}">
                      <a16:colId xmlns="" xmlns:a16="http://schemas.microsoft.com/office/drawing/2014/main" val="20002"/>
                    </a:ext>
                  </a:extLst>
                </a:gridCol>
                <a:gridCol w="305512">
                  <a:extLst>
                    <a:ext uri="{9D8B030D-6E8A-4147-A177-3AD203B41FA5}">
                      <a16:colId xmlns="" xmlns:a16="http://schemas.microsoft.com/office/drawing/2014/main" val="20003"/>
                    </a:ext>
                  </a:extLst>
                </a:gridCol>
              </a:tblGrid>
              <a:tr h="294733">
                <a:tc>
                  <a:txBody>
                    <a:bodyPr/>
                    <a:lstStyle/>
                    <a:p>
                      <a:endParaRPr lang="en-US" sz="1500" dirty="0"/>
                    </a:p>
                  </a:txBody>
                  <a:tcPr marL="71213" marR="71213" marT="35607" marB="35607">
                    <a:solidFill>
                      <a:schemeClr val="accent2">
                        <a:lumMod val="75000"/>
                      </a:schemeClr>
                    </a:solidFill>
                  </a:tcPr>
                </a:tc>
                <a:tc>
                  <a:txBody>
                    <a:bodyPr/>
                    <a:lstStyle/>
                    <a:p>
                      <a:endParaRPr lang="en-US" sz="1500" dirty="0"/>
                    </a:p>
                  </a:txBody>
                  <a:tcPr marL="71213" marR="71213" marT="35607" marB="35607">
                    <a:solidFill>
                      <a:schemeClr val="accent2">
                        <a:lumMod val="75000"/>
                      </a:schemeClr>
                    </a:solidFill>
                  </a:tcPr>
                </a:tc>
                <a:tc>
                  <a:txBody>
                    <a:bodyPr/>
                    <a:lstStyle/>
                    <a:p>
                      <a:endParaRPr lang="en-US" sz="1500" dirty="0"/>
                    </a:p>
                  </a:txBody>
                  <a:tcPr marL="71213" marR="71213" marT="35607" marB="35607">
                    <a:solidFill>
                      <a:schemeClr val="bg1"/>
                    </a:solidFill>
                  </a:tcPr>
                </a:tc>
                <a:tc>
                  <a:txBody>
                    <a:bodyPr/>
                    <a:lstStyle/>
                    <a:p>
                      <a:endParaRPr lang="en-US" sz="1500" dirty="0"/>
                    </a:p>
                  </a:txBody>
                  <a:tcPr marL="71213" marR="71213" marT="35607" marB="35607">
                    <a:solidFill>
                      <a:schemeClr val="bg1"/>
                    </a:solidFill>
                  </a:tcPr>
                </a:tc>
                <a:extLst>
                  <a:ext uri="{0D108BD9-81ED-4DB2-BD59-A6C34878D82A}">
                    <a16:rowId xmlns="" xmlns:a16="http://schemas.microsoft.com/office/drawing/2014/main" val="10000"/>
                  </a:ext>
                </a:extLst>
              </a:tr>
            </a:tbl>
          </a:graphicData>
        </a:graphic>
      </p:graphicFrame>
      <p:graphicFrame>
        <p:nvGraphicFramePr>
          <p:cNvPr id="17" name="Table 16"/>
          <p:cNvGraphicFramePr>
            <a:graphicFrameLocks noGrp="1"/>
          </p:cNvGraphicFramePr>
          <p:nvPr>
            <p:extLst/>
          </p:nvPr>
        </p:nvGraphicFramePr>
        <p:xfrm>
          <a:off x="9124597" y="2524007"/>
          <a:ext cx="1222048" cy="299814"/>
        </p:xfrm>
        <a:graphic>
          <a:graphicData uri="http://schemas.openxmlformats.org/drawingml/2006/table">
            <a:tbl>
              <a:tblPr bandRow="1">
                <a:tableStyleId>{5C22544A-7EE6-4342-B048-85BDC9FD1C3A}</a:tableStyleId>
              </a:tblPr>
              <a:tblGrid>
                <a:gridCol w="305512">
                  <a:extLst>
                    <a:ext uri="{9D8B030D-6E8A-4147-A177-3AD203B41FA5}">
                      <a16:colId xmlns="" xmlns:a16="http://schemas.microsoft.com/office/drawing/2014/main" val="20000"/>
                    </a:ext>
                  </a:extLst>
                </a:gridCol>
                <a:gridCol w="305512">
                  <a:extLst>
                    <a:ext uri="{9D8B030D-6E8A-4147-A177-3AD203B41FA5}">
                      <a16:colId xmlns="" xmlns:a16="http://schemas.microsoft.com/office/drawing/2014/main" val="20001"/>
                    </a:ext>
                  </a:extLst>
                </a:gridCol>
                <a:gridCol w="305512">
                  <a:extLst>
                    <a:ext uri="{9D8B030D-6E8A-4147-A177-3AD203B41FA5}">
                      <a16:colId xmlns="" xmlns:a16="http://schemas.microsoft.com/office/drawing/2014/main" val="20002"/>
                    </a:ext>
                  </a:extLst>
                </a:gridCol>
                <a:gridCol w="305512">
                  <a:extLst>
                    <a:ext uri="{9D8B030D-6E8A-4147-A177-3AD203B41FA5}">
                      <a16:colId xmlns="" xmlns:a16="http://schemas.microsoft.com/office/drawing/2014/main" val="20003"/>
                    </a:ext>
                  </a:extLst>
                </a:gridCol>
              </a:tblGrid>
              <a:tr h="294733">
                <a:tc>
                  <a:txBody>
                    <a:bodyPr/>
                    <a:lstStyle/>
                    <a:p>
                      <a:endParaRPr lang="en-US" sz="1500" dirty="0"/>
                    </a:p>
                  </a:txBody>
                  <a:tcPr marL="71213" marR="71213" marT="35607" marB="35607">
                    <a:solidFill>
                      <a:schemeClr val="accent2">
                        <a:lumMod val="75000"/>
                      </a:schemeClr>
                    </a:solidFill>
                  </a:tcPr>
                </a:tc>
                <a:tc>
                  <a:txBody>
                    <a:bodyPr/>
                    <a:lstStyle/>
                    <a:p>
                      <a:endParaRPr lang="en-US" sz="1500" dirty="0"/>
                    </a:p>
                  </a:txBody>
                  <a:tcPr marL="71213" marR="71213" marT="35607" marB="35607">
                    <a:solidFill>
                      <a:schemeClr val="accent2">
                        <a:lumMod val="75000"/>
                      </a:schemeClr>
                    </a:solidFill>
                  </a:tcPr>
                </a:tc>
                <a:tc>
                  <a:txBody>
                    <a:bodyPr/>
                    <a:lstStyle/>
                    <a:p>
                      <a:endParaRPr lang="en-US" sz="1500" dirty="0"/>
                    </a:p>
                  </a:txBody>
                  <a:tcPr marL="71213" marR="71213" marT="35607" marB="35607">
                    <a:solidFill>
                      <a:schemeClr val="accent2">
                        <a:lumMod val="75000"/>
                      </a:schemeClr>
                    </a:solidFill>
                  </a:tcPr>
                </a:tc>
                <a:tc>
                  <a:txBody>
                    <a:bodyPr/>
                    <a:lstStyle/>
                    <a:p>
                      <a:endParaRPr lang="en-US" sz="1500" dirty="0"/>
                    </a:p>
                  </a:txBody>
                  <a:tcPr marL="71213" marR="71213" marT="35607" marB="35607">
                    <a:solidFill>
                      <a:schemeClr val="accent2">
                        <a:lumMod val="75000"/>
                      </a:schemeClr>
                    </a:solidFill>
                  </a:tcPr>
                </a:tc>
                <a:extLst>
                  <a:ext uri="{0D108BD9-81ED-4DB2-BD59-A6C34878D82A}">
                    <a16:rowId xmlns="" xmlns:a16="http://schemas.microsoft.com/office/drawing/2014/main" val="10000"/>
                  </a:ext>
                </a:extLst>
              </a:tr>
            </a:tbl>
          </a:graphicData>
        </a:graphic>
      </p:graphicFrame>
      <p:graphicFrame>
        <p:nvGraphicFramePr>
          <p:cNvPr id="18" name="Table 17"/>
          <p:cNvGraphicFramePr>
            <a:graphicFrameLocks noGrp="1"/>
          </p:cNvGraphicFramePr>
          <p:nvPr>
            <p:extLst/>
          </p:nvPr>
        </p:nvGraphicFramePr>
        <p:xfrm>
          <a:off x="9124597" y="4777551"/>
          <a:ext cx="1222048" cy="299814"/>
        </p:xfrm>
        <a:graphic>
          <a:graphicData uri="http://schemas.openxmlformats.org/drawingml/2006/table">
            <a:tbl>
              <a:tblPr bandRow="1">
                <a:tableStyleId>{5C22544A-7EE6-4342-B048-85BDC9FD1C3A}</a:tableStyleId>
              </a:tblPr>
              <a:tblGrid>
                <a:gridCol w="305512">
                  <a:extLst>
                    <a:ext uri="{9D8B030D-6E8A-4147-A177-3AD203B41FA5}">
                      <a16:colId xmlns="" xmlns:a16="http://schemas.microsoft.com/office/drawing/2014/main" val="20000"/>
                    </a:ext>
                  </a:extLst>
                </a:gridCol>
                <a:gridCol w="305512">
                  <a:extLst>
                    <a:ext uri="{9D8B030D-6E8A-4147-A177-3AD203B41FA5}">
                      <a16:colId xmlns="" xmlns:a16="http://schemas.microsoft.com/office/drawing/2014/main" val="20001"/>
                    </a:ext>
                  </a:extLst>
                </a:gridCol>
                <a:gridCol w="305512">
                  <a:extLst>
                    <a:ext uri="{9D8B030D-6E8A-4147-A177-3AD203B41FA5}">
                      <a16:colId xmlns="" xmlns:a16="http://schemas.microsoft.com/office/drawing/2014/main" val="20002"/>
                    </a:ext>
                  </a:extLst>
                </a:gridCol>
                <a:gridCol w="305512">
                  <a:extLst>
                    <a:ext uri="{9D8B030D-6E8A-4147-A177-3AD203B41FA5}">
                      <a16:colId xmlns="" xmlns:a16="http://schemas.microsoft.com/office/drawing/2014/main" val="20003"/>
                    </a:ext>
                  </a:extLst>
                </a:gridCol>
              </a:tblGrid>
              <a:tr h="294733">
                <a:tc>
                  <a:txBody>
                    <a:bodyPr/>
                    <a:lstStyle/>
                    <a:p>
                      <a:endParaRPr lang="en-US" sz="1500" dirty="0"/>
                    </a:p>
                  </a:txBody>
                  <a:tcPr marL="71213" marR="71213" marT="35607" marB="35607">
                    <a:solidFill>
                      <a:schemeClr val="accent2">
                        <a:lumMod val="75000"/>
                      </a:schemeClr>
                    </a:solidFill>
                  </a:tcPr>
                </a:tc>
                <a:tc>
                  <a:txBody>
                    <a:bodyPr/>
                    <a:lstStyle/>
                    <a:p>
                      <a:endParaRPr lang="en-US" sz="1500" dirty="0"/>
                    </a:p>
                  </a:txBody>
                  <a:tcPr marL="71213" marR="71213" marT="35607" marB="35607">
                    <a:solidFill>
                      <a:schemeClr val="accent2">
                        <a:lumMod val="75000"/>
                      </a:schemeClr>
                    </a:solidFill>
                  </a:tcPr>
                </a:tc>
                <a:tc>
                  <a:txBody>
                    <a:bodyPr/>
                    <a:lstStyle/>
                    <a:p>
                      <a:endParaRPr lang="en-US" sz="1500" dirty="0"/>
                    </a:p>
                  </a:txBody>
                  <a:tcPr marL="71213" marR="71213" marT="35607" marB="35607">
                    <a:solidFill>
                      <a:schemeClr val="bg1"/>
                    </a:solidFill>
                  </a:tcPr>
                </a:tc>
                <a:tc>
                  <a:txBody>
                    <a:bodyPr/>
                    <a:lstStyle/>
                    <a:p>
                      <a:endParaRPr lang="en-US" sz="1500" dirty="0"/>
                    </a:p>
                  </a:txBody>
                  <a:tcPr marL="71213" marR="71213" marT="35607" marB="35607">
                    <a:solidFill>
                      <a:schemeClr val="bg1"/>
                    </a:solidFill>
                  </a:tcPr>
                </a:tc>
                <a:extLst>
                  <a:ext uri="{0D108BD9-81ED-4DB2-BD59-A6C34878D82A}">
                    <a16:rowId xmlns="" xmlns:a16="http://schemas.microsoft.com/office/drawing/2014/main" val="10000"/>
                  </a:ext>
                </a:extLst>
              </a:tr>
            </a:tbl>
          </a:graphicData>
        </a:graphic>
      </p:graphicFrame>
      <p:sp>
        <p:nvSpPr>
          <p:cNvPr id="5" name="TextBox 4"/>
          <p:cNvSpPr txBox="1"/>
          <p:nvPr/>
        </p:nvSpPr>
        <p:spPr>
          <a:xfrm>
            <a:off x="7499495" y="5358808"/>
            <a:ext cx="2892056" cy="415494"/>
          </a:xfrm>
          <a:prstGeom prst="rect">
            <a:avLst/>
          </a:prstGeom>
          <a:noFill/>
        </p:spPr>
        <p:txBody>
          <a:bodyPr wrap="square" lIns="121917" tIns="60958" rIns="121917" bIns="60958" rtlCol="0">
            <a:spAutoFit/>
          </a:bodyPr>
          <a:lstStyle/>
          <a:p>
            <a:pPr algn="ctr"/>
            <a:r>
              <a:rPr lang="en-US" sz="1900" i="1" dirty="0"/>
              <a:t>(smaller is better)</a:t>
            </a:r>
            <a:endParaRPr lang="en-US" i="1" dirty="0"/>
          </a:p>
        </p:txBody>
      </p:sp>
    </p:spTree>
    <p:extLst>
      <p:ext uri="{BB962C8B-B14F-4D97-AF65-F5344CB8AC3E}">
        <p14:creationId xmlns:p14="http://schemas.microsoft.com/office/powerpoint/2010/main" val="4114901321"/>
      </p:ext>
    </p:extLst>
  </p:cSld>
  <p:clrMapOvr>
    <a:masterClrMapping/>
  </p:clrMapOvr>
  <p:timing>
    <p:tnLst>
      <p:par>
        <p:cTn xmlns:p14="http://schemas.microsoft.com/office/powerpoint/2010/mai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On-prim </a:t>
            </a:r>
            <a:r>
              <a:rPr lang="en-US" dirty="0" err="1" smtClean="0"/>
              <a:t>Hadoop</a:t>
            </a:r>
            <a:r>
              <a:rPr lang="en-US" dirty="0" smtClean="0"/>
              <a:t> </a:t>
            </a:r>
            <a:r>
              <a:rPr lang="en-US" dirty="0" err="1" smtClean="0"/>
              <a:t>vs</a:t>
            </a:r>
            <a:r>
              <a:rPr lang="en-US" dirty="0" smtClean="0"/>
              <a:t> EMR</a:t>
            </a:r>
            <a:endParaRPr lang="en-US" dirty="0"/>
          </a:p>
        </p:txBody>
      </p:sp>
      <p:sp>
        <p:nvSpPr>
          <p:cNvPr id="3" name="Content Placeholder 2"/>
          <p:cNvSpPr>
            <a:spLocks noGrp="1"/>
          </p:cNvSpPr>
          <p:nvPr>
            <p:ph idx="1"/>
          </p:nvPr>
        </p:nvSpPr>
        <p:spPr/>
        <p:txBody>
          <a:bodyPr>
            <a:normAutofit/>
          </a:bodyPr>
          <a:lstStyle/>
          <a:p>
            <a:pPr>
              <a:spcBef>
                <a:spcPct val="20000"/>
              </a:spcBef>
            </a:pPr>
            <a:r>
              <a:rPr lang="en-US" dirty="0">
                <a:latin typeface="Arial"/>
                <a:cs typeface="Arial"/>
              </a:rPr>
              <a:t>Amazon EMR and the AWS big data ecosystem:</a:t>
            </a:r>
          </a:p>
          <a:p>
            <a:pPr marL="342900" indent="-342900">
              <a:spcBef>
                <a:spcPct val="20000"/>
              </a:spcBef>
              <a:buFont typeface="Arial" panose="020B0604020202020204" pitchFamily="34" charset="0"/>
              <a:buChar char="•"/>
            </a:pPr>
            <a:r>
              <a:rPr lang="en-US" dirty="0">
                <a:latin typeface="Arial"/>
                <a:cs typeface="Arial"/>
              </a:rPr>
              <a:t>Offer scalable solutions for a vast array of big data workloads.</a:t>
            </a:r>
          </a:p>
          <a:p>
            <a:pPr marL="342900" indent="-342900">
              <a:spcBef>
                <a:spcPct val="20000"/>
              </a:spcBef>
              <a:buFont typeface="Arial" panose="020B0604020202020204" pitchFamily="34" charset="0"/>
              <a:buChar char="•"/>
            </a:pPr>
            <a:r>
              <a:rPr lang="en-US" dirty="0">
                <a:latin typeface="Arial"/>
                <a:cs typeface="Arial"/>
              </a:rPr>
              <a:t>Require no hardware investment and minimal personnel.</a:t>
            </a:r>
          </a:p>
          <a:p>
            <a:pPr marL="342900" indent="-342900">
              <a:spcBef>
                <a:spcPct val="20000"/>
              </a:spcBef>
              <a:buFont typeface="Arial" panose="020B0604020202020204" pitchFamily="34" charset="0"/>
              <a:buChar char="•"/>
            </a:pPr>
            <a:r>
              <a:rPr lang="en-US" dirty="0">
                <a:latin typeface="Arial"/>
                <a:cs typeface="Arial"/>
              </a:rPr>
              <a:t>Capacity can be quickly and automatically scaled out or in based on need, schedule, or both.</a:t>
            </a:r>
          </a:p>
          <a:p>
            <a:pPr marL="342900" indent="-342900">
              <a:spcBef>
                <a:spcPct val="20000"/>
              </a:spcBef>
              <a:buFont typeface="Arial" panose="020B0604020202020204" pitchFamily="34" charset="0"/>
              <a:buChar char="•"/>
            </a:pPr>
            <a:r>
              <a:rPr lang="en-US" dirty="0">
                <a:latin typeface="Arial"/>
                <a:cs typeface="Arial"/>
              </a:rPr>
              <a:t>Encourage innovation by enabling experimentation and ad hoc analysis.</a:t>
            </a:r>
          </a:p>
          <a:p>
            <a:pPr marL="342900" indent="-342900">
              <a:spcBef>
                <a:spcPct val="20000"/>
              </a:spcBef>
              <a:buFont typeface="Arial" panose="020B0604020202020204" pitchFamily="34" charset="0"/>
              <a:buChar char="•"/>
            </a:pPr>
            <a:r>
              <a:rPr lang="en-US" dirty="0" smtClean="0">
                <a:latin typeface="Arial"/>
                <a:cs typeface="Arial"/>
              </a:rPr>
              <a:t>Reduce </a:t>
            </a:r>
            <a:r>
              <a:rPr lang="en-US" dirty="0">
                <a:latin typeface="Arial"/>
                <a:cs typeface="Arial"/>
              </a:rPr>
              <a:t>the need for configuration, management, maintenance, and administration personnel.</a:t>
            </a:r>
          </a:p>
          <a:p>
            <a:pPr marL="342900" indent="-342900">
              <a:spcBef>
                <a:spcPct val="20000"/>
              </a:spcBef>
              <a:buFont typeface="Arial" panose="020B0604020202020204" pitchFamily="34" charset="0"/>
              <a:buChar char="•"/>
            </a:pPr>
            <a:r>
              <a:rPr lang="en-US" dirty="0">
                <a:latin typeface="Arial"/>
                <a:cs typeface="Arial"/>
              </a:rPr>
              <a:t>Allow you to integrate workflows via the service dashboards and APIs.</a:t>
            </a:r>
          </a:p>
          <a:p>
            <a:pPr marL="342900" indent="-342900">
              <a:spcBef>
                <a:spcPct val="20000"/>
              </a:spcBef>
              <a:buFont typeface="Arial" panose="020B0604020202020204" pitchFamily="34" charset="0"/>
              <a:buChar char="•"/>
            </a:pPr>
            <a:r>
              <a:rPr lang="en-US" dirty="0">
                <a:latin typeface="Arial"/>
                <a:cs typeface="Arial"/>
              </a:rPr>
              <a:t>Include integrated monitoring support with free </a:t>
            </a:r>
            <a:r>
              <a:rPr lang="en-US" dirty="0" err="1">
                <a:latin typeface="Arial"/>
                <a:cs typeface="Arial"/>
              </a:rPr>
              <a:t>CloudWatch</a:t>
            </a:r>
            <a:r>
              <a:rPr lang="en-US" dirty="0">
                <a:latin typeface="Arial"/>
                <a:cs typeface="Arial"/>
              </a:rPr>
              <a:t> metrics.</a:t>
            </a:r>
          </a:p>
          <a:p>
            <a:pPr marL="342900" indent="-342900">
              <a:spcBef>
                <a:spcPct val="20000"/>
              </a:spcBef>
              <a:buFont typeface="Arial" panose="020B0604020202020204" pitchFamily="34" charset="0"/>
              <a:buChar char="•"/>
            </a:pPr>
            <a:r>
              <a:rPr lang="en-US" dirty="0">
                <a:latin typeface="Arial"/>
                <a:cs typeface="Arial"/>
              </a:rPr>
              <a:t>Allow simple management of storage with multiple scalable options such as HDFS, S3, and </a:t>
            </a:r>
            <a:r>
              <a:rPr lang="en-US" dirty="0" err="1">
                <a:latin typeface="Arial"/>
                <a:cs typeface="Arial"/>
              </a:rPr>
              <a:t>DynamoDB</a:t>
            </a:r>
            <a:r>
              <a:rPr lang="en-US" dirty="0">
                <a:latin typeface="Arial"/>
                <a:cs typeface="Arial"/>
              </a:rPr>
              <a:t>.</a:t>
            </a:r>
          </a:p>
          <a:p>
            <a:pPr marL="342900" indent="-342900">
              <a:spcBef>
                <a:spcPct val="20000"/>
              </a:spcBef>
              <a:buBlip>
                <a:blip r:embed="rId2"/>
              </a:buBlip>
            </a:pPr>
            <a:endParaRPr lang="en-US" sz="1800" dirty="0">
              <a:latin typeface="Arial"/>
              <a:cs typeface="Arial"/>
            </a:endParaRPr>
          </a:p>
          <a:p>
            <a:endParaRPr lang="en-US" dirty="0"/>
          </a:p>
        </p:txBody>
      </p:sp>
    </p:spTree>
    <p:extLst>
      <p:ext uri="{BB962C8B-B14F-4D97-AF65-F5344CB8AC3E}">
        <p14:creationId xmlns:p14="http://schemas.microsoft.com/office/powerpoint/2010/main" val="262585067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Benefits of EMR</a:t>
            </a:r>
            <a:endParaRPr lang="en-US" dirty="0"/>
          </a:p>
        </p:txBody>
      </p:sp>
      <p:sp>
        <p:nvSpPr>
          <p:cNvPr id="3" name="Content Placeholder 2"/>
          <p:cNvSpPr>
            <a:spLocks noGrp="1"/>
          </p:cNvSpPr>
          <p:nvPr>
            <p:ph idx="1"/>
          </p:nvPr>
        </p:nvSpPr>
        <p:spPr/>
        <p:txBody>
          <a:bodyPr/>
          <a:lstStyle/>
          <a:p>
            <a:r>
              <a:rPr lang="en-US" dirty="0" smtClean="0"/>
              <a:t>Elastic</a:t>
            </a:r>
          </a:p>
          <a:p>
            <a:r>
              <a:rPr lang="en-US" dirty="0" smtClean="0"/>
              <a:t>Easy</a:t>
            </a:r>
          </a:p>
          <a:p>
            <a:r>
              <a:rPr lang="en-US" dirty="0" smtClean="0"/>
              <a:t>Low cost </a:t>
            </a:r>
          </a:p>
          <a:p>
            <a:r>
              <a:rPr lang="en-US" dirty="0" smtClean="0"/>
              <a:t>Reliable</a:t>
            </a:r>
          </a:p>
          <a:p>
            <a:r>
              <a:rPr lang="en-US" dirty="0" smtClean="0"/>
              <a:t>Secure</a:t>
            </a:r>
          </a:p>
          <a:p>
            <a:r>
              <a:rPr lang="en-US" dirty="0" smtClean="0"/>
              <a:t>Flexible</a:t>
            </a:r>
          </a:p>
          <a:p>
            <a:r>
              <a:rPr lang="en-US" dirty="0" smtClean="0"/>
              <a:t>Multiple data store service </a:t>
            </a:r>
          </a:p>
          <a:p>
            <a:r>
              <a:rPr lang="en-US" dirty="0" smtClean="0"/>
              <a:t>AWS services integration</a:t>
            </a:r>
            <a:endParaRPr lang="en-US" dirty="0"/>
          </a:p>
        </p:txBody>
      </p:sp>
    </p:spTree>
    <p:extLst>
      <p:ext uri="{BB962C8B-B14F-4D97-AF65-F5344CB8AC3E}">
        <p14:creationId xmlns:p14="http://schemas.microsoft.com/office/powerpoint/2010/main" val="199026473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EMR: Architecture</a:t>
            </a:r>
          </a:p>
        </p:txBody>
      </p:sp>
      <p:sp>
        <p:nvSpPr>
          <p:cNvPr id="4" name="Content Placeholder 3"/>
          <p:cNvSpPr>
            <a:spLocks noGrp="1"/>
          </p:cNvSpPr>
          <p:nvPr>
            <p:ph idx="1"/>
          </p:nvPr>
        </p:nvSpPr>
        <p:spPr>
          <a:xfrm>
            <a:off x="1085005" y="3605766"/>
            <a:ext cx="2076797" cy="1762326"/>
          </a:xfrm>
        </p:spPr>
        <p:txBody>
          <a:bodyPr>
            <a:normAutofit/>
          </a:bodyPr>
          <a:lstStyle/>
          <a:p>
            <a:pPr>
              <a:lnSpc>
                <a:spcPct val="110000"/>
              </a:lnSpc>
            </a:pPr>
            <a:r>
              <a:rPr lang="en-US" b="1" dirty="0"/>
              <a:t>Core</a:t>
            </a:r>
            <a:r>
              <a:rPr lang="en-US" dirty="0"/>
              <a:t> nodes:</a:t>
            </a:r>
          </a:p>
          <a:p>
            <a:pPr lvl="1" indent="-455613">
              <a:lnSpc>
                <a:spcPct val="110000"/>
              </a:lnSpc>
            </a:pPr>
            <a:r>
              <a:rPr lang="en-US" dirty="0"/>
              <a:t>CPU</a:t>
            </a:r>
          </a:p>
          <a:p>
            <a:pPr lvl="1" indent="-455613">
              <a:lnSpc>
                <a:spcPct val="110000"/>
              </a:lnSpc>
            </a:pPr>
            <a:r>
              <a:rPr lang="en-US" dirty="0"/>
              <a:t>RAM</a:t>
            </a:r>
          </a:p>
          <a:p>
            <a:pPr lvl="1" indent="-455613">
              <a:lnSpc>
                <a:spcPct val="110000"/>
              </a:lnSpc>
            </a:pPr>
            <a:r>
              <a:rPr lang="en-US" dirty="0"/>
              <a:t>HDFS storage</a:t>
            </a:r>
          </a:p>
        </p:txBody>
      </p:sp>
      <p:pic>
        <p:nvPicPr>
          <p:cNvPr id="28" name="Picture 27" descr="EC2-Instanc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15505" y="4107026"/>
            <a:ext cx="842256" cy="731520"/>
          </a:xfrm>
          <a:prstGeom prst="rect">
            <a:avLst/>
          </a:prstGeom>
        </p:spPr>
      </p:pic>
      <p:pic>
        <p:nvPicPr>
          <p:cNvPr id="29" name="Picture 28" descr="EC2-Instanc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82732" y="4106768"/>
            <a:ext cx="842256" cy="731520"/>
          </a:xfrm>
          <a:prstGeom prst="rect">
            <a:avLst/>
          </a:prstGeom>
        </p:spPr>
      </p:pic>
      <p:sp>
        <p:nvSpPr>
          <p:cNvPr id="30" name="Rounded Rectangle 29"/>
          <p:cNvSpPr/>
          <p:nvPr/>
        </p:nvSpPr>
        <p:spPr>
          <a:xfrm>
            <a:off x="3207017" y="3450343"/>
            <a:ext cx="2416976" cy="2286481"/>
          </a:xfrm>
          <a:prstGeom prst="roundRect">
            <a:avLst>
              <a:gd name="adj" fmla="val 9818"/>
            </a:avLst>
          </a:prstGeom>
          <a:noFill/>
          <a:ln w="19050" cap="flat" cmpd="sng" algn="ctr">
            <a:solidFill>
              <a:schemeClr val="tx1"/>
            </a:solidFill>
            <a:prstDash val="lgDash"/>
          </a:ln>
          <a:effectLst/>
        </p:spPr>
        <p:txBody>
          <a:bodyPr anchor="b" anchorCtr="0"/>
          <a:lstStyle/>
          <a:p>
            <a:pPr algn="ctr">
              <a:defRPr/>
            </a:pPr>
            <a:endParaRPr lang="en-US" sz="1200" b="1"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1" name="Rounded Rectangle 30"/>
          <p:cNvSpPr/>
          <p:nvPr/>
        </p:nvSpPr>
        <p:spPr>
          <a:xfrm>
            <a:off x="6341551" y="3450343"/>
            <a:ext cx="2351867" cy="2286481"/>
          </a:xfrm>
          <a:prstGeom prst="roundRect">
            <a:avLst>
              <a:gd name="adj" fmla="val 9818"/>
            </a:avLst>
          </a:prstGeom>
          <a:noFill/>
          <a:ln w="19050" cap="flat" cmpd="sng" algn="ctr">
            <a:solidFill>
              <a:schemeClr val="tx1"/>
            </a:solidFill>
            <a:prstDash val="lgDash"/>
          </a:ln>
          <a:effectLst/>
        </p:spPr>
        <p:txBody>
          <a:bodyPr anchor="b" anchorCtr="0"/>
          <a:lstStyle/>
          <a:p>
            <a:pPr algn="ctr">
              <a:defRPr/>
            </a:pPr>
            <a:endParaRPr lang="en-US" sz="1200" b="1"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2" name="TextBox 31"/>
          <p:cNvSpPr txBox="1"/>
          <p:nvPr/>
        </p:nvSpPr>
        <p:spPr>
          <a:xfrm>
            <a:off x="6630985" y="5286709"/>
            <a:ext cx="1938035" cy="297454"/>
          </a:xfrm>
          <a:prstGeom prst="rect">
            <a:avLst/>
          </a:prstGeom>
          <a:noFill/>
        </p:spPr>
        <p:txBody>
          <a:bodyPr wrap="square" rtlCol="0">
            <a:spAutoFit/>
          </a:bodyPr>
          <a:lstStyle/>
          <a:p>
            <a:pPr algn="ctr" defTabSz="608063"/>
            <a:r>
              <a:rPr lang="en-US" sz="1333" b="1" dirty="0">
                <a:solidFill>
                  <a:prstClr val="black"/>
                </a:solidFill>
                <a:latin typeface="Amazon Ember Light" panose="020B0403020204020204" pitchFamily="34" charset="0"/>
                <a:ea typeface="Amazon Ember Light" panose="020B0403020204020204" pitchFamily="34" charset="0"/>
                <a:cs typeface="Amazon Ember Light" panose="020B0403020204020204" pitchFamily="34" charset="0"/>
              </a:rPr>
              <a:t>Task nodes</a:t>
            </a:r>
          </a:p>
        </p:txBody>
      </p:sp>
      <p:sp>
        <p:nvSpPr>
          <p:cNvPr id="33" name="TextBox 32"/>
          <p:cNvSpPr txBox="1"/>
          <p:nvPr/>
        </p:nvSpPr>
        <p:spPr>
          <a:xfrm>
            <a:off x="3485779" y="5263215"/>
            <a:ext cx="1930064" cy="297454"/>
          </a:xfrm>
          <a:prstGeom prst="rect">
            <a:avLst/>
          </a:prstGeom>
          <a:noFill/>
        </p:spPr>
        <p:txBody>
          <a:bodyPr wrap="square" rtlCol="0">
            <a:spAutoFit/>
          </a:bodyPr>
          <a:lstStyle/>
          <a:p>
            <a:pPr algn="ctr" defTabSz="608063"/>
            <a:r>
              <a:rPr lang="en-US" sz="1333" b="1" dirty="0">
                <a:solidFill>
                  <a:prstClr val="black"/>
                </a:solidFill>
                <a:latin typeface="Amazon Ember Light" panose="020B0403020204020204" pitchFamily="34" charset="0"/>
                <a:ea typeface="Amazon Ember Light" panose="020B0403020204020204" pitchFamily="34" charset="0"/>
                <a:cs typeface="Amazon Ember Light" panose="020B0403020204020204" pitchFamily="34" charset="0"/>
              </a:rPr>
              <a:t>Core nodes</a:t>
            </a:r>
          </a:p>
        </p:txBody>
      </p:sp>
      <p:cxnSp>
        <p:nvCxnSpPr>
          <p:cNvPr id="34" name="Straight Arrow Connector 33"/>
          <p:cNvCxnSpPr/>
          <p:nvPr/>
        </p:nvCxnSpPr>
        <p:spPr>
          <a:xfrm flipH="1">
            <a:off x="4991649" y="2743584"/>
            <a:ext cx="855785" cy="870775"/>
          </a:xfrm>
          <a:prstGeom prst="straightConnector1">
            <a:avLst/>
          </a:prstGeom>
          <a:ln w="57150">
            <a:headEnd type="triangle"/>
            <a:tailEnd type="triangle"/>
          </a:ln>
        </p:spPr>
        <p:style>
          <a:lnRef idx="2">
            <a:schemeClr val="accent6"/>
          </a:lnRef>
          <a:fillRef idx="0">
            <a:schemeClr val="accent6"/>
          </a:fillRef>
          <a:effectRef idx="1">
            <a:schemeClr val="accent6"/>
          </a:effectRef>
          <a:fontRef idx="minor">
            <a:schemeClr val="tx1"/>
          </a:fontRef>
        </p:style>
      </p:cxnSp>
      <p:cxnSp>
        <p:nvCxnSpPr>
          <p:cNvPr id="35" name="Straight Arrow Connector 34"/>
          <p:cNvCxnSpPr/>
          <p:nvPr/>
        </p:nvCxnSpPr>
        <p:spPr>
          <a:xfrm flipH="1" flipV="1">
            <a:off x="6144873" y="2734991"/>
            <a:ext cx="855785" cy="870775"/>
          </a:xfrm>
          <a:prstGeom prst="straightConnector1">
            <a:avLst/>
          </a:prstGeom>
          <a:ln w="57150">
            <a:headEnd type="triangle"/>
            <a:tailEnd type="triangle"/>
          </a:ln>
        </p:spPr>
        <p:style>
          <a:lnRef idx="2">
            <a:schemeClr val="accent6"/>
          </a:lnRef>
          <a:fillRef idx="0">
            <a:schemeClr val="accent6"/>
          </a:fillRef>
          <a:effectRef idx="1">
            <a:schemeClr val="accent6"/>
          </a:effectRef>
          <a:fontRef idx="minor">
            <a:schemeClr val="tx1"/>
          </a:fontRef>
        </p:style>
      </p:cxnSp>
      <p:cxnSp>
        <p:nvCxnSpPr>
          <p:cNvPr id="36" name="Straight Arrow Connector 35"/>
          <p:cNvCxnSpPr/>
          <p:nvPr/>
        </p:nvCxnSpPr>
        <p:spPr>
          <a:xfrm flipH="1">
            <a:off x="5405122" y="4462398"/>
            <a:ext cx="1159869" cy="0"/>
          </a:xfrm>
          <a:prstGeom prst="straightConnector1">
            <a:avLst/>
          </a:prstGeom>
          <a:ln w="57150">
            <a:headEnd type="triangle"/>
            <a:tailEnd type="triangle"/>
          </a:ln>
        </p:spPr>
        <p:style>
          <a:lnRef idx="2">
            <a:schemeClr val="accent6"/>
          </a:lnRef>
          <a:fillRef idx="0">
            <a:schemeClr val="accent6"/>
          </a:fillRef>
          <a:effectRef idx="1">
            <a:schemeClr val="accent6"/>
          </a:effectRef>
          <a:fontRef idx="minor">
            <a:schemeClr val="tx1"/>
          </a:fontRef>
        </p:style>
      </p:cxnSp>
      <p:sp>
        <p:nvSpPr>
          <p:cNvPr id="37" name="Can 36"/>
          <p:cNvSpPr/>
          <p:nvPr/>
        </p:nvSpPr>
        <p:spPr>
          <a:xfrm>
            <a:off x="3790555" y="4444642"/>
            <a:ext cx="502592" cy="475120"/>
          </a:xfrm>
          <a:prstGeom prst="can">
            <a:avLst/>
          </a:prstGeom>
          <a:solidFill>
            <a:srgbClr val="65718E"/>
          </a:solidFill>
          <a:ln>
            <a:solidFill>
              <a:schemeClr val="accent6">
                <a:lumMod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608063"/>
            <a:r>
              <a:rPr lang="en-US" sz="933" b="1" dirty="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rPr>
              <a:t>HDFS</a:t>
            </a:r>
            <a:endParaRPr lang="en-US" sz="800" b="1" dirty="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8" name="Can 37"/>
          <p:cNvSpPr/>
          <p:nvPr/>
        </p:nvSpPr>
        <p:spPr>
          <a:xfrm>
            <a:off x="4800383" y="4439912"/>
            <a:ext cx="502592" cy="475120"/>
          </a:xfrm>
          <a:prstGeom prst="can">
            <a:avLst/>
          </a:prstGeom>
          <a:solidFill>
            <a:srgbClr val="65718E"/>
          </a:solidFill>
          <a:ln>
            <a:solidFill>
              <a:schemeClr val="accent6">
                <a:lumMod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608063"/>
            <a:r>
              <a:rPr lang="en-US" sz="933" b="1" dirty="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rPr>
              <a:t>HDFS</a:t>
            </a:r>
            <a:endParaRPr lang="en-US" sz="800" b="1" dirty="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39" name="Picture 38" descr="EC2-Instanc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94296" y="4512549"/>
            <a:ext cx="842256" cy="731520"/>
          </a:xfrm>
          <a:prstGeom prst="rect">
            <a:avLst/>
          </a:prstGeom>
        </p:spPr>
      </p:pic>
      <p:pic>
        <p:nvPicPr>
          <p:cNvPr id="40" name="Picture 39" descr="EC2-Instanc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36195" y="3677652"/>
            <a:ext cx="842256" cy="731520"/>
          </a:xfrm>
          <a:prstGeom prst="rect">
            <a:avLst/>
          </a:prstGeom>
        </p:spPr>
      </p:pic>
      <p:grpSp>
        <p:nvGrpSpPr>
          <p:cNvPr id="41" name="Group 40"/>
          <p:cNvGrpSpPr/>
          <p:nvPr/>
        </p:nvGrpSpPr>
        <p:grpSpPr>
          <a:xfrm>
            <a:off x="4557201" y="2012062"/>
            <a:ext cx="2795491" cy="731523"/>
            <a:chOff x="5608369" y="688624"/>
            <a:chExt cx="2096618" cy="548642"/>
          </a:xfrm>
        </p:grpSpPr>
        <p:sp>
          <p:nvSpPr>
            <p:cNvPr id="42" name="Rounded Rectangle 41"/>
            <p:cNvSpPr/>
            <p:nvPr/>
          </p:nvSpPr>
          <p:spPr>
            <a:xfrm>
              <a:off x="5608369" y="688626"/>
              <a:ext cx="2071866" cy="548640"/>
            </a:xfrm>
            <a:prstGeom prst="roundRect">
              <a:avLst>
                <a:gd name="adj" fmla="val 9818"/>
              </a:avLst>
            </a:prstGeom>
            <a:noFill/>
            <a:ln w="19050" cap="flat" cmpd="sng" algn="ctr">
              <a:solidFill>
                <a:schemeClr val="tx1"/>
              </a:solidFill>
              <a:prstDash val="lgDash"/>
            </a:ln>
            <a:effectLst/>
          </p:spPr>
          <p:txBody>
            <a:bodyPr anchor="b" anchorCtr="0"/>
            <a:lstStyle/>
            <a:p>
              <a:pPr algn="ctr">
                <a:defRPr/>
              </a:pPr>
              <a:endParaRPr lang="en-US" sz="1200" b="1"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3" name="TextBox 42"/>
            <p:cNvSpPr txBox="1"/>
            <p:nvPr/>
          </p:nvSpPr>
          <p:spPr>
            <a:xfrm>
              <a:off x="6157837" y="841025"/>
              <a:ext cx="1547150" cy="223090"/>
            </a:xfrm>
            <a:prstGeom prst="rect">
              <a:avLst/>
            </a:prstGeom>
            <a:noFill/>
          </p:spPr>
          <p:txBody>
            <a:bodyPr wrap="square" rtlCol="0">
              <a:spAutoFit/>
            </a:bodyPr>
            <a:lstStyle/>
            <a:p>
              <a:pPr algn="ctr" defTabSz="608063"/>
              <a:r>
                <a:rPr lang="en-US" sz="1333" b="1" dirty="0">
                  <a:solidFill>
                    <a:prstClr val="black"/>
                  </a:solidFill>
                  <a:latin typeface="Amazon Ember Light" panose="020B0403020204020204" pitchFamily="34" charset="0"/>
                  <a:ea typeface="Amazon Ember Light" panose="020B0403020204020204" pitchFamily="34" charset="0"/>
                  <a:cs typeface="Amazon Ember Light" panose="020B0403020204020204" pitchFamily="34" charset="0"/>
                </a:rPr>
                <a:t>Master node</a:t>
              </a:r>
            </a:p>
          </p:txBody>
        </p:sp>
        <p:pic>
          <p:nvPicPr>
            <p:cNvPr id="44" name="Picture 43" descr="EC2-Instanc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03104" y="688624"/>
              <a:ext cx="631692" cy="548640"/>
            </a:xfrm>
            <a:prstGeom prst="rect">
              <a:avLst/>
            </a:prstGeom>
          </p:spPr>
        </p:pic>
      </p:grpSp>
      <p:pic>
        <p:nvPicPr>
          <p:cNvPr id="45" name="Picture 44" descr="EC2-Instanc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79872" y="4512549"/>
            <a:ext cx="842256" cy="731520"/>
          </a:xfrm>
          <a:prstGeom prst="rect">
            <a:avLst/>
          </a:prstGeom>
        </p:spPr>
      </p:pic>
      <p:sp>
        <p:nvSpPr>
          <p:cNvPr id="46" name="Rectangle 45"/>
          <p:cNvSpPr/>
          <p:nvPr/>
        </p:nvSpPr>
        <p:spPr>
          <a:xfrm>
            <a:off x="7506225" y="1964286"/>
            <a:ext cx="3533032" cy="1498872"/>
          </a:xfrm>
          <a:prstGeom prst="rect">
            <a:avLst/>
          </a:prstGeom>
        </p:spPr>
        <p:txBody>
          <a:bodyPr vert="horz" lIns="0" tIns="45720" rIns="0" bIns="45720" rtlCol="0">
            <a:normAutofit/>
          </a:bodyPr>
          <a:lstStyle/>
          <a:p>
            <a:pPr defTabSz="914400">
              <a:lnSpc>
                <a:spcPct val="110000"/>
              </a:lnSpc>
              <a:spcBef>
                <a:spcPts val="300"/>
              </a:spcBef>
              <a:spcAft>
                <a:spcPts val="300"/>
              </a:spcAft>
              <a:buClr>
                <a:schemeClr val="accent1"/>
              </a:buClr>
              <a:buSzPct val="100000"/>
              <a:buFont typeface="Calibri" panose="020F0502020204030204" pitchFamily="34" charset="0"/>
              <a:buNone/>
            </a:pPr>
            <a:r>
              <a:rPr lang="en-US" sz="2000" b="1" dirty="0">
                <a:solidFill>
                  <a:schemeClr val="tx1">
                    <a:lumMod val="75000"/>
                    <a:lumOff val="25000"/>
                  </a:schemeClr>
                </a:solidFill>
              </a:rPr>
              <a:t>Master node:</a:t>
            </a:r>
          </a:p>
          <a:p>
            <a:pPr marL="573088" lvl="1" indent="-455613" defTabSz="914400">
              <a:lnSpc>
                <a:spcPct val="110000"/>
              </a:lnSpc>
              <a:spcBef>
                <a:spcPts val="300"/>
              </a:spcBef>
              <a:spcAft>
                <a:spcPts val="300"/>
              </a:spcAft>
              <a:buClr>
                <a:schemeClr val="accent1"/>
              </a:buClr>
              <a:buFont typeface="Wingdings" panose="05000000000000000000" pitchFamily="2" charset="2"/>
              <a:buChar char="§"/>
            </a:pPr>
            <a:r>
              <a:rPr lang="en-US" dirty="0">
                <a:solidFill>
                  <a:schemeClr val="tx1">
                    <a:lumMod val="75000"/>
                    <a:lumOff val="25000"/>
                  </a:schemeClr>
                </a:solidFill>
              </a:rPr>
              <a:t>Manages resources of cluster</a:t>
            </a:r>
          </a:p>
          <a:p>
            <a:pPr marL="573088" lvl="1" indent="-455613" defTabSz="914400">
              <a:lnSpc>
                <a:spcPct val="110000"/>
              </a:lnSpc>
              <a:spcBef>
                <a:spcPts val="300"/>
              </a:spcBef>
              <a:spcAft>
                <a:spcPts val="300"/>
              </a:spcAft>
              <a:buClr>
                <a:schemeClr val="accent1"/>
              </a:buClr>
              <a:buFont typeface="Wingdings" panose="05000000000000000000" pitchFamily="2" charset="2"/>
              <a:buChar char="§"/>
            </a:pPr>
            <a:r>
              <a:rPr lang="en-US" dirty="0">
                <a:solidFill>
                  <a:schemeClr val="tx1">
                    <a:lumMod val="75000"/>
                    <a:lumOff val="25000"/>
                  </a:schemeClr>
                </a:solidFill>
              </a:rPr>
              <a:t>Schedules jobs on worker instances</a:t>
            </a:r>
          </a:p>
        </p:txBody>
      </p:sp>
      <p:sp>
        <p:nvSpPr>
          <p:cNvPr id="47" name="Rectangle 46"/>
          <p:cNvSpPr/>
          <p:nvPr/>
        </p:nvSpPr>
        <p:spPr>
          <a:xfrm>
            <a:off x="8936750" y="4310262"/>
            <a:ext cx="2864725" cy="1261884"/>
          </a:xfrm>
          <a:prstGeom prst="rect">
            <a:avLst/>
          </a:prstGeom>
        </p:spPr>
        <p:txBody>
          <a:bodyPr vert="horz" lIns="0" tIns="45720" rIns="0" bIns="45720" rtlCol="0">
            <a:normAutofit/>
          </a:bodyPr>
          <a:lstStyle/>
          <a:p>
            <a:pPr defTabSz="914400">
              <a:lnSpc>
                <a:spcPct val="110000"/>
              </a:lnSpc>
              <a:spcBef>
                <a:spcPts val="300"/>
              </a:spcBef>
              <a:spcAft>
                <a:spcPts val="300"/>
              </a:spcAft>
              <a:buClr>
                <a:schemeClr val="accent1"/>
              </a:buClr>
              <a:buSzPct val="100000"/>
              <a:buFont typeface="Calibri" panose="020F0502020204030204" pitchFamily="34" charset="0"/>
              <a:buNone/>
            </a:pPr>
            <a:r>
              <a:rPr lang="en-US" sz="2000" b="1" dirty="0">
                <a:solidFill>
                  <a:schemeClr val="tx1">
                    <a:lumMod val="75000"/>
                    <a:lumOff val="25000"/>
                  </a:schemeClr>
                </a:solidFill>
              </a:rPr>
              <a:t>Task nodes:</a:t>
            </a:r>
          </a:p>
          <a:p>
            <a:pPr marL="573088" lvl="1" indent="-455613" defTabSz="914400">
              <a:lnSpc>
                <a:spcPct val="110000"/>
              </a:lnSpc>
              <a:spcBef>
                <a:spcPts val="300"/>
              </a:spcBef>
              <a:spcAft>
                <a:spcPts val="300"/>
              </a:spcAft>
              <a:buClr>
                <a:schemeClr val="accent1"/>
              </a:buClr>
              <a:buSzPct val="100000"/>
              <a:buFont typeface="Wingdings" panose="05000000000000000000" pitchFamily="2" charset="2"/>
              <a:buChar char="§"/>
            </a:pPr>
            <a:r>
              <a:rPr lang="en-US" dirty="0">
                <a:solidFill>
                  <a:schemeClr val="tx1">
                    <a:lumMod val="75000"/>
                    <a:lumOff val="25000"/>
                  </a:schemeClr>
                </a:solidFill>
              </a:rPr>
              <a:t>CPU</a:t>
            </a:r>
          </a:p>
          <a:p>
            <a:pPr marL="573088" lvl="1" indent="-455613" defTabSz="914400">
              <a:lnSpc>
                <a:spcPct val="110000"/>
              </a:lnSpc>
              <a:spcBef>
                <a:spcPts val="300"/>
              </a:spcBef>
              <a:spcAft>
                <a:spcPts val="300"/>
              </a:spcAft>
              <a:buClr>
                <a:schemeClr val="accent1"/>
              </a:buClr>
              <a:buSzPct val="100000"/>
              <a:buFont typeface="Wingdings" panose="05000000000000000000" pitchFamily="2" charset="2"/>
              <a:buChar char="§"/>
            </a:pPr>
            <a:r>
              <a:rPr lang="en-US" dirty="0">
                <a:solidFill>
                  <a:schemeClr val="tx1">
                    <a:lumMod val="75000"/>
                    <a:lumOff val="25000"/>
                  </a:schemeClr>
                </a:solidFill>
              </a:rPr>
              <a:t>RAM</a:t>
            </a:r>
          </a:p>
        </p:txBody>
      </p:sp>
    </p:spTree>
    <p:extLst>
      <p:ext uri="{BB962C8B-B14F-4D97-AF65-F5344CB8AC3E}">
        <p14:creationId xmlns:p14="http://schemas.microsoft.com/office/powerpoint/2010/main" val="38771433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41"/>
                                        </p:tgtEl>
                                      </p:cBhvr>
                                    </p:animEffect>
                                    <p:animScale>
                                      <p:cBhvr>
                                        <p:cTn id="7" dur="250" autoRev="1" fill="hold"/>
                                        <p:tgtEl>
                                          <p:spTgt spid="41"/>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rctx="PPT">
                                        <p:cTn id="11" dur="indefinite"/>
                                        <p:tgtEl>
                                          <p:spTgt spid="29"/>
                                        </p:tgtEl>
                                        <p:attrNameLst>
                                          <p:attrName>style.opacity</p:attrName>
                                        </p:attrNameLst>
                                      </p:cBhvr>
                                      <p:to>
                                        <p:strVal val="0.5"/>
                                      </p:to>
                                    </p:set>
                                    <p:animEffect filter="image" prLst="opacity: 0.5">
                                      <p:cBhvr rctx="IE">
                                        <p:cTn id="12" dur="indefinite"/>
                                        <p:tgtEl>
                                          <p:spTgt spid="29"/>
                                        </p:tgtEl>
                                      </p:cBhvr>
                                    </p:animEffect>
                                  </p:childTnLst>
                                </p:cTn>
                              </p:par>
                              <p:par>
                                <p:cTn id="13" presetID="9" presetClass="emph" presetSubtype="0" nodeType="withEffect">
                                  <p:stCondLst>
                                    <p:cond delay="0"/>
                                  </p:stCondLst>
                                  <p:childTnLst>
                                    <p:set>
                                      <p:cBhvr rctx="PPT">
                                        <p:cTn id="14" dur="indefinite"/>
                                        <p:tgtEl>
                                          <p:spTgt spid="28"/>
                                        </p:tgtEl>
                                        <p:attrNameLst>
                                          <p:attrName>style.opacity</p:attrName>
                                        </p:attrNameLst>
                                      </p:cBhvr>
                                      <p:to>
                                        <p:strVal val="0.5"/>
                                      </p:to>
                                    </p:set>
                                    <p:animEffect filter="image" prLst="opacity: 0.5">
                                      <p:cBhvr rctx="IE">
                                        <p:cTn id="15" dur="indefinite"/>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nodeType="clickEffect">
                                  <p:stCondLst>
                                    <p:cond delay="0"/>
                                  </p:stCondLst>
                                  <p:childTnLst>
                                    <p:animEffect transition="out" filter="fade">
                                      <p:cBhvr>
                                        <p:cTn id="19" dur="500" tmFilter="0, 0; .2, .5; .8, .5; 1, 0"/>
                                        <p:tgtEl>
                                          <p:spTgt spid="40"/>
                                        </p:tgtEl>
                                      </p:cBhvr>
                                    </p:animEffect>
                                    <p:animScale>
                                      <p:cBhvr>
                                        <p:cTn id="20" dur="250" autoRev="1" fill="hold"/>
                                        <p:tgtEl>
                                          <p:spTgt spid="40"/>
                                        </p:tgtEl>
                                      </p:cBhvr>
                                      <p:by x="105000" y="105000"/>
                                    </p:animScale>
                                  </p:childTnLst>
                                </p:cTn>
                              </p:par>
                              <p:par>
                                <p:cTn id="21" presetID="26" presetClass="emph" presetSubtype="0" fill="hold" nodeType="withEffect">
                                  <p:stCondLst>
                                    <p:cond delay="0"/>
                                  </p:stCondLst>
                                  <p:childTnLst>
                                    <p:animEffect transition="out" filter="fade">
                                      <p:cBhvr>
                                        <p:cTn id="22" dur="500" tmFilter="0, 0; .2, .5; .8, .5; 1, 0"/>
                                        <p:tgtEl>
                                          <p:spTgt spid="39"/>
                                        </p:tgtEl>
                                      </p:cBhvr>
                                    </p:animEffect>
                                    <p:animScale>
                                      <p:cBhvr>
                                        <p:cTn id="23" dur="250" autoRev="1" fill="hold"/>
                                        <p:tgtEl>
                                          <p:spTgt spid="39"/>
                                        </p:tgtEl>
                                      </p:cBhvr>
                                      <p:by x="105000" y="105000"/>
                                    </p:animScale>
                                  </p:childTnLst>
                                </p:cTn>
                              </p:par>
                              <p:par>
                                <p:cTn id="24" presetID="26" presetClass="emph" presetSubtype="0" fill="hold" nodeType="withEffect">
                                  <p:stCondLst>
                                    <p:cond delay="0"/>
                                  </p:stCondLst>
                                  <p:childTnLst>
                                    <p:animEffect transition="out" filter="fade">
                                      <p:cBhvr>
                                        <p:cTn id="25" dur="500" tmFilter="0, 0; .2, .5; .8, .5; 1, 0"/>
                                        <p:tgtEl>
                                          <p:spTgt spid="45"/>
                                        </p:tgtEl>
                                      </p:cBhvr>
                                    </p:animEffect>
                                    <p:animScale>
                                      <p:cBhvr>
                                        <p:cTn id="26" dur="250" autoRev="1" fill="hold"/>
                                        <p:tgtEl>
                                          <p:spTgt spid="4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EMR: Architecture</a:t>
            </a:r>
          </a:p>
        </p:txBody>
      </p:sp>
      <p:sp>
        <p:nvSpPr>
          <p:cNvPr id="4" name="Content Placeholder 3"/>
          <p:cNvSpPr>
            <a:spLocks noGrp="1"/>
          </p:cNvSpPr>
          <p:nvPr>
            <p:ph idx="1"/>
          </p:nvPr>
        </p:nvSpPr>
        <p:spPr>
          <a:xfrm>
            <a:off x="735103" y="2743582"/>
            <a:ext cx="2300624" cy="3302376"/>
          </a:xfrm>
        </p:spPr>
        <p:txBody>
          <a:bodyPr>
            <a:noAutofit/>
          </a:bodyPr>
          <a:lstStyle/>
          <a:p>
            <a:r>
              <a:rPr lang="en-US" sz="1600" b="1" dirty="0">
                <a:ea typeface="Amazon Ember Light" panose="020B0403020204020204" pitchFamily="34" charset="0"/>
                <a:cs typeface="Amazon Ember Light" panose="020B0403020204020204" pitchFamily="34" charset="0"/>
              </a:rPr>
              <a:t>Core instance group:</a:t>
            </a:r>
          </a:p>
          <a:p>
            <a:pPr marL="395288" lvl="1" indent="-277813">
              <a:lnSpc>
                <a:spcPct val="110000"/>
              </a:lnSpc>
            </a:pPr>
            <a:r>
              <a:rPr lang="en-US" sz="1600" dirty="0"/>
              <a:t>Contains all core nodes along with HDFS storage</a:t>
            </a:r>
          </a:p>
          <a:p>
            <a:pPr marL="395288" lvl="1" indent="-277813">
              <a:lnSpc>
                <a:spcPct val="110000"/>
              </a:lnSpc>
            </a:pPr>
            <a:r>
              <a:rPr lang="en-US" sz="1600" dirty="0"/>
              <a:t>At least one core instance must be running</a:t>
            </a:r>
          </a:p>
          <a:p>
            <a:pPr marL="395288" lvl="1" indent="-277813">
              <a:lnSpc>
                <a:spcPct val="110000"/>
              </a:lnSpc>
            </a:pPr>
            <a:r>
              <a:rPr lang="en-US" sz="1600" dirty="0"/>
              <a:t>Includes </a:t>
            </a:r>
            <a:r>
              <a:rPr lang="en-US" sz="1600" dirty="0" err="1"/>
              <a:t>DataNode</a:t>
            </a:r>
            <a:r>
              <a:rPr lang="en-US" sz="1600" dirty="0"/>
              <a:t> and </a:t>
            </a:r>
            <a:r>
              <a:rPr lang="en-US" sz="1600" dirty="0" err="1"/>
              <a:t>NodeManager</a:t>
            </a:r>
            <a:r>
              <a:rPr lang="en-US" sz="1600" dirty="0"/>
              <a:t> daemons</a:t>
            </a:r>
          </a:p>
        </p:txBody>
      </p:sp>
      <p:pic>
        <p:nvPicPr>
          <p:cNvPr id="28" name="Picture 27" descr="EC2-Instanc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169841" y="4257154"/>
            <a:ext cx="842256" cy="731520"/>
          </a:xfrm>
          <a:prstGeom prst="rect">
            <a:avLst/>
          </a:prstGeom>
        </p:spPr>
      </p:pic>
      <p:pic>
        <p:nvPicPr>
          <p:cNvPr id="29" name="Picture 28" descr="EC2-Instanc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37068" y="4256896"/>
            <a:ext cx="842256" cy="731520"/>
          </a:xfrm>
          <a:prstGeom prst="rect">
            <a:avLst/>
          </a:prstGeom>
        </p:spPr>
      </p:pic>
      <p:sp>
        <p:nvSpPr>
          <p:cNvPr id="30" name="Rounded Rectangle 29"/>
          <p:cNvSpPr/>
          <p:nvPr/>
        </p:nvSpPr>
        <p:spPr>
          <a:xfrm>
            <a:off x="2961353" y="3600471"/>
            <a:ext cx="2416976" cy="2286481"/>
          </a:xfrm>
          <a:prstGeom prst="roundRect">
            <a:avLst>
              <a:gd name="adj" fmla="val 9818"/>
            </a:avLst>
          </a:prstGeom>
          <a:noFill/>
          <a:ln w="19050" cap="flat" cmpd="sng" algn="ctr">
            <a:solidFill>
              <a:schemeClr val="tx1"/>
            </a:solidFill>
            <a:prstDash val="lgDash"/>
          </a:ln>
          <a:effectLst/>
        </p:spPr>
        <p:txBody>
          <a:bodyPr anchor="b" anchorCtr="0"/>
          <a:lstStyle/>
          <a:p>
            <a:pPr algn="ctr">
              <a:defRPr/>
            </a:pPr>
            <a:endParaRPr lang="en-US" sz="1200" b="1"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1" name="Rounded Rectangle 30"/>
          <p:cNvSpPr/>
          <p:nvPr/>
        </p:nvSpPr>
        <p:spPr>
          <a:xfrm>
            <a:off x="6095887" y="3600471"/>
            <a:ext cx="2351867" cy="2286481"/>
          </a:xfrm>
          <a:prstGeom prst="roundRect">
            <a:avLst>
              <a:gd name="adj" fmla="val 9818"/>
            </a:avLst>
          </a:prstGeom>
          <a:noFill/>
          <a:ln w="19050" cap="flat" cmpd="sng" algn="ctr">
            <a:solidFill>
              <a:schemeClr val="tx1"/>
            </a:solidFill>
            <a:prstDash val="lgDash"/>
          </a:ln>
          <a:effectLst/>
        </p:spPr>
        <p:txBody>
          <a:bodyPr anchor="b" anchorCtr="0"/>
          <a:lstStyle/>
          <a:p>
            <a:pPr algn="ctr">
              <a:defRPr/>
            </a:pPr>
            <a:endParaRPr lang="en-US" sz="1200" b="1"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2" name="TextBox 31"/>
          <p:cNvSpPr txBox="1"/>
          <p:nvPr/>
        </p:nvSpPr>
        <p:spPr>
          <a:xfrm>
            <a:off x="6385321" y="5436837"/>
            <a:ext cx="1938035" cy="297454"/>
          </a:xfrm>
          <a:prstGeom prst="rect">
            <a:avLst/>
          </a:prstGeom>
          <a:noFill/>
        </p:spPr>
        <p:txBody>
          <a:bodyPr wrap="square" rtlCol="0">
            <a:spAutoFit/>
          </a:bodyPr>
          <a:lstStyle/>
          <a:p>
            <a:pPr algn="ctr" defTabSz="608063"/>
            <a:r>
              <a:rPr lang="en-US" sz="1333" b="1" dirty="0">
                <a:solidFill>
                  <a:prstClr val="black"/>
                </a:solidFill>
                <a:latin typeface="Amazon Ember Light" panose="020B0403020204020204" pitchFamily="34" charset="0"/>
                <a:ea typeface="Amazon Ember Light" panose="020B0403020204020204" pitchFamily="34" charset="0"/>
                <a:cs typeface="Amazon Ember Light" panose="020B0403020204020204" pitchFamily="34" charset="0"/>
              </a:rPr>
              <a:t>Task nodes</a:t>
            </a:r>
          </a:p>
        </p:txBody>
      </p:sp>
      <p:sp>
        <p:nvSpPr>
          <p:cNvPr id="33" name="TextBox 32"/>
          <p:cNvSpPr txBox="1"/>
          <p:nvPr/>
        </p:nvSpPr>
        <p:spPr>
          <a:xfrm>
            <a:off x="3240115" y="5413343"/>
            <a:ext cx="1930064" cy="297454"/>
          </a:xfrm>
          <a:prstGeom prst="rect">
            <a:avLst/>
          </a:prstGeom>
          <a:noFill/>
        </p:spPr>
        <p:txBody>
          <a:bodyPr wrap="square" rtlCol="0">
            <a:spAutoFit/>
          </a:bodyPr>
          <a:lstStyle/>
          <a:p>
            <a:pPr algn="ctr" defTabSz="608063"/>
            <a:r>
              <a:rPr lang="en-US" sz="1333" b="1" dirty="0">
                <a:solidFill>
                  <a:prstClr val="black"/>
                </a:solidFill>
                <a:latin typeface="Amazon Ember Light" panose="020B0403020204020204" pitchFamily="34" charset="0"/>
                <a:ea typeface="Amazon Ember Light" panose="020B0403020204020204" pitchFamily="34" charset="0"/>
                <a:cs typeface="Amazon Ember Light" panose="020B0403020204020204" pitchFamily="34" charset="0"/>
              </a:rPr>
              <a:t>Core nodes</a:t>
            </a:r>
          </a:p>
        </p:txBody>
      </p:sp>
      <p:cxnSp>
        <p:nvCxnSpPr>
          <p:cNvPr id="34" name="Straight Arrow Connector 33"/>
          <p:cNvCxnSpPr/>
          <p:nvPr/>
        </p:nvCxnSpPr>
        <p:spPr>
          <a:xfrm flipH="1">
            <a:off x="4745985" y="2743584"/>
            <a:ext cx="855785" cy="870775"/>
          </a:xfrm>
          <a:prstGeom prst="straightConnector1">
            <a:avLst/>
          </a:prstGeom>
          <a:ln w="57150">
            <a:headEnd type="triangle"/>
            <a:tailEnd type="triangle"/>
          </a:ln>
        </p:spPr>
        <p:style>
          <a:lnRef idx="2">
            <a:schemeClr val="accent6"/>
          </a:lnRef>
          <a:fillRef idx="0">
            <a:schemeClr val="accent6"/>
          </a:fillRef>
          <a:effectRef idx="1">
            <a:schemeClr val="accent6"/>
          </a:effectRef>
          <a:fontRef idx="minor">
            <a:schemeClr val="tx1"/>
          </a:fontRef>
        </p:style>
      </p:cxnSp>
      <p:cxnSp>
        <p:nvCxnSpPr>
          <p:cNvPr id="35" name="Straight Arrow Connector 34"/>
          <p:cNvCxnSpPr/>
          <p:nvPr/>
        </p:nvCxnSpPr>
        <p:spPr>
          <a:xfrm flipH="1" flipV="1">
            <a:off x="5899209" y="2734991"/>
            <a:ext cx="855785" cy="870775"/>
          </a:xfrm>
          <a:prstGeom prst="straightConnector1">
            <a:avLst/>
          </a:prstGeom>
          <a:ln w="57150">
            <a:headEnd type="triangle"/>
            <a:tailEnd type="triangle"/>
          </a:ln>
        </p:spPr>
        <p:style>
          <a:lnRef idx="2">
            <a:schemeClr val="accent6"/>
          </a:lnRef>
          <a:fillRef idx="0">
            <a:schemeClr val="accent6"/>
          </a:fillRef>
          <a:effectRef idx="1">
            <a:schemeClr val="accent6"/>
          </a:effectRef>
          <a:fontRef idx="minor">
            <a:schemeClr val="tx1"/>
          </a:fontRef>
        </p:style>
      </p:cxnSp>
      <p:cxnSp>
        <p:nvCxnSpPr>
          <p:cNvPr id="36" name="Straight Arrow Connector 35"/>
          <p:cNvCxnSpPr/>
          <p:nvPr/>
        </p:nvCxnSpPr>
        <p:spPr>
          <a:xfrm flipH="1">
            <a:off x="5159458" y="4612526"/>
            <a:ext cx="1159869" cy="0"/>
          </a:xfrm>
          <a:prstGeom prst="straightConnector1">
            <a:avLst/>
          </a:prstGeom>
          <a:ln w="57150">
            <a:headEnd type="triangle"/>
            <a:tailEnd type="triangle"/>
          </a:ln>
        </p:spPr>
        <p:style>
          <a:lnRef idx="2">
            <a:schemeClr val="accent6"/>
          </a:lnRef>
          <a:fillRef idx="0">
            <a:schemeClr val="accent6"/>
          </a:fillRef>
          <a:effectRef idx="1">
            <a:schemeClr val="accent6"/>
          </a:effectRef>
          <a:fontRef idx="minor">
            <a:schemeClr val="tx1"/>
          </a:fontRef>
        </p:style>
      </p:cxnSp>
      <p:sp>
        <p:nvSpPr>
          <p:cNvPr id="37" name="Can 36"/>
          <p:cNvSpPr/>
          <p:nvPr/>
        </p:nvSpPr>
        <p:spPr>
          <a:xfrm>
            <a:off x="3544891" y="4594770"/>
            <a:ext cx="502592" cy="475120"/>
          </a:xfrm>
          <a:prstGeom prst="can">
            <a:avLst/>
          </a:prstGeom>
          <a:solidFill>
            <a:srgbClr val="65718E"/>
          </a:solidFill>
          <a:ln>
            <a:solidFill>
              <a:schemeClr val="accent6">
                <a:lumMod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608063"/>
            <a:r>
              <a:rPr lang="en-US" sz="933" b="1" dirty="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rPr>
              <a:t>HDFS</a:t>
            </a:r>
            <a:endParaRPr lang="en-US" sz="800" b="1" dirty="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38" name="Can 37"/>
          <p:cNvSpPr/>
          <p:nvPr/>
        </p:nvSpPr>
        <p:spPr>
          <a:xfrm>
            <a:off x="4554719" y="4590040"/>
            <a:ext cx="502592" cy="475120"/>
          </a:xfrm>
          <a:prstGeom prst="can">
            <a:avLst/>
          </a:prstGeom>
          <a:solidFill>
            <a:srgbClr val="65718E"/>
          </a:solidFill>
          <a:ln>
            <a:solidFill>
              <a:schemeClr val="accent6">
                <a:lumMod val="50000"/>
              </a:schemeClr>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608063"/>
            <a:r>
              <a:rPr lang="en-US" sz="933" b="1" dirty="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rPr>
              <a:t>HDFS</a:t>
            </a:r>
            <a:endParaRPr lang="en-US" sz="800" b="1" dirty="0">
              <a:solidFill>
                <a:prstClr val="white"/>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pic>
        <p:nvPicPr>
          <p:cNvPr id="39" name="Picture 38" descr="EC2-Instanc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48632" y="4662677"/>
            <a:ext cx="842256" cy="731520"/>
          </a:xfrm>
          <a:prstGeom prst="rect">
            <a:avLst/>
          </a:prstGeom>
        </p:spPr>
      </p:pic>
      <p:pic>
        <p:nvPicPr>
          <p:cNvPr id="40" name="Picture 39" descr="EC2-Instanc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90531" y="3827780"/>
            <a:ext cx="842256" cy="731520"/>
          </a:xfrm>
          <a:prstGeom prst="rect">
            <a:avLst/>
          </a:prstGeom>
        </p:spPr>
      </p:pic>
      <p:grpSp>
        <p:nvGrpSpPr>
          <p:cNvPr id="41" name="Group 40"/>
          <p:cNvGrpSpPr/>
          <p:nvPr/>
        </p:nvGrpSpPr>
        <p:grpSpPr>
          <a:xfrm>
            <a:off x="4311537" y="2012062"/>
            <a:ext cx="2795491" cy="731523"/>
            <a:chOff x="5608369" y="688624"/>
            <a:chExt cx="2096618" cy="548642"/>
          </a:xfrm>
        </p:grpSpPr>
        <p:sp>
          <p:nvSpPr>
            <p:cNvPr id="42" name="Rounded Rectangle 41"/>
            <p:cNvSpPr/>
            <p:nvPr/>
          </p:nvSpPr>
          <p:spPr>
            <a:xfrm>
              <a:off x="5608369" y="688626"/>
              <a:ext cx="2071866" cy="548640"/>
            </a:xfrm>
            <a:prstGeom prst="roundRect">
              <a:avLst>
                <a:gd name="adj" fmla="val 9818"/>
              </a:avLst>
            </a:prstGeom>
            <a:noFill/>
            <a:ln w="19050" cap="flat" cmpd="sng" algn="ctr">
              <a:solidFill>
                <a:schemeClr val="tx1"/>
              </a:solidFill>
              <a:prstDash val="lgDash"/>
            </a:ln>
            <a:effectLst/>
          </p:spPr>
          <p:txBody>
            <a:bodyPr anchor="b" anchorCtr="0"/>
            <a:lstStyle/>
            <a:p>
              <a:pPr algn="ctr">
                <a:defRPr/>
              </a:pPr>
              <a:endParaRPr lang="en-US" sz="1200" b="1" kern="0" dirty="0">
                <a:solidFill>
                  <a:srgbClr val="FFFFFF"/>
                </a:solidFill>
                <a:latin typeface="Amazon Ember Light" panose="020B0403020204020204" pitchFamily="34" charset="0"/>
                <a:ea typeface="Amazon Ember Light" panose="020B0403020204020204" pitchFamily="34" charset="0"/>
                <a:cs typeface="Amazon Ember Light" panose="020B0403020204020204" pitchFamily="34" charset="0"/>
              </a:endParaRPr>
            </a:p>
          </p:txBody>
        </p:sp>
        <p:sp>
          <p:nvSpPr>
            <p:cNvPr id="43" name="TextBox 42"/>
            <p:cNvSpPr txBox="1"/>
            <p:nvPr/>
          </p:nvSpPr>
          <p:spPr>
            <a:xfrm>
              <a:off x="6157837" y="841025"/>
              <a:ext cx="1547150" cy="223090"/>
            </a:xfrm>
            <a:prstGeom prst="rect">
              <a:avLst/>
            </a:prstGeom>
            <a:noFill/>
          </p:spPr>
          <p:txBody>
            <a:bodyPr wrap="square" rtlCol="0">
              <a:spAutoFit/>
            </a:bodyPr>
            <a:lstStyle/>
            <a:p>
              <a:pPr algn="ctr" defTabSz="608063"/>
              <a:r>
                <a:rPr lang="en-US" sz="1333" b="1" dirty="0">
                  <a:solidFill>
                    <a:prstClr val="black"/>
                  </a:solidFill>
                  <a:latin typeface="Amazon Ember Light" panose="020B0403020204020204" pitchFamily="34" charset="0"/>
                  <a:ea typeface="Amazon Ember Light" panose="020B0403020204020204" pitchFamily="34" charset="0"/>
                  <a:cs typeface="Amazon Ember Light" panose="020B0403020204020204" pitchFamily="34" charset="0"/>
                </a:rPr>
                <a:t>Master node</a:t>
              </a:r>
            </a:p>
          </p:txBody>
        </p:sp>
        <p:pic>
          <p:nvPicPr>
            <p:cNvPr id="44" name="Picture 43" descr="EC2-Instanc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803104" y="688624"/>
              <a:ext cx="631692" cy="548640"/>
            </a:xfrm>
            <a:prstGeom prst="rect">
              <a:avLst/>
            </a:prstGeom>
          </p:spPr>
        </p:pic>
      </p:grpSp>
      <p:pic>
        <p:nvPicPr>
          <p:cNvPr id="45" name="Picture 44" descr="EC2-Instance.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34208" y="4662677"/>
            <a:ext cx="842256" cy="731520"/>
          </a:xfrm>
          <a:prstGeom prst="rect">
            <a:avLst/>
          </a:prstGeom>
        </p:spPr>
      </p:pic>
      <p:sp>
        <p:nvSpPr>
          <p:cNvPr id="46" name="Rectangle 45"/>
          <p:cNvSpPr/>
          <p:nvPr/>
        </p:nvSpPr>
        <p:spPr>
          <a:xfrm>
            <a:off x="7260561" y="1780000"/>
            <a:ext cx="3533032" cy="1861418"/>
          </a:xfrm>
          <a:prstGeom prst="rect">
            <a:avLst/>
          </a:prstGeom>
        </p:spPr>
        <p:txBody>
          <a:bodyPr vert="horz" lIns="0" tIns="45720" rIns="0" bIns="45720" rtlCol="0">
            <a:normAutofit fontScale="77500" lnSpcReduction="20000"/>
          </a:bodyPr>
          <a:lstStyle/>
          <a:p>
            <a:pPr defTabSz="914400">
              <a:lnSpc>
                <a:spcPct val="110000"/>
              </a:lnSpc>
              <a:spcBef>
                <a:spcPts val="300"/>
              </a:spcBef>
              <a:spcAft>
                <a:spcPts val="300"/>
              </a:spcAft>
              <a:buClr>
                <a:schemeClr val="accent1"/>
              </a:buClr>
              <a:buSzPct val="100000"/>
              <a:buFont typeface="Calibri" panose="020F0502020204030204" pitchFamily="34" charset="0"/>
              <a:buNone/>
            </a:pPr>
            <a:r>
              <a:rPr lang="en-US" sz="2000" b="1" dirty="0">
                <a:solidFill>
                  <a:schemeClr val="tx1">
                    <a:lumMod val="75000"/>
                    <a:lumOff val="25000"/>
                  </a:schemeClr>
                </a:solidFill>
              </a:rPr>
              <a:t>Master node:</a:t>
            </a:r>
          </a:p>
          <a:p>
            <a:pPr marL="395288" lvl="1" indent="-277813" defTabSz="914400">
              <a:lnSpc>
                <a:spcPct val="110000"/>
              </a:lnSpc>
              <a:spcBef>
                <a:spcPts val="300"/>
              </a:spcBef>
              <a:spcAft>
                <a:spcPts val="300"/>
              </a:spcAft>
              <a:buClr>
                <a:schemeClr val="accent1"/>
              </a:buClr>
              <a:buFont typeface="Wingdings" panose="05000000000000000000" pitchFamily="2" charset="2"/>
              <a:buChar char="§"/>
            </a:pPr>
            <a:r>
              <a:rPr lang="en-US" sz="2100" dirty="0">
                <a:solidFill>
                  <a:schemeClr val="tx1">
                    <a:lumMod val="75000"/>
                    <a:lumOff val="25000"/>
                  </a:schemeClr>
                </a:solidFill>
              </a:rPr>
              <a:t>Contains one master node</a:t>
            </a:r>
          </a:p>
          <a:p>
            <a:pPr marL="395288" lvl="1" indent="-277813" defTabSz="914400">
              <a:lnSpc>
                <a:spcPct val="110000"/>
              </a:lnSpc>
              <a:spcBef>
                <a:spcPts val="300"/>
              </a:spcBef>
              <a:spcAft>
                <a:spcPts val="300"/>
              </a:spcAft>
              <a:buClr>
                <a:schemeClr val="accent1"/>
              </a:buClr>
              <a:buFont typeface="Wingdings" panose="05000000000000000000" pitchFamily="2" charset="2"/>
              <a:buChar char="§"/>
            </a:pPr>
            <a:r>
              <a:rPr lang="en-US" sz="2100" dirty="0">
                <a:solidFill>
                  <a:schemeClr val="tx1">
                    <a:lumMod val="75000"/>
                    <a:lumOff val="25000"/>
                  </a:schemeClr>
                </a:solidFill>
              </a:rPr>
              <a:t>Controls the cluster</a:t>
            </a:r>
          </a:p>
          <a:p>
            <a:pPr marL="395288" lvl="1" indent="-277813" defTabSz="914400">
              <a:lnSpc>
                <a:spcPct val="110000"/>
              </a:lnSpc>
              <a:spcBef>
                <a:spcPts val="300"/>
              </a:spcBef>
              <a:spcAft>
                <a:spcPts val="300"/>
              </a:spcAft>
              <a:buClr>
                <a:schemeClr val="accent1"/>
              </a:buClr>
              <a:buFont typeface="Wingdings" panose="05000000000000000000" pitchFamily="2" charset="2"/>
              <a:buChar char="§"/>
            </a:pPr>
            <a:r>
              <a:rPr lang="en-US" sz="2100" dirty="0">
                <a:solidFill>
                  <a:schemeClr val="tx1">
                    <a:lumMod val="75000"/>
                    <a:lumOff val="25000"/>
                  </a:schemeClr>
                </a:solidFill>
              </a:rPr>
              <a:t>Runs </a:t>
            </a:r>
            <a:r>
              <a:rPr lang="en-US" sz="2100" dirty="0" err="1">
                <a:solidFill>
                  <a:schemeClr val="tx1">
                    <a:lumMod val="75000"/>
                    <a:lumOff val="25000"/>
                  </a:schemeClr>
                </a:solidFill>
              </a:rPr>
              <a:t>ResourceManager</a:t>
            </a:r>
            <a:r>
              <a:rPr lang="en-US" sz="2100" dirty="0">
                <a:solidFill>
                  <a:schemeClr val="tx1">
                    <a:lumMod val="75000"/>
                    <a:lumOff val="25000"/>
                  </a:schemeClr>
                </a:solidFill>
              </a:rPr>
              <a:t> daemon:</a:t>
            </a:r>
          </a:p>
          <a:p>
            <a:pPr marL="395288" lvl="1" indent="-277813" defTabSz="914400">
              <a:lnSpc>
                <a:spcPct val="110000"/>
              </a:lnSpc>
              <a:spcBef>
                <a:spcPts val="300"/>
              </a:spcBef>
              <a:spcAft>
                <a:spcPts val="300"/>
              </a:spcAft>
              <a:buClr>
                <a:schemeClr val="accent1"/>
              </a:buClr>
              <a:buFont typeface="Wingdings" panose="05000000000000000000" pitchFamily="2" charset="2"/>
              <a:buChar char="§"/>
            </a:pPr>
            <a:r>
              <a:rPr lang="en-US" sz="2100" dirty="0">
                <a:solidFill>
                  <a:schemeClr val="tx1">
                    <a:lumMod val="75000"/>
                    <a:lumOff val="25000"/>
                  </a:schemeClr>
                </a:solidFill>
              </a:rPr>
              <a:t>Runs </a:t>
            </a:r>
            <a:r>
              <a:rPr lang="en-US" sz="2100" dirty="0" err="1">
                <a:solidFill>
                  <a:schemeClr val="tx1">
                    <a:lumMod val="75000"/>
                    <a:lumOff val="25000"/>
                  </a:schemeClr>
                </a:solidFill>
              </a:rPr>
              <a:t>NameNode</a:t>
            </a:r>
            <a:r>
              <a:rPr lang="en-US" sz="2100" dirty="0">
                <a:solidFill>
                  <a:schemeClr val="tx1">
                    <a:lumMod val="75000"/>
                    <a:lumOff val="25000"/>
                  </a:schemeClr>
                </a:solidFill>
              </a:rPr>
              <a:t> daemon:</a:t>
            </a:r>
          </a:p>
          <a:p>
            <a:pPr marL="395288" lvl="1" indent="-277813" defTabSz="914400">
              <a:lnSpc>
                <a:spcPct val="110000"/>
              </a:lnSpc>
              <a:spcBef>
                <a:spcPts val="300"/>
              </a:spcBef>
              <a:spcAft>
                <a:spcPts val="300"/>
              </a:spcAft>
              <a:buClr>
                <a:schemeClr val="accent1"/>
              </a:buClr>
              <a:buFont typeface="Wingdings" panose="05000000000000000000" pitchFamily="2" charset="2"/>
              <a:buChar char="§"/>
            </a:pPr>
            <a:r>
              <a:rPr lang="en-US" sz="2100" dirty="0">
                <a:solidFill>
                  <a:schemeClr val="tx1">
                    <a:lumMod val="75000"/>
                    <a:lumOff val="25000"/>
                  </a:schemeClr>
                </a:solidFill>
              </a:rPr>
              <a:t>Monitors health of core, task nodes</a:t>
            </a:r>
          </a:p>
        </p:txBody>
      </p:sp>
      <p:sp>
        <p:nvSpPr>
          <p:cNvPr id="47" name="Rectangle 46"/>
          <p:cNvSpPr/>
          <p:nvPr/>
        </p:nvSpPr>
        <p:spPr>
          <a:xfrm>
            <a:off x="8691086" y="3794079"/>
            <a:ext cx="3264353" cy="2565778"/>
          </a:xfrm>
          <a:prstGeom prst="rect">
            <a:avLst/>
          </a:prstGeom>
        </p:spPr>
        <p:txBody>
          <a:bodyPr vert="horz" lIns="0" tIns="45720" rIns="0" bIns="45720" rtlCol="0">
            <a:normAutofit fontScale="25000" lnSpcReduction="20000"/>
          </a:bodyPr>
          <a:lstStyle/>
          <a:p>
            <a:pPr marL="0" lvl="1" defTabSz="914400">
              <a:lnSpc>
                <a:spcPct val="110000"/>
              </a:lnSpc>
              <a:spcBef>
                <a:spcPts val="300"/>
              </a:spcBef>
              <a:spcAft>
                <a:spcPts val="300"/>
              </a:spcAft>
              <a:buClr>
                <a:schemeClr val="accent1"/>
              </a:buClr>
              <a:buSzPct val="100000"/>
            </a:pPr>
            <a:r>
              <a:rPr lang="en-US" sz="6400" b="1" dirty="0">
                <a:solidFill>
                  <a:schemeClr val="tx1">
                    <a:lumMod val="75000"/>
                    <a:lumOff val="25000"/>
                  </a:schemeClr>
                </a:solidFill>
              </a:rPr>
              <a:t>Task instance group:</a:t>
            </a:r>
          </a:p>
          <a:p>
            <a:pPr marL="395288" lvl="1" indent="-277813" defTabSz="914400">
              <a:lnSpc>
                <a:spcPct val="110000"/>
              </a:lnSpc>
              <a:spcBef>
                <a:spcPts val="300"/>
              </a:spcBef>
              <a:spcAft>
                <a:spcPts val="300"/>
              </a:spcAft>
              <a:buClr>
                <a:schemeClr val="accent1"/>
              </a:buClr>
              <a:buFont typeface="Wingdings" panose="05000000000000000000" pitchFamily="2" charset="2"/>
              <a:buChar char="§"/>
            </a:pPr>
            <a:r>
              <a:rPr lang="en-US" sz="6400" dirty="0">
                <a:solidFill>
                  <a:schemeClr val="tx1">
                    <a:lumMod val="75000"/>
                    <a:lumOff val="25000"/>
                  </a:schemeClr>
                </a:solidFill>
              </a:rPr>
              <a:t>Add task nodes when you launch an EMR cluster, or add a task instance group to a cluster that already exists</a:t>
            </a:r>
          </a:p>
          <a:p>
            <a:pPr marL="395288" lvl="1" indent="-277813" defTabSz="914400">
              <a:lnSpc>
                <a:spcPct val="110000"/>
              </a:lnSpc>
              <a:spcBef>
                <a:spcPts val="300"/>
              </a:spcBef>
              <a:spcAft>
                <a:spcPts val="300"/>
              </a:spcAft>
              <a:buClr>
                <a:schemeClr val="accent1"/>
              </a:buClr>
              <a:buFont typeface="Wingdings" panose="05000000000000000000" pitchFamily="2" charset="2"/>
              <a:buChar char="§"/>
            </a:pPr>
            <a:r>
              <a:rPr lang="en-US" sz="6400" dirty="0">
                <a:solidFill>
                  <a:schemeClr val="tx1">
                    <a:lumMod val="75000"/>
                    <a:lumOff val="25000"/>
                  </a:schemeClr>
                </a:solidFill>
              </a:rPr>
              <a:t>Does not include or add storage to the instance group</a:t>
            </a:r>
          </a:p>
          <a:p>
            <a:pPr marL="395288" lvl="1" indent="-277813" defTabSz="914400">
              <a:lnSpc>
                <a:spcPct val="110000"/>
              </a:lnSpc>
              <a:spcBef>
                <a:spcPts val="300"/>
              </a:spcBef>
              <a:spcAft>
                <a:spcPts val="300"/>
              </a:spcAft>
              <a:buClr>
                <a:schemeClr val="accent1"/>
              </a:buClr>
              <a:buFont typeface="Wingdings" panose="05000000000000000000" pitchFamily="2" charset="2"/>
              <a:buChar char="§"/>
            </a:pPr>
            <a:r>
              <a:rPr lang="en-US" sz="6400" dirty="0">
                <a:solidFill>
                  <a:schemeClr val="tx1">
                    <a:lumMod val="75000"/>
                    <a:lumOff val="25000"/>
                  </a:schemeClr>
                </a:solidFill>
              </a:rPr>
              <a:t>Only includes </a:t>
            </a:r>
            <a:r>
              <a:rPr lang="en-US" sz="6400" dirty="0" err="1">
                <a:solidFill>
                  <a:schemeClr val="tx1">
                    <a:lumMod val="75000"/>
                    <a:lumOff val="25000"/>
                  </a:schemeClr>
                </a:solidFill>
              </a:rPr>
              <a:t>NodeManager</a:t>
            </a:r>
            <a:r>
              <a:rPr lang="en-US" sz="6400" dirty="0">
                <a:solidFill>
                  <a:schemeClr val="tx1">
                    <a:lumMod val="75000"/>
                    <a:lumOff val="25000"/>
                  </a:schemeClr>
                </a:solidFill>
              </a:rPr>
              <a:t> daemon</a:t>
            </a:r>
          </a:p>
        </p:txBody>
      </p:sp>
    </p:spTree>
    <p:extLst>
      <p:ext uri="{BB962C8B-B14F-4D97-AF65-F5344CB8AC3E}">
        <p14:creationId xmlns:p14="http://schemas.microsoft.com/office/powerpoint/2010/main" val="168914552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41"/>
                                        </p:tgtEl>
                                      </p:cBhvr>
                                    </p:animEffect>
                                    <p:animScale>
                                      <p:cBhvr>
                                        <p:cTn id="7" dur="250" autoRev="1" fill="hold"/>
                                        <p:tgtEl>
                                          <p:spTgt spid="41"/>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rctx="PPT">
                                        <p:cTn id="11" dur="indefinite"/>
                                        <p:tgtEl>
                                          <p:spTgt spid="29"/>
                                        </p:tgtEl>
                                        <p:attrNameLst>
                                          <p:attrName>style.opacity</p:attrName>
                                        </p:attrNameLst>
                                      </p:cBhvr>
                                      <p:to>
                                        <p:strVal val="0.5"/>
                                      </p:to>
                                    </p:set>
                                    <p:animEffect filter="image" prLst="opacity: 0.5">
                                      <p:cBhvr rctx="IE">
                                        <p:cTn id="12" dur="indefinite"/>
                                        <p:tgtEl>
                                          <p:spTgt spid="29"/>
                                        </p:tgtEl>
                                      </p:cBhvr>
                                    </p:animEffect>
                                  </p:childTnLst>
                                </p:cTn>
                              </p:par>
                              <p:par>
                                <p:cTn id="13" presetID="9" presetClass="emph" presetSubtype="0" nodeType="withEffect">
                                  <p:stCondLst>
                                    <p:cond delay="0"/>
                                  </p:stCondLst>
                                  <p:childTnLst>
                                    <p:set>
                                      <p:cBhvr rctx="PPT">
                                        <p:cTn id="14" dur="indefinite"/>
                                        <p:tgtEl>
                                          <p:spTgt spid="28"/>
                                        </p:tgtEl>
                                        <p:attrNameLst>
                                          <p:attrName>style.opacity</p:attrName>
                                        </p:attrNameLst>
                                      </p:cBhvr>
                                      <p:to>
                                        <p:strVal val="0.5"/>
                                      </p:to>
                                    </p:set>
                                    <p:animEffect filter="image" prLst="opacity: 0.5">
                                      <p:cBhvr rctx="IE">
                                        <p:cTn id="15" dur="indefinite"/>
                                        <p:tgtEl>
                                          <p:spTgt spid="28"/>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mph" presetSubtype="0" fill="hold" nodeType="clickEffect">
                                  <p:stCondLst>
                                    <p:cond delay="0"/>
                                  </p:stCondLst>
                                  <p:childTnLst>
                                    <p:animEffect transition="out" filter="fade">
                                      <p:cBhvr>
                                        <p:cTn id="19" dur="500" tmFilter="0, 0; .2, .5; .8, .5; 1, 0"/>
                                        <p:tgtEl>
                                          <p:spTgt spid="40"/>
                                        </p:tgtEl>
                                      </p:cBhvr>
                                    </p:animEffect>
                                    <p:animScale>
                                      <p:cBhvr>
                                        <p:cTn id="20" dur="250" autoRev="1" fill="hold"/>
                                        <p:tgtEl>
                                          <p:spTgt spid="40"/>
                                        </p:tgtEl>
                                      </p:cBhvr>
                                      <p:by x="105000" y="105000"/>
                                    </p:animScale>
                                  </p:childTnLst>
                                </p:cTn>
                              </p:par>
                              <p:par>
                                <p:cTn id="21" presetID="26" presetClass="emph" presetSubtype="0" fill="hold" nodeType="withEffect">
                                  <p:stCondLst>
                                    <p:cond delay="0"/>
                                  </p:stCondLst>
                                  <p:childTnLst>
                                    <p:animEffect transition="out" filter="fade">
                                      <p:cBhvr>
                                        <p:cTn id="22" dur="500" tmFilter="0, 0; .2, .5; .8, .5; 1, 0"/>
                                        <p:tgtEl>
                                          <p:spTgt spid="39"/>
                                        </p:tgtEl>
                                      </p:cBhvr>
                                    </p:animEffect>
                                    <p:animScale>
                                      <p:cBhvr>
                                        <p:cTn id="23" dur="250" autoRev="1" fill="hold"/>
                                        <p:tgtEl>
                                          <p:spTgt spid="39"/>
                                        </p:tgtEl>
                                      </p:cBhvr>
                                      <p:by x="105000" y="105000"/>
                                    </p:animScale>
                                  </p:childTnLst>
                                </p:cTn>
                              </p:par>
                              <p:par>
                                <p:cTn id="24" presetID="26" presetClass="emph" presetSubtype="0" fill="hold" nodeType="withEffect">
                                  <p:stCondLst>
                                    <p:cond delay="0"/>
                                  </p:stCondLst>
                                  <p:childTnLst>
                                    <p:animEffect transition="out" filter="fade">
                                      <p:cBhvr>
                                        <p:cTn id="25" dur="500" tmFilter="0, 0; .2, .5; .8, .5; 1, 0"/>
                                        <p:tgtEl>
                                          <p:spTgt spid="45"/>
                                        </p:tgtEl>
                                      </p:cBhvr>
                                    </p:animEffect>
                                    <p:animScale>
                                      <p:cBhvr>
                                        <p:cTn id="26" dur="250" autoRev="1" fill="hold"/>
                                        <p:tgtEl>
                                          <p:spTgt spid="4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EMR: Architecture</a:t>
            </a:r>
          </a:p>
        </p:txBody>
      </p:sp>
      <p:sp>
        <p:nvSpPr>
          <p:cNvPr id="3" name="Content Placeholder 2"/>
          <p:cNvSpPr>
            <a:spLocks noGrp="1"/>
          </p:cNvSpPr>
          <p:nvPr>
            <p:ph idx="1"/>
          </p:nvPr>
        </p:nvSpPr>
        <p:spPr/>
        <p:txBody>
          <a:bodyPr/>
          <a:lstStyle/>
          <a:p>
            <a:r>
              <a:rPr lang="en-US" dirty="0"/>
              <a:t>Amazon EMR service architecture consists of several layers, each of which provides certain capabilities and functionality to the cluster. </a:t>
            </a:r>
          </a:p>
          <a:p>
            <a:pPr marL="342900" indent="-342900">
              <a:buFont typeface="Wingdings" panose="05000000000000000000" pitchFamily="2" charset="2"/>
              <a:buChar char="§"/>
            </a:pPr>
            <a:r>
              <a:rPr lang="en-US" dirty="0"/>
              <a:t>Storage</a:t>
            </a:r>
          </a:p>
          <a:p>
            <a:pPr marL="342900" indent="-342900">
              <a:buFont typeface="Wingdings" panose="05000000000000000000" pitchFamily="2" charset="2"/>
              <a:buChar char="§"/>
            </a:pPr>
            <a:r>
              <a:rPr lang="en-US" dirty="0"/>
              <a:t>Cluster resource management</a:t>
            </a:r>
          </a:p>
          <a:p>
            <a:pPr marL="342900" indent="-342900">
              <a:buFont typeface="Wingdings" panose="05000000000000000000" pitchFamily="2" charset="2"/>
              <a:buChar char="§"/>
            </a:pPr>
            <a:r>
              <a:rPr lang="en-US" dirty="0"/>
              <a:t>Data processing frameworks</a:t>
            </a:r>
          </a:p>
          <a:p>
            <a:pPr marL="342900" indent="-342900">
              <a:buFont typeface="Wingdings" panose="05000000000000000000" pitchFamily="2" charset="2"/>
              <a:buChar char="§"/>
            </a:pPr>
            <a:r>
              <a:rPr lang="en-US" dirty="0"/>
              <a:t>Applications and programs</a:t>
            </a:r>
          </a:p>
        </p:txBody>
      </p:sp>
    </p:spTree>
    <p:extLst>
      <p:ext uri="{BB962C8B-B14F-4D97-AF65-F5344CB8AC3E}">
        <p14:creationId xmlns:p14="http://schemas.microsoft.com/office/powerpoint/2010/main" val="2969327292"/>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EMR: Architecture - Storage</a:t>
            </a:r>
          </a:p>
        </p:txBody>
      </p:sp>
      <p:sp>
        <p:nvSpPr>
          <p:cNvPr id="3" name="Content Placeholder 2"/>
          <p:cNvSpPr>
            <a:spLocks noGrp="1"/>
          </p:cNvSpPr>
          <p:nvPr>
            <p:ph idx="1"/>
          </p:nvPr>
        </p:nvSpPr>
        <p:spPr/>
        <p:txBody>
          <a:bodyPr/>
          <a:lstStyle/>
          <a:p>
            <a:r>
              <a:rPr lang="en-US" dirty="0"/>
              <a:t>The storage layer includes the different file systems that are used with your cluster.</a:t>
            </a:r>
          </a:p>
          <a:p>
            <a:pPr marL="342900" indent="-342900">
              <a:buFont typeface="Wingdings" panose="05000000000000000000" pitchFamily="2" charset="2"/>
              <a:buChar char="§"/>
            </a:pPr>
            <a:r>
              <a:rPr lang="en-US" dirty="0"/>
              <a:t>Hadoop Distributed File System (HDFS)</a:t>
            </a:r>
          </a:p>
          <a:p>
            <a:pPr marL="342900" indent="-342900">
              <a:buFont typeface="Wingdings" panose="05000000000000000000" pitchFamily="2" charset="2"/>
              <a:buChar char="§"/>
            </a:pPr>
            <a:r>
              <a:rPr lang="en-US" dirty="0"/>
              <a:t>EMR File System (EMRFS)</a:t>
            </a:r>
          </a:p>
          <a:p>
            <a:pPr marL="342900" indent="-342900">
              <a:buFont typeface="Wingdings" panose="05000000000000000000" pitchFamily="2" charset="2"/>
              <a:buChar char="§"/>
            </a:pPr>
            <a:r>
              <a:rPr lang="en-US" dirty="0"/>
              <a:t>Local File System</a:t>
            </a:r>
          </a:p>
          <a:p>
            <a:pPr marL="342900" indent="-342900">
              <a:buFont typeface="Wingdings" panose="05000000000000000000" pitchFamily="2" charset="2"/>
              <a:buChar char="§"/>
            </a:pPr>
            <a:endParaRPr lang="en-US" dirty="0"/>
          </a:p>
          <a:p>
            <a:pPr marL="342900" indent="-342900">
              <a:buFont typeface="Wingdings" panose="05000000000000000000" pitchFamily="2" charset="2"/>
              <a:buChar char="§"/>
            </a:pPr>
            <a:endParaRPr lang="en-US" dirty="0"/>
          </a:p>
        </p:txBody>
      </p:sp>
    </p:spTree>
    <p:extLst>
      <p:ext uri="{BB962C8B-B14F-4D97-AF65-F5344CB8AC3E}">
        <p14:creationId xmlns:p14="http://schemas.microsoft.com/office/powerpoint/2010/main" val="155637391"/>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Amazon EMR: Architecture - Cluster Resource Management</a:t>
            </a:r>
          </a:p>
        </p:txBody>
      </p:sp>
      <p:sp>
        <p:nvSpPr>
          <p:cNvPr id="3" name="Content Placeholder 2"/>
          <p:cNvSpPr>
            <a:spLocks noGrp="1"/>
          </p:cNvSpPr>
          <p:nvPr>
            <p:ph idx="1"/>
          </p:nvPr>
        </p:nvSpPr>
        <p:spPr/>
        <p:txBody>
          <a:bodyPr/>
          <a:lstStyle/>
          <a:p>
            <a:r>
              <a:rPr lang="en-US" dirty="0"/>
              <a:t>The resource management layer is responsible for managing cluster resources and scheduling the jobs for processing data.</a:t>
            </a:r>
          </a:p>
          <a:p>
            <a:pPr marL="342900" indent="-342900">
              <a:buFont typeface="Wingdings" panose="05000000000000000000" pitchFamily="2" charset="2"/>
              <a:buChar char="§"/>
            </a:pPr>
            <a:r>
              <a:rPr lang="en-US" dirty="0"/>
              <a:t>YARN (Yet Another Resource Negotiator) to centrally manage cluster resources </a:t>
            </a:r>
          </a:p>
          <a:p>
            <a:pPr marL="342900" indent="-342900">
              <a:buFont typeface="Wingdings" panose="05000000000000000000" pitchFamily="2" charset="2"/>
              <a:buChar char="§"/>
            </a:pPr>
            <a:r>
              <a:rPr lang="en-US" dirty="0"/>
              <a:t>Keeps the cluster healthy, and communicates with the Amazon EMR service</a:t>
            </a:r>
          </a:p>
          <a:p>
            <a:endParaRPr lang="en-US" dirty="0"/>
          </a:p>
          <a:p>
            <a:r>
              <a:rPr lang="en-US" dirty="0"/>
              <a:t>Amazon EMR supports other frameworks and applications that are offered in Amazon EMR that do not use YARN as a resource manager.</a:t>
            </a:r>
          </a:p>
          <a:p>
            <a:pPr marL="342900" indent="-342900">
              <a:buFont typeface="Wingdings" panose="05000000000000000000" pitchFamily="2" charset="2"/>
              <a:buChar char="§"/>
            </a:pPr>
            <a:endParaRPr lang="en-US" dirty="0"/>
          </a:p>
          <a:p>
            <a:pPr marL="342900" indent="-342900">
              <a:buFont typeface="Wingdings" panose="05000000000000000000" pitchFamily="2" charset="2"/>
              <a:buChar char="§"/>
            </a:pPr>
            <a:endParaRPr lang="en-US" dirty="0"/>
          </a:p>
        </p:txBody>
      </p:sp>
    </p:spTree>
    <p:extLst>
      <p:ext uri="{BB962C8B-B14F-4D97-AF65-F5344CB8AC3E}">
        <p14:creationId xmlns:p14="http://schemas.microsoft.com/office/powerpoint/2010/main" val="313966036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Amazon EMR: Architecture - Data Processing Frameworks</a:t>
            </a:r>
          </a:p>
        </p:txBody>
      </p:sp>
      <p:sp>
        <p:nvSpPr>
          <p:cNvPr id="3" name="Content Placeholder 2"/>
          <p:cNvSpPr>
            <a:spLocks noGrp="1"/>
          </p:cNvSpPr>
          <p:nvPr>
            <p:ph idx="1"/>
          </p:nvPr>
        </p:nvSpPr>
        <p:spPr/>
        <p:txBody>
          <a:bodyPr>
            <a:normAutofit/>
          </a:bodyPr>
          <a:lstStyle/>
          <a:p>
            <a:r>
              <a:rPr lang="en-US" dirty="0"/>
              <a:t>The data processing framework layer is the engine used to process and analyze data. </a:t>
            </a:r>
          </a:p>
          <a:p>
            <a:r>
              <a:rPr lang="en-US" dirty="0"/>
              <a:t>The framework  </a:t>
            </a:r>
          </a:p>
          <a:p>
            <a:pPr marL="342900" indent="-342900">
              <a:buFont typeface="Wingdings" panose="05000000000000000000" pitchFamily="2" charset="2"/>
              <a:buChar char="§"/>
            </a:pPr>
            <a:r>
              <a:rPr lang="en-US" dirty="0"/>
              <a:t>Depends on your use case </a:t>
            </a:r>
          </a:p>
          <a:p>
            <a:pPr marL="342900" indent="-342900">
              <a:buFont typeface="Wingdings" panose="05000000000000000000" pitchFamily="2" charset="2"/>
              <a:buChar char="§"/>
            </a:pPr>
            <a:r>
              <a:rPr lang="en-US" dirty="0"/>
              <a:t>Impacts the languages and interfaces available from the application layer</a:t>
            </a:r>
          </a:p>
          <a:p>
            <a:endParaRPr lang="en-US" dirty="0"/>
          </a:p>
          <a:p>
            <a:r>
              <a:rPr lang="en-US" dirty="0"/>
              <a:t>The main processing frameworks available for Amazon EMR are Hadoop </a:t>
            </a:r>
            <a:r>
              <a:rPr lang="en-US" dirty="0" err="1"/>
              <a:t>MapReduce</a:t>
            </a:r>
            <a:r>
              <a:rPr lang="en-US" dirty="0"/>
              <a:t> and</a:t>
            </a:r>
          </a:p>
          <a:p>
            <a:r>
              <a:rPr lang="en-US" dirty="0"/>
              <a:t>Spark.</a:t>
            </a:r>
          </a:p>
          <a:p>
            <a:endParaRPr lang="en-US" dirty="0"/>
          </a:p>
          <a:p>
            <a:pPr marL="342900" indent="-342900">
              <a:buFont typeface="Wingdings" panose="05000000000000000000" pitchFamily="2" charset="2"/>
              <a:buChar char="§"/>
            </a:pPr>
            <a:endParaRPr lang="en-US" dirty="0"/>
          </a:p>
        </p:txBody>
      </p:sp>
    </p:spTree>
    <p:extLst>
      <p:ext uri="{BB962C8B-B14F-4D97-AF65-F5344CB8AC3E}">
        <p14:creationId xmlns:p14="http://schemas.microsoft.com/office/powerpoint/2010/main" val="36427821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Collection Tools</a:t>
            </a:r>
          </a:p>
        </p:txBody>
      </p:sp>
      <p:sp>
        <p:nvSpPr>
          <p:cNvPr id="3" name="Content Placeholder 2"/>
          <p:cNvSpPr>
            <a:spLocks noGrp="1"/>
          </p:cNvSpPr>
          <p:nvPr>
            <p:ph idx="1"/>
          </p:nvPr>
        </p:nvSpPr>
        <p:spPr/>
        <p:txBody>
          <a:bodyPr>
            <a:normAutofit/>
          </a:bodyPr>
          <a:lstStyle/>
          <a:p>
            <a:pPr lvl="1"/>
            <a:r>
              <a:rPr lang="en-US" sz="3400" dirty="0"/>
              <a:t>Flume</a:t>
            </a:r>
          </a:p>
          <a:p>
            <a:pPr lvl="1"/>
            <a:r>
              <a:rPr lang="en-US" sz="3400" dirty="0"/>
              <a:t>Scoop</a:t>
            </a:r>
          </a:p>
          <a:p>
            <a:pPr lvl="1"/>
            <a:r>
              <a:rPr lang="en-US" sz="3400" dirty="0"/>
              <a:t>DMS</a:t>
            </a:r>
          </a:p>
          <a:p>
            <a:pPr lvl="1"/>
            <a:r>
              <a:rPr lang="en-US" sz="3400" dirty="0"/>
              <a:t>Kafka</a:t>
            </a:r>
          </a:p>
          <a:p>
            <a:pPr lvl="1"/>
            <a:r>
              <a:rPr lang="en-US" sz="3400" dirty="0"/>
              <a:t>Kinesis</a:t>
            </a:r>
          </a:p>
          <a:p>
            <a:pPr lvl="1"/>
            <a:r>
              <a:rPr lang="en-US" sz="3400" dirty="0"/>
              <a:t>Kinesis Agent</a:t>
            </a:r>
          </a:p>
          <a:p>
            <a:pPr lvl="1"/>
            <a:endParaRPr lang="en-US" sz="3400" dirty="0"/>
          </a:p>
        </p:txBody>
      </p:sp>
    </p:spTree>
    <p:extLst>
      <p:ext uri="{BB962C8B-B14F-4D97-AF65-F5344CB8AC3E}">
        <p14:creationId xmlns:p14="http://schemas.microsoft.com/office/powerpoint/2010/main" val="246189042"/>
      </p:ext>
    </p:extLst>
  </p:cSld>
  <p:clrMapOvr>
    <a:masterClrMapping/>
  </p:clrMapOvr>
  <p:timing>
    <p:tnLst>
      <p:par>
        <p:cTn xmlns:p14="http://schemas.microsoft.com/office/powerpoint/2010/mai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Amazon EMR: Architecture - Applications and Programs</a:t>
            </a:r>
          </a:p>
        </p:txBody>
      </p:sp>
      <p:sp>
        <p:nvSpPr>
          <p:cNvPr id="3" name="Content Placeholder 2"/>
          <p:cNvSpPr>
            <a:spLocks noGrp="1"/>
          </p:cNvSpPr>
          <p:nvPr>
            <p:ph idx="1"/>
          </p:nvPr>
        </p:nvSpPr>
        <p:spPr/>
        <p:txBody>
          <a:bodyPr>
            <a:normAutofit/>
          </a:bodyPr>
          <a:lstStyle/>
          <a:p>
            <a:r>
              <a:rPr lang="en-US" dirty="0"/>
              <a:t>Amazon EMR supports applications such as Hive, Pig, and the Spark Streaming library to provide many capabilities:</a:t>
            </a:r>
          </a:p>
          <a:p>
            <a:pPr marL="342900" indent="-342900">
              <a:buFont typeface="Wingdings" panose="05000000000000000000" pitchFamily="2" charset="2"/>
              <a:buChar char="§"/>
            </a:pPr>
            <a:r>
              <a:rPr lang="en-US" dirty="0"/>
              <a:t>Using higher-level languages to create processing workloads,</a:t>
            </a:r>
          </a:p>
          <a:p>
            <a:pPr marL="342900" indent="-342900">
              <a:buFont typeface="Wingdings" panose="05000000000000000000" pitchFamily="2" charset="2"/>
              <a:buChar char="§"/>
            </a:pPr>
            <a:r>
              <a:rPr lang="en-US" dirty="0"/>
              <a:t>Leveraging machine learning algorithms, </a:t>
            </a:r>
          </a:p>
          <a:p>
            <a:pPr marL="342900" indent="-342900">
              <a:buFont typeface="Wingdings" panose="05000000000000000000" pitchFamily="2" charset="2"/>
              <a:buChar char="§"/>
            </a:pPr>
            <a:r>
              <a:rPr lang="en-US" dirty="0"/>
              <a:t>Making stream processing applications, and  </a:t>
            </a:r>
          </a:p>
          <a:p>
            <a:pPr marL="342900" indent="-342900">
              <a:buFont typeface="Wingdings" panose="05000000000000000000" pitchFamily="2" charset="2"/>
              <a:buChar char="§"/>
            </a:pPr>
            <a:r>
              <a:rPr lang="en-US" dirty="0"/>
              <a:t>Building data warehouses. </a:t>
            </a:r>
          </a:p>
          <a:p>
            <a:endParaRPr lang="en-US" dirty="0"/>
          </a:p>
          <a:p>
            <a:r>
              <a:rPr lang="en-US" dirty="0"/>
              <a:t>Amazon EMR supports various libraries and languages to interact with the applications that you run in Amazon EMR, such as Java, Hive, or Pig with </a:t>
            </a:r>
            <a:r>
              <a:rPr lang="en-US" dirty="0" err="1"/>
              <a:t>MapReduce</a:t>
            </a:r>
            <a:r>
              <a:rPr lang="en-US" dirty="0"/>
              <a:t> or Spark Streaming, Spark SQL, </a:t>
            </a:r>
            <a:r>
              <a:rPr lang="en-US" dirty="0" err="1"/>
              <a:t>MLlib</a:t>
            </a:r>
            <a:r>
              <a:rPr lang="en-US" dirty="0"/>
              <a:t>, and </a:t>
            </a:r>
            <a:r>
              <a:rPr lang="en-US" dirty="0" err="1"/>
              <a:t>GraphX</a:t>
            </a:r>
            <a:r>
              <a:rPr lang="en-US" dirty="0"/>
              <a:t> with Spark.</a:t>
            </a:r>
          </a:p>
          <a:p>
            <a:endParaRPr lang="en-US" dirty="0"/>
          </a:p>
          <a:p>
            <a:endParaRPr lang="en-US" dirty="0"/>
          </a:p>
          <a:p>
            <a:endParaRPr lang="en-US" dirty="0"/>
          </a:p>
          <a:p>
            <a:pPr marL="342900" indent="-342900">
              <a:buFont typeface="Wingdings" panose="05000000000000000000" pitchFamily="2" charset="2"/>
              <a:buChar char="§"/>
            </a:pPr>
            <a:endParaRPr lang="en-US" dirty="0"/>
          </a:p>
        </p:txBody>
      </p:sp>
    </p:spTree>
    <p:extLst>
      <p:ext uri="{BB962C8B-B14F-4D97-AF65-F5344CB8AC3E}">
        <p14:creationId xmlns:p14="http://schemas.microsoft.com/office/powerpoint/2010/main" val="263370946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EMR Vs Running Hadoop on EC2?</a:t>
            </a:r>
          </a:p>
        </p:txBody>
      </p:sp>
      <p:sp>
        <p:nvSpPr>
          <p:cNvPr id="3" name="Content Placeholder 2"/>
          <p:cNvSpPr>
            <a:spLocks noGrp="1"/>
          </p:cNvSpPr>
          <p:nvPr>
            <p:ph idx="1"/>
          </p:nvPr>
        </p:nvSpPr>
        <p:spPr/>
        <p:txBody>
          <a:bodyPr/>
          <a:lstStyle/>
          <a:p>
            <a:r>
              <a:rPr lang="en-US" dirty="0" smtClean="0"/>
              <a:t>Decouple compute and storage</a:t>
            </a:r>
          </a:p>
          <a:p>
            <a:r>
              <a:rPr lang="en-US" dirty="0" smtClean="0"/>
              <a:t>Auto Scaling (Task Nodes)</a:t>
            </a:r>
          </a:p>
          <a:p>
            <a:r>
              <a:rPr lang="en-US" dirty="0" smtClean="0"/>
              <a:t>Dynamic Orchestration</a:t>
            </a:r>
          </a:p>
          <a:p>
            <a:r>
              <a:rPr lang="en-US" dirty="0" smtClean="0"/>
              <a:t>Faster access to data in S3</a:t>
            </a:r>
          </a:p>
          <a:p>
            <a:r>
              <a:rPr lang="en-US" dirty="0" smtClean="0"/>
              <a:t>High Availability of Slave/Master</a:t>
            </a:r>
          </a:p>
          <a:p>
            <a:r>
              <a:rPr lang="en-US" dirty="0" smtClean="0"/>
              <a:t>Management Console</a:t>
            </a:r>
          </a:p>
          <a:p>
            <a:r>
              <a:rPr lang="en-US" dirty="0" smtClean="0"/>
              <a:t>Cost</a:t>
            </a:r>
          </a:p>
          <a:p>
            <a:r>
              <a:rPr lang="en-US" dirty="0" smtClean="0"/>
              <a:t>Management Cost</a:t>
            </a:r>
          </a:p>
          <a:p>
            <a:endParaRPr lang="en-US" dirty="0"/>
          </a:p>
        </p:txBody>
      </p:sp>
    </p:spTree>
    <p:extLst>
      <p:ext uri="{BB962C8B-B14F-4D97-AF65-F5344CB8AC3E}">
        <p14:creationId xmlns:p14="http://schemas.microsoft.com/office/powerpoint/2010/main" val="966207561"/>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Use Amazon EMR?</a:t>
            </a:r>
          </a:p>
        </p:txBody>
      </p:sp>
      <p:sp>
        <p:nvSpPr>
          <p:cNvPr id="26" name="Rectangle 25"/>
          <p:cNvSpPr/>
          <p:nvPr/>
        </p:nvSpPr>
        <p:spPr>
          <a:xfrm>
            <a:off x="1214650" y="1941270"/>
            <a:ext cx="982639" cy="464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1</a:t>
            </a:r>
          </a:p>
        </p:txBody>
      </p:sp>
      <p:sp>
        <p:nvSpPr>
          <p:cNvPr id="27" name="Rectangle 26"/>
          <p:cNvSpPr/>
          <p:nvPr/>
        </p:nvSpPr>
        <p:spPr>
          <a:xfrm>
            <a:off x="2347415" y="1941270"/>
            <a:ext cx="8393373" cy="464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Develop your data processing application</a:t>
            </a:r>
          </a:p>
        </p:txBody>
      </p:sp>
      <p:sp>
        <p:nvSpPr>
          <p:cNvPr id="28" name="Rectangle 27"/>
          <p:cNvSpPr/>
          <p:nvPr/>
        </p:nvSpPr>
        <p:spPr>
          <a:xfrm>
            <a:off x="1214650" y="2680524"/>
            <a:ext cx="982639" cy="464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2</a:t>
            </a:r>
          </a:p>
        </p:txBody>
      </p:sp>
      <p:sp>
        <p:nvSpPr>
          <p:cNvPr id="29" name="Rectangle 28"/>
          <p:cNvSpPr/>
          <p:nvPr/>
        </p:nvSpPr>
        <p:spPr>
          <a:xfrm>
            <a:off x="2347415" y="2680524"/>
            <a:ext cx="8393373" cy="464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Upload your application and data to Amazon S3</a:t>
            </a:r>
          </a:p>
        </p:txBody>
      </p:sp>
      <p:sp>
        <p:nvSpPr>
          <p:cNvPr id="30" name="Rectangle 29"/>
          <p:cNvSpPr/>
          <p:nvPr/>
        </p:nvSpPr>
        <p:spPr>
          <a:xfrm>
            <a:off x="1214650" y="3419778"/>
            <a:ext cx="982639" cy="464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3</a:t>
            </a:r>
          </a:p>
        </p:txBody>
      </p:sp>
      <p:sp>
        <p:nvSpPr>
          <p:cNvPr id="31" name="Rectangle 30"/>
          <p:cNvSpPr/>
          <p:nvPr/>
        </p:nvSpPr>
        <p:spPr>
          <a:xfrm>
            <a:off x="2347415" y="3419778"/>
            <a:ext cx="8393373" cy="464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Configure and launch your cluster</a:t>
            </a:r>
          </a:p>
        </p:txBody>
      </p:sp>
      <p:sp>
        <p:nvSpPr>
          <p:cNvPr id="32" name="Rectangle 31"/>
          <p:cNvSpPr/>
          <p:nvPr/>
        </p:nvSpPr>
        <p:spPr>
          <a:xfrm>
            <a:off x="1214650" y="4159032"/>
            <a:ext cx="982639" cy="464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4</a:t>
            </a:r>
          </a:p>
        </p:txBody>
      </p:sp>
      <p:sp>
        <p:nvSpPr>
          <p:cNvPr id="33" name="Rectangle 32"/>
          <p:cNvSpPr/>
          <p:nvPr/>
        </p:nvSpPr>
        <p:spPr>
          <a:xfrm>
            <a:off x="2347415" y="4159032"/>
            <a:ext cx="8393373" cy="464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Monitor the cluster (Optional)</a:t>
            </a:r>
          </a:p>
        </p:txBody>
      </p:sp>
      <p:sp>
        <p:nvSpPr>
          <p:cNvPr id="34" name="Rectangle 33"/>
          <p:cNvSpPr/>
          <p:nvPr/>
        </p:nvSpPr>
        <p:spPr>
          <a:xfrm>
            <a:off x="1214650" y="4916357"/>
            <a:ext cx="982639" cy="4640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Step 5</a:t>
            </a:r>
          </a:p>
        </p:txBody>
      </p:sp>
      <p:sp>
        <p:nvSpPr>
          <p:cNvPr id="35" name="Rectangle 34"/>
          <p:cNvSpPr/>
          <p:nvPr/>
        </p:nvSpPr>
        <p:spPr>
          <a:xfrm>
            <a:off x="2347415" y="4916357"/>
            <a:ext cx="8393373" cy="464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Retrieve the output</a:t>
            </a:r>
          </a:p>
        </p:txBody>
      </p:sp>
    </p:spTree>
    <p:extLst>
      <p:ext uri="{BB962C8B-B14F-4D97-AF65-F5344CB8AC3E}">
        <p14:creationId xmlns:p14="http://schemas.microsoft.com/office/powerpoint/2010/main" val="7100593"/>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Launch an Amazon EMR Cluster</a:t>
            </a:r>
          </a:p>
        </p:txBody>
      </p:sp>
      <p:sp>
        <p:nvSpPr>
          <p:cNvPr id="3" name="Content Placeholder 2"/>
          <p:cNvSpPr>
            <a:spLocks noGrp="1"/>
          </p:cNvSpPr>
          <p:nvPr>
            <p:ph idx="1"/>
          </p:nvPr>
        </p:nvSpPr>
        <p:spPr/>
        <p:txBody>
          <a:bodyPr/>
          <a:lstStyle/>
          <a:p>
            <a:r>
              <a:rPr lang="en-US" dirty="0"/>
              <a:t>Three ways to launch EMR clusters:</a:t>
            </a:r>
          </a:p>
          <a:p>
            <a:endParaRPr lang="en-US" dirty="0"/>
          </a:p>
          <a:p>
            <a:endParaRPr lang="en-US" dirty="0"/>
          </a:p>
          <a:p>
            <a:endParaRPr lang="en-US" dirty="0"/>
          </a:p>
        </p:txBody>
      </p:sp>
      <p:sp>
        <p:nvSpPr>
          <p:cNvPr id="4" name="Rectangle: Diagonal Corners Snipped 3">
            <a:extLst>
              <a:ext uri="{FF2B5EF4-FFF2-40B4-BE49-F238E27FC236}">
                <a16:creationId xmlns="" xmlns:a16="http://schemas.microsoft.com/office/drawing/2014/main" id="{F15EF637-C90D-4204-A5A2-BE2A5E4BA349}"/>
              </a:ext>
            </a:extLst>
          </p:cNvPr>
          <p:cNvSpPr/>
          <p:nvPr/>
        </p:nvSpPr>
        <p:spPr>
          <a:xfrm>
            <a:off x="2014330" y="2743200"/>
            <a:ext cx="1709531" cy="1099930"/>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AWS Management Console</a:t>
            </a:r>
          </a:p>
        </p:txBody>
      </p:sp>
      <p:sp>
        <p:nvSpPr>
          <p:cNvPr id="5" name="Rectangle: Diagonal Corners Snipped 4">
            <a:extLst>
              <a:ext uri="{FF2B5EF4-FFF2-40B4-BE49-F238E27FC236}">
                <a16:creationId xmlns="" xmlns:a16="http://schemas.microsoft.com/office/drawing/2014/main" id="{CEF41EB4-A910-415C-84A0-9B7D45A69AE4}"/>
              </a:ext>
            </a:extLst>
          </p:cNvPr>
          <p:cNvSpPr/>
          <p:nvPr/>
        </p:nvSpPr>
        <p:spPr>
          <a:xfrm>
            <a:off x="4090945" y="2757484"/>
            <a:ext cx="1709531" cy="1099930"/>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AWS CLI</a:t>
            </a:r>
          </a:p>
        </p:txBody>
      </p:sp>
      <p:sp>
        <p:nvSpPr>
          <p:cNvPr id="6" name="Rectangle: Diagonal Corners Snipped 5">
            <a:extLst>
              <a:ext uri="{FF2B5EF4-FFF2-40B4-BE49-F238E27FC236}">
                <a16:creationId xmlns="" xmlns:a16="http://schemas.microsoft.com/office/drawing/2014/main" id="{F58D2212-6A34-4CD7-AE22-04DB2C4225A5}"/>
              </a:ext>
            </a:extLst>
          </p:cNvPr>
          <p:cNvSpPr/>
          <p:nvPr/>
        </p:nvSpPr>
        <p:spPr>
          <a:xfrm>
            <a:off x="6171537" y="2766391"/>
            <a:ext cx="1709531" cy="1099930"/>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AWS API</a:t>
            </a:r>
          </a:p>
        </p:txBody>
      </p:sp>
    </p:spTree>
    <p:extLst>
      <p:ext uri="{BB962C8B-B14F-4D97-AF65-F5344CB8AC3E}">
        <p14:creationId xmlns:p14="http://schemas.microsoft.com/office/powerpoint/2010/main" val="3842972852"/>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EMR</a:t>
            </a:r>
          </a:p>
        </p:txBody>
      </p:sp>
      <p:sp>
        <p:nvSpPr>
          <p:cNvPr id="3" name="Content Placeholder 2"/>
          <p:cNvSpPr>
            <a:spLocks noGrp="1"/>
          </p:cNvSpPr>
          <p:nvPr>
            <p:ph idx="1"/>
          </p:nvPr>
        </p:nvSpPr>
        <p:spPr/>
        <p:txBody>
          <a:bodyPr/>
          <a:lstStyle/>
          <a:p>
            <a:r>
              <a:rPr lang="en-US" dirty="0"/>
              <a:t>Demo</a:t>
            </a:r>
          </a:p>
        </p:txBody>
      </p:sp>
    </p:spTree>
    <p:extLst>
      <p:ext uri="{BB962C8B-B14F-4D97-AF65-F5344CB8AC3E}">
        <p14:creationId xmlns:p14="http://schemas.microsoft.com/office/powerpoint/2010/main" val="218801235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Apache Hadoop Programming Frameworks</a:t>
            </a:r>
          </a:p>
        </p:txBody>
      </p:sp>
      <p:sp>
        <p:nvSpPr>
          <p:cNvPr id="3" name="Content Placeholder 2"/>
          <p:cNvSpPr>
            <a:spLocks noGrp="1"/>
          </p:cNvSpPr>
          <p:nvPr>
            <p:ph idx="1"/>
          </p:nvPr>
        </p:nvSpPr>
        <p:spPr/>
        <p:txBody>
          <a:bodyPr/>
          <a:lstStyle/>
          <a:p>
            <a:r>
              <a:rPr lang="en-US" dirty="0"/>
              <a:t>Basics of Programming Frameworks</a:t>
            </a:r>
          </a:p>
          <a:p>
            <a:endParaRPr lang="en-US" dirty="0"/>
          </a:p>
          <a:p>
            <a:pPr algn="ctr"/>
            <a:r>
              <a:rPr lang="en-US" dirty="0"/>
              <a:t>Typical three-tiered structure </a:t>
            </a:r>
          </a:p>
        </p:txBody>
      </p:sp>
      <p:sp>
        <p:nvSpPr>
          <p:cNvPr id="5" name="Rectangle 4"/>
          <p:cNvSpPr/>
          <p:nvPr/>
        </p:nvSpPr>
        <p:spPr>
          <a:xfrm>
            <a:off x="4148919" y="3357349"/>
            <a:ext cx="4039738" cy="75062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4148919" y="4237907"/>
            <a:ext cx="4039738" cy="75062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148919" y="5118467"/>
            <a:ext cx="4039738" cy="75062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r>
              <a:rPr lang="en-US" sz="2000" kern="0" dirty="0">
                <a:solidFill>
                  <a:sysClr val="windowText" lastClr="000000"/>
                </a:solidFill>
                <a:ea typeface="Amazon Ember Light" panose="020B0403020204020204" pitchFamily="34" charset="0"/>
                <a:cs typeface="Amazon Ember Light" panose="020B0403020204020204" pitchFamily="34" charset="0"/>
              </a:rPr>
              <a:t>Engine</a:t>
            </a:r>
            <a:endParaRPr lang="en-US" sz="1600" kern="0" dirty="0">
              <a:solidFill>
                <a:sysClr val="windowText" lastClr="000000"/>
              </a:solidFill>
              <a:ea typeface="Amazon Ember Light" panose="020B0403020204020204" pitchFamily="34" charset="0"/>
              <a:cs typeface="Amazon Ember Light" panose="020B0403020204020204" pitchFamily="34" charset="0"/>
            </a:endParaRPr>
          </a:p>
        </p:txBody>
      </p:sp>
      <p:sp>
        <p:nvSpPr>
          <p:cNvPr id="8" name="Down Arrow 7"/>
          <p:cNvSpPr/>
          <p:nvPr/>
        </p:nvSpPr>
        <p:spPr>
          <a:xfrm>
            <a:off x="4694830" y="3957851"/>
            <a:ext cx="491319" cy="450376"/>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p:cNvSpPr/>
          <p:nvPr/>
        </p:nvSpPr>
        <p:spPr>
          <a:xfrm>
            <a:off x="7153701" y="3947753"/>
            <a:ext cx="491319" cy="450376"/>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p:cNvSpPr/>
          <p:nvPr/>
        </p:nvSpPr>
        <p:spPr>
          <a:xfrm>
            <a:off x="4694830" y="4893277"/>
            <a:ext cx="491319" cy="4503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p:cNvSpPr/>
          <p:nvPr/>
        </p:nvSpPr>
        <p:spPr>
          <a:xfrm>
            <a:off x="7153701" y="4883179"/>
            <a:ext cx="491319" cy="4503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425651" y="3488082"/>
            <a:ext cx="1176925" cy="400110"/>
          </a:xfrm>
          <a:prstGeom prst="rect">
            <a:avLst/>
          </a:prstGeom>
        </p:spPr>
        <p:txBody>
          <a:bodyPr wrap="none">
            <a:spAutoFit/>
          </a:bodyPr>
          <a:lstStyle/>
          <a:p>
            <a:pPr algn="ctr" defTabSz="1219170">
              <a:defRPr/>
            </a:pPr>
            <a:r>
              <a:rPr lang="en-US" sz="2000" kern="0">
                <a:solidFill>
                  <a:sysClr val="windowText" lastClr="000000"/>
                </a:solidFill>
                <a:ea typeface="Amazon Ember Light" panose="020B0403020204020204" pitchFamily="34" charset="0"/>
                <a:cs typeface="Amazon Ember Light" panose="020B0403020204020204" pitchFamily="34" charset="0"/>
              </a:rPr>
              <a:t>Language</a:t>
            </a:r>
            <a:endParaRPr lang="en-US" sz="1600" kern="0" dirty="0">
              <a:solidFill>
                <a:sysClr val="windowText" lastClr="000000"/>
              </a:solidFill>
              <a:ea typeface="Amazon Ember Light" panose="020B0403020204020204" pitchFamily="34" charset="0"/>
              <a:cs typeface="Amazon Ember Light" panose="020B0403020204020204" pitchFamily="34" charset="0"/>
            </a:endParaRPr>
          </a:p>
        </p:txBody>
      </p:sp>
      <p:sp>
        <p:nvSpPr>
          <p:cNvPr id="13" name="Rectangle 12"/>
          <p:cNvSpPr/>
          <p:nvPr/>
        </p:nvSpPr>
        <p:spPr>
          <a:xfrm>
            <a:off x="5395757" y="4398129"/>
            <a:ext cx="1369286" cy="400110"/>
          </a:xfrm>
          <a:prstGeom prst="rect">
            <a:avLst/>
          </a:prstGeom>
        </p:spPr>
        <p:txBody>
          <a:bodyPr wrap="none">
            <a:spAutoFit/>
          </a:bodyPr>
          <a:lstStyle/>
          <a:p>
            <a:pPr algn="ctr" defTabSz="1219170">
              <a:defRPr/>
            </a:pPr>
            <a:r>
              <a:rPr lang="en-US" sz="2000" kern="0" dirty="0">
                <a:solidFill>
                  <a:sysClr val="windowText" lastClr="000000"/>
                </a:solidFill>
                <a:ea typeface="Amazon Ember Light" panose="020B0403020204020204" pitchFamily="34" charset="0"/>
                <a:cs typeface="Amazon Ember Light" panose="020B0403020204020204" pitchFamily="34" charset="0"/>
              </a:rPr>
              <a:t>Interpreter</a:t>
            </a:r>
            <a:endParaRPr lang="en-US" kern="0" dirty="0">
              <a:solidFill>
                <a:sysClr val="windowText" lastClr="000000"/>
              </a:solidFill>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1095466670"/>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Popular Frameworks on Hadoop</a:t>
            </a:r>
          </a:p>
        </p:txBody>
      </p:sp>
      <p:sp>
        <p:nvSpPr>
          <p:cNvPr id="6" name="Rectangle 5"/>
          <p:cNvSpPr/>
          <p:nvPr/>
        </p:nvSpPr>
        <p:spPr>
          <a:xfrm>
            <a:off x="1165519" y="2397230"/>
            <a:ext cx="1536738" cy="627797"/>
          </a:xfrm>
          <a:prstGeom prst="rect">
            <a:avLst/>
          </a:prstGeom>
          <a:solidFill>
            <a:schemeClr val="accent2">
              <a:lumMod val="75000"/>
            </a:schemeClr>
          </a:solidFill>
          <a:ln>
            <a:noFill/>
          </a:ln>
          <a:effectLst>
            <a:innerShdw blurRad="63500" dist="50800" dir="5400000">
              <a:prstClr val="black">
                <a:alpha val="50000"/>
              </a:prstClr>
            </a:innerShdw>
          </a:effectLst>
          <a:scene3d>
            <a:camera prst="orthographicFront"/>
            <a:lightRig rig="threePt" dir="t"/>
          </a:scene3d>
          <a:sp3d>
            <a:bevelT/>
          </a:sp3d>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Hive </a:t>
            </a:r>
          </a:p>
        </p:txBody>
      </p:sp>
      <p:sp>
        <p:nvSpPr>
          <p:cNvPr id="7" name="Rectangle 6"/>
          <p:cNvSpPr/>
          <p:nvPr/>
        </p:nvSpPr>
        <p:spPr>
          <a:xfrm>
            <a:off x="2832820" y="2397229"/>
            <a:ext cx="1536738" cy="627797"/>
          </a:xfrm>
          <a:prstGeom prst="rect">
            <a:avLst/>
          </a:prstGeom>
          <a:solidFill>
            <a:schemeClr val="accent3">
              <a:lumMod val="7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Presto</a:t>
            </a:r>
          </a:p>
        </p:txBody>
      </p:sp>
      <p:sp>
        <p:nvSpPr>
          <p:cNvPr id="8" name="Rectangle 7"/>
          <p:cNvSpPr/>
          <p:nvPr/>
        </p:nvSpPr>
        <p:spPr>
          <a:xfrm>
            <a:off x="4500122" y="2397228"/>
            <a:ext cx="1536738" cy="627797"/>
          </a:xfrm>
          <a:prstGeom prst="rect">
            <a:avLst/>
          </a:prstGeom>
          <a:solidFill>
            <a:schemeClr val="tx2">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Pig</a:t>
            </a:r>
          </a:p>
        </p:txBody>
      </p:sp>
      <p:sp>
        <p:nvSpPr>
          <p:cNvPr id="9" name="Rectangle 8"/>
          <p:cNvSpPr/>
          <p:nvPr/>
        </p:nvSpPr>
        <p:spPr>
          <a:xfrm>
            <a:off x="6167423" y="2397228"/>
            <a:ext cx="1536738" cy="627797"/>
          </a:xfrm>
          <a:prstGeom prst="rect">
            <a:avLst/>
          </a:prstGeom>
          <a:solidFill>
            <a:schemeClr val="accent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Hue</a:t>
            </a:r>
          </a:p>
        </p:txBody>
      </p:sp>
      <p:sp>
        <p:nvSpPr>
          <p:cNvPr id="10" name="Rectangle 9"/>
          <p:cNvSpPr/>
          <p:nvPr/>
        </p:nvSpPr>
        <p:spPr>
          <a:xfrm>
            <a:off x="7834724" y="2397227"/>
            <a:ext cx="1536738" cy="627797"/>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Spark</a:t>
            </a:r>
          </a:p>
        </p:txBody>
      </p:sp>
    </p:spTree>
    <p:extLst>
      <p:ext uri="{BB962C8B-B14F-4D97-AF65-F5344CB8AC3E}">
        <p14:creationId xmlns:p14="http://schemas.microsoft.com/office/powerpoint/2010/main" val="2514333440"/>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Apache Hive Framework on Hadoop</a:t>
            </a:r>
          </a:p>
        </p:txBody>
      </p:sp>
      <p:sp>
        <p:nvSpPr>
          <p:cNvPr id="3" name="Content Placeholder 2"/>
          <p:cNvSpPr>
            <a:spLocks noGrp="1"/>
          </p:cNvSpPr>
          <p:nvPr>
            <p:ph idx="1"/>
          </p:nvPr>
        </p:nvSpPr>
        <p:spPr/>
        <p:txBody>
          <a:bodyPr/>
          <a:lstStyle/>
          <a:p>
            <a:r>
              <a:rPr lang="en-US" dirty="0"/>
              <a:t>By default, Hive runs on the </a:t>
            </a:r>
            <a:r>
              <a:rPr lang="en-US" dirty="0" err="1"/>
              <a:t>MapReduce</a:t>
            </a:r>
            <a:r>
              <a:rPr lang="en-US" dirty="0"/>
              <a:t> engine, however there are popular resources available for running it on the Spark or </a:t>
            </a:r>
            <a:r>
              <a:rPr lang="en-US" dirty="0" err="1"/>
              <a:t>Tez</a:t>
            </a:r>
            <a:r>
              <a:rPr lang="en-US" dirty="0"/>
              <a:t> engines instead.</a:t>
            </a:r>
          </a:p>
          <a:p>
            <a:endParaRPr lang="en-US" dirty="0"/>
          </a:p>
        </p:txBody>
      </p:sp>
      <p:sp>
        <p:nvSpPr>
          <p:cNvPr id="4" name="Rectangle 3"/>
          <p:cNvSpPr/>
          <p:nvPr/>
        </p:nvSpPr>
        <p:spPr>
          <a:xfrm>
            <a:off x="3794077" y="3002507"/>
            <a:ext cx="4039738" cy="75062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3794077" y="3883065"/>
            <a:ext cx="4039738" cy="75062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794077" y="4763625"/>
            <a:ext cx="4039738" cy="75062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r>
              <a:rPr lang="en-US" sz="2000" kern="0" dirty="0">
                <a:solidFill>
                  <a:sysClr val="windowText" lastClr="000000"/>
                </a:solidFill>
                <a:ea typeface="Amazon Ember Light" panose="020B0403020204020204" pitchFamily="34" charset="0"/>
                <a:cs typeface="Amazon Ember Light" panose="020B0403020204020204" pitchFamily="34" charset="0"/>
              </a:rPr>
              <a:t>Engine: </a:t>
            </a:r>
            <a:r>
              <a:rPr lang="en-US" sz="2000" kern="0" dirty="0" err="1">
                <a:solidFill>
                  <a:sysClr val="windowText" lastClr="000000"/>
                </a:solidFill>
                <a:ea typeface="Amazon Ember Light" panose="020B0403020204020204" pitchFamily="34" charset="0"/>
                <a:cs typeface="Amazon Ember Light" panose="020B0403020204020204" pitchFamily="34" charset="0"/>
              </a:rPr>
              <a:t>MapReduce</a:t>
            </a:r>
            <a:r>
              <a:rPr lang="en-US" sz="2000" kern="0" dirty="0">
                <a:solidFill>
                  <a:sysClr val="windowText" lastClr="000000"/>
                </a:solidFill>
                <a:ea typeface="Amazon Ember Light" panose="020B0403020204020204" pitchFamily="34" charset="0"/>
                <a:cs typeface="Amazon Ember Light" panose="020B0403020204020204" pitchFamily="34" charset="0"/>
              </a:rPr>
              <a:t>, Spark, or </a:t>
            </a:r>
            <a:r>
              <a:rPr lang="en-US" sz="2000" kern="0" dirty="0" err="1">
                <a:solidFill>
                  <a:sysClr val="windowText" lastClr="000000"/>
                </a:solidFill>
                <a:ea typeface="Amazon Ember Light" panose="020B0403020204020204" pitchFamily="34" charset="0"/>
                <a:cs typeface="Amazon Ember Light" panose="020B0403020204020204" pitchFamily="34" charset="0"/>
              </a:rPr>
              <a:t>Tez</a:t>
            </a:r>
            <a:endParaRPr lang="en-US" sz="1600" kern="0" dirty="0">
              <a:solidFill>
                <a:sysClr val="windowText" lastClr="000000"/>
              </a:solidFill>
              <a:ea typeface="Amazon Ember Light" panose="020B0403020204020204" pitchFamily="34" charset="0"/>
              <a:cs typeface="Amazon Ember Light" panose="020B0403020204020204" pitchFamily="34" charset="0"/>
            </a:endParaRPr>
          </a:p>
        </p:txBody>
      </p:sp>
      <p:sp>
        <p:nvSpPr>
          <p:cNvPr id="7" name="Down Arrow 6"/>
          <p:cNvSpPr/>
          <p:nvPr/>
        </p:nvSpPr>
        <p:spPr>
          <a:xfrm>
            <a:off x="4339988" y="3603009"/>
            <a:ext cx="491319" cy="450376"/>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p:cNvSpPr/>
          <p:nvPr/>
        </p:nvSpPr>
        <p:spPr>
          <a:xfrm>
            <a:off x="6798859" y="3592911"/>
            <a:ext cx="491319" cy="450376"/>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p:cNvSpPr/>
          <p:nvPr/>
        </p:nvSpPr>
        <p:spPr>
          <a:xfrm>
            <a:off x="4339988" y="4538435"/>
            <a:ext cx="491319" cy="4503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p:cNvSpPr/>
          <p:nvPr/>
        </p:nvSpPr>
        <p:spPr>
          <a:xfrm>
            <a:off x="6798859" y="4528337"/>
            <a:ext cx="491319" cy="4503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635595" y="3133240"/>
            <a:ext cx="2047355" cy="400110"/>
          </a:xfrm>
          <a:prstGeom prst="rect">
            <a:avLst/>
          </a:prstGeom>
        </p:spPr>
        <p:txBody>
          <a:bodyPr wrap="none">
            <a:spAutoFit/>
          </a:bodyPr>
          <a:lstStyle/>
          <a:p>
            <a:pPr algn="ctr" defTabSz="1219170">
              <a:defRPr/>
            </a:pPr>
            <a:r>
              <a:rPr lang="en-US" sz="2000" kern="0" dirty="0">
                <a:solidFill>
                  <a:sysClr val="windowText" lastClr="000000"/>
                </a:solidFill>
                <a:ea typeface="Amazon Ember Light" panose="020B0403020204020204" pitchFamily="34" charset="0"/>
                <a:cs typeface="Amazon Ember Light" panose="020B0403020204020204" pitchFamily="34" charset="0"/>
              </a:rPr>
              <a:t>Language: </a:t>
            </a:r>
            <a:r>
              <a:rPr lang="en-US" sz="2000" kern="0" dirty="0" err="1">
                <a:solidFill>
                  <a:sysClr val="windowText" lastClr="000000"/>
                </a:solidFill>
                <a:ea typeface="Amazon Ember Light" panose="020B0403020204020204" pitchFamily="34" charset="0"/>
                <a:cs typeface="Amazon Ember Light" panose="020B0403020204020204" pitchFamily="34" charset="0"/>
              </a:rPr>
              <a:t>HiveQL</a:t>
            </a:r>
            <a:endParaRPr lang="en-US" sz="1600" kern="0" dirty="0">
              <a:solidFill>
                <a:sysClr val="windowText" lastClr="000000"/>
              </a:solidFill>
              <a:ea typeface="Amazon Ember Light" panose="020B0403020204020204" pitchFamily="34" charset="0"/>
              <a:cs typeface="Amazon Ember Light" panose="020B0403020204020204" pitchFamily="34" charset="0"/>
            </a:endParaRPr>
          </a:p>
        </p:txBody>
      </p:sp>
      <p:sp>
        <p:nvSpPr>
          <p:cNvPr id="12" name="Rectangle 11"/>
          <p:cNvSpPr/>
          <p:nvPr/>
        </p:nvSpPr>
        <p:spPr>
          <a:xfrm>
            <a:off x="4757986" y="4043287"/>
            <a:ext cx="1935145" cy="400110"/>
          </a:xfrm>
          <a:prstGeom prst="rect">
            <a:avLst/>
          </a:prstGeom>
        </p:spPr>
        <p:txBody>
          <a:bodyPr wrap="none">
            <a:spAutoFit/>
          </a:bodyPr>
          <a:lstStyle/>
          <a:p>
            <a:pPr algn="ctr" defTabSz="1219170">
              <a:defRPr/>
            </a:pPr>
            <a:r>
              <a:rPr lang="en-US" sz="2000" kern="0" dirty="0">
                <a:solidFill>
                  <a:sysClr val="windowText" lastClr="000000"/>
                </a:solidFill>
                <a:ea typeface="Amazon Ember Light" panose="020B0403020204020204" pitchFamily="34" charset="0"/>
                <a:cs typeface="Amazon Ember Light" panose="020B0403020204020204" pitchFamily="34" charset="0"/>
              </a:rPr>
              <a:t>Interpreter: Hive</a:t>
            </a:r>
            <a:endParaRPr lang="en-US" kern="0" dirty="0">
              <a:solidFill>
                <a:sysClr val="windowText" lastClr="000000"/>
              </a:solidFill>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238817449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Apache Hive Framework on Hadoop</a:t>
            </a:r>
          </a:p>
        </p:txBody>
      </p:sp>
      <p:sp>
        <p:nvSpPr>
          <p:cNvPr id="3" name="Content Placeholder 2"/>
          <p:cNvSpPr>
            <a:spLocks noGrp="1"/>
          </p:cNvSpPr>
          <p:nvPr>
            <p:ph idx="1"/>
          </p:nvPr>
        </p:nvSpPr>
        <p:spPr/>
        <p:txBody>
          <a:bodyPr/>
          <a:lstStyle/>
          <a:p>
            <a:r>
              <a:rPr lang="en-US" dirty="0"/>
              <a:t>Apache Hive provides </a:t>
            </a:r>
            <a:r>
              <a:rPr lang="en-US" dirty="0" err="1"/>
              <a:t>HiveQL</a:t>
            </a:r>
            <a:r>
              <a:rPr lang="en-US" dirty="0"/>
              <a:t> for querying and managing large datasets in distributed storage (S3, HDFS, </a:t>
            </a:r>
            <a:r>
              <a:rPr lang="en-US" dirty="0" err="1"/>
              <a:t>Hbase</a:t>
            </a:r>
            <a:r>
              <a:rPr lang="en-US" dirty="0"/>
              <a:t> and so on)</a:t>
            </a:r>
          </a:p>
          <a:p>
            <a:pPr marL="342900" indent="-342900">
              <a:buFont typeface="Wingdings" panose="05000000000000000000" pitchFamily="2" charset="2"/>
              <a:buChar char="§"/>
            </a:pPr>
            <a:r>
              <a:rPr lang="en-US" dirty="0"/>
              <a:t>Provides data warehousing-style capabilities </a:t>
            </a:r>
          </a:p>
          <a:p>
            <a:pPr marL="342900" indent="-342900">
              <a:buFont typeface="Wingdings" panose="05000000000000000000" pitchFamily="2" charset="2"/>
              <a:buChar char="§"/>
            </a:pPr>
            <a:r>
              <a:rPr lang="en-US" dirty="0"/>
              <a:t>Facilitates faster access to ad hoc query data for reporting</a:t>
            </a:r>
          </a:p>
          <a:p>
            <a:pPr marL="342900" indent="-342900">
              <a:buFont typeface="Wingdings" panose="05000000000000000000" pitchFamily="2" charset="2"/>
              <a:buChar char="§"/>
            </a:pPr>
            <a:r>
              <a:rPr lang="en-US" dirty="0"/>
              <a:t>Imposes provided schema on input data, at the run-time</a:t>
            </a:r>
          </a:p>
          <a:p>
            <a:pPr marL="342900" indent="-342900">
              <a:buFont typeface="Wingdings" panose="05000000000000000000" pitchFamily="2" charset="2"/>
              <a:buChar char="§"/>
            </a:pPr>
            <a:r>
              <a:rPr lang="en-US" dirty="0"/>
              <a:t>Leverages </a:t>
            </a:r>
            <a:r>
              <a:rPr lang="en-US" dirty="0" err="1"/>
              <a:t>Tez</a:t>
            </a:r>
            <a:r>
              <a:rPr lang="en-US" dirty="0"/>
              <a:t> for query execution by default</a:t>
            </a:r>
          </a:p>
          <a:p>
            <a:pPr marL="342900" indent="-342900">
              <a:buFont typeface="Wingdings" panose="05000000000000000000" pitchFamily="2" charset="2"/>
              <a:buChar char="§"/>
            </a:pPr>
            <a:r>
              <a:rPr lang="en-US" dirty="0"/>
              <a:t>Executes on Apache </a:t>
            </a:r>
            <a:r>
              <a:rPr lang="en-US" dirty="0" err="1"/>
              <a:t>MapReduce</a:t>
            </a:r>
            <a:endParaRPr lang="en-US" dirty="0"/>
          </a:p>
        </p:txBody>
      </p:sp>
    </p:spTree>
    <p:extLst>
      <p:ext uri="{BB962C8B-B14F-4D97-AF65-F5344CB8AC3E}">
        <p14:creationId xmlns:p14="http://schemas.microsoft.com/office/powerpoint/2010/main" val="1316317199"/>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Popular Frameworks on Hadoop</a:t>
            </a:r>
          </a:p>
        </p:txBody>
      </p:sp>
      <p:sp>
        <p:nvSpPr>
          <p:cNvPr id="6" name="Rectangle 5"/>
          <p:cNvSpPr/>
          <p:nvPr/>
        </p:nvSpPr>
        <p:spPr>
          <a:xfrm>
            <a:off x="1165519" y="2397230"/>
            <a:ext cx="1536738" cy="627797"/>
          </a:xfrm>
          <a:prstGeom prst="rect">
            <a:avLst/>
          </a:prstGeom>
          <a:solidFill>
            <a:schemeClr val="accent2">
              <a:lumMod val="75000"/>
            </a:schemeClr>
          </a:solid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Hive </a:t>
            </a:r>
          </a:p>
        </p:txBody>
      </p:sp>
      <p:sp>
        <p:nvSpPr>
          <p:cNvPr id="7" name="Rectangle 6"/>
          <p:cNvSpPr/>
          <p:nvPr/>
        </p:nvSpPr>
        <p:spPr>
          <a:xfrm>
            <a:off x="2832820" y="2397229"/>
            <a:ext cx="1536738" cy="627797"/>
          </a:xfrm>
          <a:prstGeom prst="rect">
            <a:avLst/>
          </a:prstGeom>
          <a:solidFill>
            <a:schemeClr val="accent3">
              <a:lumMod val="75000"/>
            </a:schemeClr>
          </a:solidFill>
          <a:ln>
            <a:noFill/>
          </a:ln>
          <a:effectLst>
            <a:innerShdw blurRad="114300">
              <a:prstClr val="black"/>
            </a:inn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Presto</a:t>
            </a:r>
          </a:p>
        </p:txBody>
      </p:sp>
      <p:sp>
        <p:nvSpPr>
          <p:cNvPr id="8" name="Rectangle 7"/>
          <p:cNvSpPr/>
          <p:nvPr/>
        </p:nvSpPr>
        <p:spPr>
          <a:xfrm>
            <a:off x="4500122" y="2397228"/>
            <a:ext cx="1536738" cy="627797"/>
          </a:xfrm>
          <a:prstGeom prst="rect">
            <a:avLst/>
          </a:prstGeom>
          <a:solidFill>
            <a:schemeClr val="tx2">
              <a:lumMod val="60000"/>
              <a:lumOff val="40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Pig</a:t>
            </a:r>
          </a:p>
        </p:txBody>
      </p:sp>
      <p:sp>
        <p:nvSpPr>
          <p:cNvPr id="9" name="Rectangle 8"/>
          <p:cNvSpPr/>
          <p:nvPr/>
        </p:nvSpPr>
        <p:spPr>
          <a:xfrm>
            <a:off x="6167423" y="2397228"/>
            <a:ext cx="1536738" cy="627797"/>
          </a:xfrm>
          <a:prstGeom prst="rect">
            <a:avLst/>
          </a:prstGeom>
          <a:solidFill>
            <a:schemeClr val="accent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Hue</a:t>
            </a:r>
          </a:p>
        </p:txBody>
      </p:sp>
      <p:sp>
        <p:nvSpPr>
          <p:cNvPr id="10" name="Rectangle 9"/>
          <p:cNvSpPr/>
          <p:nvPr/>
        </p:nvSpPr>
        <p:spPr>
          <a:xfrm>
            <a:off x="7834724" y="2397227"/>
            <a:ext cx="1536738" cy="627797"/>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Spark</a:t>
            </a:r>
          </a:p>
        </p:txBody>
      </p:sp>
    </p:spTree>
    <p:extLst>
      <p:ext uri="{BB962C8B-B14F-4D97-AF65-F5344CB8AC3E}">
        <p14:creationId xmlns:p14="http://schemas.microsoft.com/office/powerpoint/2010/main" val="2373270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Flume</a:t>
            </a:r>
          </a:p>
        </p:txBody>
      </p:sp>
      <p:pic>
        <p:nvPicPr>
          <p:cNvPr id="4" name="Content Placeholder 3"/>
          <p:cNvPicPr>
            <a:picLocks noGrp="1" noChangeAspect="1"/>
          </p:cNvPicPr>
          <p:nvPr>
            <p:ph idx="1"/>
          </p:nvPr>
        </p:nvPicPr>
        <p:blipFill>
          <a:blip r:embed="rId2"/>
          <a:srcRect l="-7464" r="-7464"/>
          <a:stretch>
            <a:fillRect/>
          </a:stretch>
        </p:blipFill>
        <p:spPr/>
      </p:pic>
    </p:spTree>
    <p:extLst>
      <p:ext uri="{BB962C8B-B14F-4D97-AF65-F5344CB8AC3E}">
        <p14:creationId xmlns:p14="http://schemas.microsoft.com/office/powerpoint/2010/main" val="3675220826"/>
      </p:ext>
    </p:extLst>
  </p:cSld>
  <p:clrMapOvr>
    <a:masterClrMapping/>
  </p:clrMapOvr>
  <p:timing>
    <p:tnLst>
      <p:par>
        <p:cTn xmlns:p14="http://schemas.microsoft.com/office/powerpoint/2010/mai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Presto Framework on Hadoop </a:t>
            </a:r>
          </a:p>
        </p:txBody>
      </p:sp>
      <p:sp>
        <p:nvSpPr>
          <p:cNvPr id="3" name="Content Placeholder 2"/>
          <p:cNvSpPr>
            <a:spLocks noGrp="1"/>
          </p:cNvSpPr>
          <p:nvPr>
            <p:ph idx="1"/>
          </p:nvPr>
        </p:nvSpPr>
        <p:spPr>
          <a:xfrm>
            <a:off x="1097280" y="1845734"/>
            <a:ext cx="10058400" cy="966478"/>
          </a:xfrm>
        </p:spPr>
        <p:txBody>
          <a:bodyPr/>
          <a:lstStyle/>
          <a:p>
            <a:r>
              <a:rPr lang="en-US" dirty="0"/>
              <a:t>Presto has essentially a flat structure, where SQL queries are run directly against the Presto engine. </a:t>
            </a:r>
          </a:p>
        </p:txBody>
      </p:sp>
      <p:sp>
        <p:nvSpPr>
          <p:cNvPr id="4" name="Rectangle 3"/>
          <p:cNvSpPr/>
          <p:nvPr/>
        </p:nvSpPr>
        <p:spPr>
          <a:xfrm>
            <a:off x="3794077" y="3002507"/>
            <a:ext cx="4039738" cy="75062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794077" y="3931111"/>
            <a:ext cx="4039738" cy="75062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r>
              <a:rPr lang="en-US" sz="2000" kern="0" dirty="0">
                <a:solidFill>
                  <a:sysClr val="windowText" lastClr="000000"/>
                </a:solidFill>
                <a:ea typeface="Amazon Ember Light" panose="020B0403020204020204" pitchFamily="34" charset="0"/>
                <a:cs typeface="Amazon Ember Light" panose="020B0403020204020204" pitchFamily="34" charset="0"/>
              </a:rPr>
              <a:t>Engine: Presto</a:t>
            </a:r>
            <a:endParaRPr lang="en-US" sz="1600" kern="0" dirty="0">
              <a:solidFill>
                <a:sysClr val="windowText" lastClr="000000"/>
              </a:solidFill>
              <a:ea typeface="Amazon Ember Light" panose="020B0403020204020204" pitchFamily="34" charset="0"/>
              <a:cs typeface="Amazon Ember Light" panose="020B0403020204020204" pitchFamily="34" charset="0"/>
            </a:endParaRPr>
          </a:p>
        </p:txBody>
      </p:sp>
      <p:sp>
        <p:nvSpPr>
          <p:cNvPr id="9" name="Down Arrow 8"/>
          <p:cNvSpPr/>
          <p:nvPr/>
        </p:nvSpPr>
        <p:spPr>
          <a:xfrm>
            <a:off x="4339988" y="3705921"/>
            <a:ext cx="491319" cy="4503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p:cNvSpPr/>
          <p:nvPr/>
        </p:nvSpPr>
        <p:spPr>
          <a:xfrm>
            <a:off x="6798859" y="3695823"/>
            <a:ext cx="491319" cy="4503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4807918" y="3133240"/>
            <a:ext cx="1702710" cy="400110"/>
          </a:xfrm>
          <a:prstGeom prst="rect">
            <a:avLst/>
          </a:prstGeom>
        </p:spPr>
        <p:txBody>
          <a:bodyPr wrap="none">
            <a:spAutoFit/>
          </a:bodyPr>
          <a:lstStyle/>
          <a:p>
            <a:pPr algn="ctr" defTabSz="1219170">
              <a:defRPr/>
            </a:pPr>
            <a:r>
              <a:rPr lang="en-US" sz="2000" kern="0" dirty="0">
                <a:solidFill>
                  <a:sysClr val="windowText" lastClr="000000"/>
                </a:solidFill>
                <a:ea typeface="Amazon Ember Light" panose="020B0403020204020204" pitchFamily="34" charset="0"/>
                <a:cs typeface="Amazon Ember Light" panose="020B0403020204020204" pitchFamily="34" charset="0"/>
              </a:rPr>
              <a:t>Language: SQL</a:t>
            </a:r>
            <a:endParaRPr lang="en-US" sz="1600" kern="0" dirty="0">
              <a:solidFill>
                <a:sysClr val="windowText" lastClr="000000"/>
              </a:solidFill>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17192933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Presto Framework on Hadoop </a:t>
            </a:r>
          </a:p>
        </p:txBody>
      </p:sp>
      <p:sp>
        <p:nvSpPr>
          <p:cNvPr id="3" name="Content Placeholder 2"/>
          <p:cNvSpPr>
            <a:spLocks noGrp="1"/>
          </p:cNvSpPr>
          <p:nvPr>
            <p:ph idx="1"/>
          </p:nvPr>
        </p:nvSpPr>
        <p:spPr/>
        <p:txBody>
          <a:bodyPr/>
          <a:lstStyle/>
          <a:p>
            <a:pPr marL="342900" indent="-342900">
              <a:buFont typeface="Wingdings" panose="05000000000000000000" pitchFamily="2" charset="2"/>
              <a:buChar char="§"/>
            </a:pPr>
            <a:r>
              <a:rPr lang="en-US" dirty="0"/>
              <a:t>Faster querying for interactive queries</a:t>
            </a:r>
          </a:p>
          <a:p>
            <a:pPr marL="342900" indent="-342900">
              <a:buFont typeface="Wingdings" panose="05000000000000000000" pitchFamily="2" charset="2"/>
              <a:buChar char="§"/>
            </a:pPr>
            <a:r>
              <a:rPr lang="en-US" dirty="0"/>
              <a:t>Does not run on </a:t>
            </a:r>
            <a:r>
              <a:rPr lang="en-US" dirty="0" err="1"/>
              <a:t>MapReduce</a:t>
            </a:r>
            <a:endParaRPr lang="en-US" dirty="0"/>
          </a:p>
          <a:p>
            <a:pPr marL="342900" indent="-342900">
              <a:buFont typeface="Wingdings" panose="05000000000000000000" pitchFamily="2" charset="2"/>
              <a:buChar char="§"/>
            </a:pPr>
            <a:r>
              <a:rPr lang="en-US" dirty="0"/>
              <a:t>Operates in-memory and based on its own engine </a:t>
            </a:r>
          </a:p>
          <a:p>
            <a:pPr marL="342900" indent="-342900">
              <a:buFont typeface="Wingdings" panose="05000000000000000000" pitchFamily="2" charset="2"/>
              <a:buChar char="§"/>
            </a:pPr>
            <a:endParaRPr lang="en-US" dirty="0"/>
          </a:p>
        </p:txBody>
      </p:sp>
    </p:spTree>
    <p:extLst>
      <p:ext uri="{BB962C8B-B14F-4D97-AF65-F5344CB8AC3E}">
        <p14:creationId xmlns:p14="http://schemas.microsoft.com/office/powerpoint/2010/main" val="1309868074"/>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Popular Frameworks on Hadoop</a:t>
            </a:r>
          </a:p>
        </p:txBody>
      </p:sp>
      <p:sp>
        <p:nvSpPr>
          <p:cNvPr id="6" name="Rectangle 5"/>
          <p:cNvSpPr/>
          <p:nvPr/>
        </p:nvSpPr>
        <p:spPr>
          <a:xfrm>
            <a:off x="1165519" y="2397230"/>
            <a:ext cx="1536738" cy="627797"/>
          </a:xfrm>
          <a:prstGeom prst="rect">
            <a:avLst/>
          </a:prstGeom>
          <a:solidFill>
            <a:schemeClr val="accent2">
              <a:lumMod val="75000"/>
            </a:schemeClr>
          </a:solid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Hive </a:t>
            </a:r>
          </a:p>
        </p:txBody>
      </p:sp>
      <p:sp>
        <p:nvSpPr>
          <p:cNvPr id="7" name="Rectangle 6"/>
          <p:cNvSpPr/>
          <p:nvPr/>
        </p:nvSpPr>
        <p:spPr>
          <a:xfrm>
            <a:off x="2832820" y="2397229"/>
            <a:ext cx="1536738" cy="627797"/>
          </a:xfrm>
          <a:prstGeom prst="rect">
            <a:avLst/>
          </a:prstGeom>
          <a:solidFill>
            <a:schemeClr val="accent3">
              <a:lumMod val="75000"/>
            </a:schemeClr>
          </a:solid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Presto</a:t>
            </a:r>
          </a:p>
        </p:txBody>
      </p:sp>
      <p:sp>
        <p:nvSpPr>
          <p:cNvPr id="8" name="Rectangle 7"/>
          <p:cNvSpPr/>
          <p:nvPr/>
        </p:nvSpPr>
        <p:spPr>
          <a:xfrm>
            <a:off x="4500122" y="2397228"/>
            <a:ext cx="1536738" cy="627797"/>
          </a:xfrm>
          <a:prstGeom prst="rect">
            <a:avLst/>
          </a:prstGeom>
          <a:solidFill>
            <a:schemeClr val="tx2">
              <a:lumMod val="60000"/>
              <a:lumOff val="40000"/>
            </a:schemeClr>
          </a:solidFill>
          <a:ln>
            <a:noFill/>
          </a:ln>
          <a:effectLst>
            <a:innerShdw blurRad="114300">
              <a:prstClr val="black"/>
            </a:inn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Pig</a:t>
            </a:r>
          </a:p>
        </p:txBody>
      </p:sp>
      <p:sp>
        <p:nvSpPr>
          <p:cNvPr id="9" name="Rectangle 8"/>
          <p:cNvSpPr/>
          <p:nvPr/>
        </p:nvSpPr>
        <p:spPr>
          <a:xfrm>
            <a:off x="6167423" y="2397228"/>
            <a:ext cx="1536738" cy="627797"/>
          </a:xfrm>
          <a:prstGeom prst="rect">
            <a:avLst/>
          </a:prstGeom>
          <a:solidFill>
            <a:schemeClr val="accent3"/>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Hue</a:t>
            </a:r>
          </a:p>
        </p:txBody>
      </p:sp>
      <p:sp>
        <p:nvSpPr>
          <p:cNvPr id="10" name="Rectangle 9"/>
          <p:cNvSpPr/>
          <p:nvPr/>
        </p:nvSpPr>
        <p:spPr>
          <a:xfrm>
            <a:off x="7834724" y="2397227"/>
            <a:ext cx="1536738" cy="627797"/>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Spark</a:t>
            </a:r>
          </a:p>
        </p:txBody>
      </p:sp>
    </p:spTree>
    <p:extLst>
      <p:ext uri="{BB962C8B-B14F-4D97-AF65-F5344CB8AC3E}">
        <p14:creationId xmlns:p14="http://schemas.microsoft.com/office/powerpoint/2010/main" val="186829306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Apache Pig Framework on Hadoop</a:t>
            </a:r>
          </a:p>
        </p:txBody>
      </p:sp>
      <p:sp>
        <p:nvSpPr>
          <p:cNvPr id="3" name="Content Placeholder 2"/>
          <p:cNvSpPr>
            <a:spLocks noGrp="1"/>
          </p:cNvSpPr>
          <p:nvPr>
            <p:ph sz="half" idx="1"/>
          </p:nvPr>
        </p:nvSpPr>
        <p:spPr/>
        <p:txBody>
          <a:bodyPr/>
          <a:lstStyle/>
          <a:p>
            <a:pPr marL="342900" indent="-342900">
              <a:buFont typeface="Wingdings" panose="05000000000000000000" pitchFamily="2" charset="2"/>
              <a:buChar char="§"/>
            </a:pPr>
            <a:r>
              <a:rPr lang="en-US" dirty="0"/>
              <a:t>Executes on </a:t>
            </a:r>
            <a:r>
              <a:rPr lang="en-US" dirty="0" err="1"/>
              <a:t>MapReduce</a:t>
            </a:r>
            <a:r>
              <a:rPr lang="en-US" dirty="0"/>
              <a:t>, can be configured on </a:t>
            </a:r>
            <a:r>
              <a:rPr lang="en-US" dirty="0" err="1"/>
              <a:t>Tez</a:t>
            </a:r>
            <a:endParaRPr lang="en-US" dirty="0"/>
          </a:p>
          <a:p>
            <a:pPr marL="342900" indent="-342900">
              <a:buFont typeface="Wingdings" panose="05000000000000000000" pitchFamily="2" charset="2"/>
              <a:buChar char="§"/>
            </a:pPr>
            <a:r>
              <a:rPr lang="en-US" dirty="0"/>
              <a:t>Accepts inputs in the form of unstructured and semi-structured data </a:t>
            </a:r>
          </a:p>
          <a:p>
            <a:pPr marL="342900" indent="-342900">
              <a:buFont typeface="Wingdings" panose="05000000000000000000" pitchFamily="2" charset="2"/>
              <a:buChar char="§"/>
            </a:pPr>
            <a:r>
              <a:rPr lang="en-US" dirty="0"/>
              <a:t>Pig script can transform data </a:t>
            </a:r>
          </a:p>
          <a:p>
            <a:pPr marL="342900" indent="-342900">
              <a:buFont typeface="Wingdings" panose="05000000000000000000" pitchFamily="2" charset="2"/>
              <a:buChar char="§"/>
            </a:pPr>
            <a:r>
              <a:rPr lang="en-US" dirty="0"/>
              <a:t>Supports relational operations such as nested, joins and grouping</a:t>
            </a:r>
          </a:p>
          <a:p>
            <a:pPr marL="342900" indent="-342900">
              <a:buFont typeface="Wingdings" panose="05000000000000000000" pitchFamily="2" charset="2"/>
              <a:buChar char="§"/>
            </a:pPr>
            <a:endParaRPr lang="en-US" dirty="0"/>
          </a:p>
        </p:txBody>
      </p:sp>
      <p:sp>
        <p:nvSpPr>
          <p:cNvPr id="4" name="Rectangle 3"/>
          <p:cNvSpPr/>
          <p:nvPr/>
        </p:nvSpPr>
        <p:spPr>
          <a:xfrm>
            <a:off x="6217920" y="1845734"/>
            <a:ext cx="4039738" cy="75062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6217920" y="2726292"/>
            <a:ext cx="4039738" cy="75062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217920" y="3606852"/>
            <a:ext cx="4039738" cy="750627"/>
          </a:xfrm>
          <a:prstGeom prst="rect">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a:defRPr/>
            </a:pPr>
            <a:r>
              <a:rPr lang="en-US" sz="2000" kern="0" dirty="0">
                <a:solidFill>
                  <a:sysClr val="windowText" lastClr="000000"/>
                </a:solidFill>
                <a:ea typeface="Amazon Ember Light" panose="020B0403020204020204" pitchFamily="34" charset="0"/>
                <a:cs typeface="Amazon Ember Light" panose="020B0403020204020204" pitchFamily="34" charset="0"/>
              </a:rPr>
              <a:t>Engine: </a:t>
            </a:r>
            <a:r>
              <a:rPr lang="en-US" sz="2000" kern="0" dirty="0" err="1">
                <a:solidFill>
                  <a:sysClr val="windowText" lastClr="000000"/>
                </a:solidFill>
                <a:ea typeface="Amazon Ember Light" panose="020B0403020204020204" pitchFamily="34" charset="0"/>
                <a:cs typeface="Amazon Ember Light" panose="020B0403020204020204" pitchFamily="34" charset="0"/>
              </a:rPr>
              <a:t>MapReduce</a:t>
            </a:r>
            <a:r>
              <a:rPr lang="en-US" sz="2000" kern="0" dirty="0">
                <a:solidFill>
                  <a:sysClr val="windowText" lastClr="000000"/>
                </a:solidFill>
                <a:ea typeface="Amazon Ember Light" panose="020B0403020204020204" pitchFamily="34" charset="0"/>
                <a:cs typeface="Amazon Ember Light" panose="020B0403020204020204" pitchFamily="34" charset="0"/>
              </a:rPr>
              <a:t>, </a:t>
            </a:r>
            <a:r>
              <a:rPr lang="en-US" sz="2000" kern="0" dirty="0" err="1">
                <a:solidFill>
                  <a:sysClr val="windowText" lastClr="000000"/>
                </a:solidFill>
                <a:ea typeface="Amazon Ember Light" panose="020B0403020204020204" pitchFamily="34" charset="0"/>
                <a:cs typeface="Amazon Ember Light" panose="020B0403020204020204" pitchFamily="34" charset="0"/>
              </a:rPr>
              <a:t>Tez</a:t>
            </a:r>
            <a:endParaRPr lang="en-US" sz="1600" kern="0" dirty="0">
              <a:solidFill>
                <a:sysClr val="windowText" lastClr="000000"/>
              </a:solidFill>
              <a:ea typeface="Amazon Ember Light" panose="020B0403020204020204" pitchFamily="34" charset="0"/>
              <a:cs typeface="Amazon Ember Light" panose="020B0403020204020204" pitchFamily="34" charset="0"/>
            </a:endParaRPr>
          </a:p>
        </p:txBody>
      </p:sp>
      <p:sp>
        <p:nvSpPr>
          <p:cNvPr id="7" name="Down Arrow 6"/>
          <p:cNvSpPr/>
          <p:nvPr/>
        </p:nvSpPr>
        <p:spPr>
          <a:xfrm>
            <a:off x="6763831" y="2446236"/>
            <a:ext cx="491319" cy="450376"/>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p:cNvSpPr/>
          <p:nvPr/>
        </p:nvSpPr>
        <p:spPr>
          <a:xfrm>
            <a:off x="9222702" y="2436138"/>
            <a:ext cx="491319" cy="450376"/>
          </a:xfrm>
          <a:prstGeom prst="downArrow">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p:cNvSpPr/>
          <p:nvPr/>
        </p:nvSpPr>
        <p:spPr>
          <a:xfrm>
            <a:off x="6763831" y="3381662"/>
            <a:ext cx="491319" cy="4503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p:cNvSpPr/>
          <p:nvPr/>
        </p:nvSpPr>
        <p:spPr>
          <a:xfrm>
            <a:off x="9222702" y="3371564"/>
            <a:ext cx="491319" cy="4503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990509" y="1976467"/>
            <a:ext cx="2185214" cy="400110"/>
          </a:xfrm>
          <a:prstGeom prst="rect">
            <a:avLst/>
          </a:prstGeom>
        </p:spPr>
        <p:txBody>
          <a:bodyPr wrap="none">
            <a:spAutoFit/>
          </a:bodyPr>
          <a:lstStyle/>
          <a:p>
            <a:pPr algn="ctr" defTabSz="1219170">
              <a:defRPr/>
            </a:pPr>
            <a:r>
              <a:rPr lang="en-US" sz="2000" kern="0" dirty="0">
                <a:solidFill>
                  <a:sysClr val="windowText" lastClr="000000"/>
                </a:solidFill>
                <a:ea typeface="Amazon Ember Light" panose="020B0403020204020204" pitchFamily="34" charset="0"/>
                <a:cs typeface="Amazon Ember Light" panose="020B0403020204020204" pitchFamily="34" charset="0"/>
              </a:rPr>
              <a:t>Language: Pig Latin</a:t>
            </a:r>
            <a:endParaRPr lang="en-US" sz="1600" kern="0" dirty="0">
              <a:solidFill>
                <a:sysClr val="windowText" lastClr="000000"/>
              </a:solidFill>
              <a:ea typeface="Amazon Ember Light" panose="020B0403020204020204" pitchFamily="34" charset="0"/>
              <a:cs typeface="Amazon Ember Light" panose="020B0403020204020204" pitchFamily="34" charset="0"/>
            </a:endParaRPr>
          </a:p>
        </p:txBody>
      </p:sp>
      <p:sp>
        <p:nvSpPr>
          <p:cNvPr id="12" name="Rectangle 11"/>
          <p:cNvSpPr/>
          <p:nvPr/>
        </p:nvSpPr>
        <p:spPr>
          <a:xfrm>
            <a:off x="7257171" y="2886514"/>
            <a:ext cx="1784463" cy="400110"/>
          </a:xfrm>
          <a:prstGeom prst="rect">
            <a:avLst/>
          </a:prstGeom>
        </p:spPr>
        <p:txBody>
          <a:bodyPr wrap="none">
            <a:spAutoFit/>
          </a:bodyPr>
          <a:lstStyle/>
          <a:p>
            <a:pPr algn="ctr" defTabSz="1219170">
              <a:defRPr/>
            </a:pPr>
            <a:r>
              <a:rPr lang="en-US" sz="2000" kern="0" dirty="0">
                <a:solidFill>
                  <a:sysClr val="windowText" lastClr="000000"/>
                </a:solidFill>
                <a:ea typeface="Amazon Ember Light" panose="020B0403020204020204" pitchFamily="34" charset="0"/>
                <a:cs typeface="Amazon Ember Light" panose="020B0403020204020204" pitchFamily="34" charset="0"/>
              </a:rPr>
              <a:t>Interpreter: Pig</a:t>
            </a:r>
            <a:endParaRPr lang="en-US" kern="0" dirty="0">
              <a:solidFill>
                <a:sysClr val="windowText" lastClr="000000"/>
              </a:solidFill>
              <a:ea typeface="Amazon Ember Light" panose="020B0403020204020204" pitchFamily="34" charset="0"/>
              <a:cs typeface="Amazon Ember Light" panose="020B0403020204020204" pitchFamily="34" charset="0"/>
            </a:endParaRPr>
          </a:p>
        </p:txBody>
      </p:sp>
    </p:spTree>
    <p:extLst>
      <p:ext uri="{BB962C8B-B14F-4D97-AF65-F5344CB8AC3E}">
        <p14:creationId xmlns:p14="http://schemas.microsoft.com/office/powerpoint/2010/main" val="3234010066"/>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Popular Frameworks on Hadoop</a:t>
            </a:r>
          </a:p>
        </p:txBody>
      </p:sp>
      <p:sp>
        <p:nvSpPr>
          <p:cNvPr id="6" name="Rectangle 5"/>
          <p:cNvSpPr/>
          <p:nvPr/>
        </p:nvSpPr>
        <p:spPr>
          <a:xfrm>
            <a:off x="1165519" y="2397230"/>
            <a:ext cx="1536738" cy="627797"/>
          </a:xfrm>
          <a:prstGeom prst="rect">
            <a:avLst/>
          </a:prstGeom>
          <a:solidFill>
            <a:schemeClr val="accent2">
              <a:lumMod val="75000"/>
            </a:schemeClr>
          </a:solid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Hive </a:t>
            </a:r>
          </a:p>
        </p:txBody>
      </p:sp>
      <p:sp>
        <p:nvSpPr>
          <p:cNvPr id="7" name="Rectangle 6"/>
          <p:cNvSpPr/>
          <p:nvPr/>
        </p:nvSpPr>
        <p:spPr>
          <a:xfrm>
            <a:off x="2832820" y="2397229"/>
            <a:ext cx="1536738" cy="627797"/>
          </a:xfrm>
          <a:prstGeom prst="rect">
            <a:avLst/>
          </a:prstGeom>
          <a:solidFill>
            <a:schemeClr val="accent3">
              <a:lumMod val="75000"/>
            </a:schemeClr>
          </a:solid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Presto</a:t>
            </a:r>
          </a:p>
        </p:txBody>
      </p:sp>
      <p:sp>
        <p:nvSpPr>
          <p:cNvPr id="8" name="Rectangle 7"/>
          <p:cNvSpPr/>
          <p:nvPr/>
        </p:nvSpPr>
        <p:spPr>
          <a:xfrm>
            <a:off x="4500122" y="2397228"/>
            <a:ext cx="1536738" cy="627797"/>
          </a:xfrm>
          <a:prstGeom prst="rect">
            <a:avLst/>
          </a:prstGeom>
          <a:solidFill>
            <a:schemeClr val="tx2">
              <a:lumMod val="60000"/>
              <a:lumOff val="40000"/>
            </a:schemeClr>
          </a:solid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Pig</a:t>
            </a:r>
          </a:p>
        </p:txBody>
      </p:sp>
      <p:sp>
        <p:nvSpPr>
          <p:cNvPr id="9" name="Rectangle 8"/>
          <p:cNvSpPr/>
          <p:nvPr/>
        </p:nvSpPr>
        <p:spPr>
          <a:xfrm>
            <a:off x="6167423" y="2397228"/>
            <a:ext cx="1536738" cy="627797"/>
          </a:xfrm>
          <a:prstGeom prst="rect">
            <a:avLst/>
          </a:prstGeom>
          <a:solidFill>
            <a:schemeClr val="accent3"/>
          </a:solidFill>
          <a:ln>
            <a:noFill/>
          </a:ln>
          <a:effectLst>
            <a:innerShdw blurRad="114300">
              <a:prstClr val="black"/>
            </a:inn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Hue</a:t>
            </a:r>
          </a:p>
        </p:txBody>
      </p:sp>
      <p:sp>
        <p:nvSpPr>
          <p:cNvPr id="10" name="Rectangle 9"/>
          <p:cNvSpPr/>
          <p:nvPr/>
        </p:nvSpPr>
        <p:spPr>
          <a:xfrm>
            <a:off x="7834724" y="2397227"/>
            <a:ext cx="1536738" cy="627797"/>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Spark</a:t>
            </a:r>
          </a:p>
        </p:txBody>
      </p:sp>
    </p:spTree>
    <p:extLst>
      <p:ext uri="{BB962C8B-B14F-4D97-AF65-F5344CB8AC3E}">
        <p14:creationId xmlns:p14="http://schemas.microsoft.com/office/powerpoint/2010/main" val="3155446238"/>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Hue</a:t>
            </a:r>
            <a:endParaRPr lang="en-US" dirty="0"/>
          </a:p>
        </p:txBody>
      </p:sp>
      <p:sp>
        <p:nvSpPr>
          <p:cNvPr id="6" name="Content Placeholder 5"/>
          <p:cNvSpPr>
            <a:spLocks noGrp="1"/>
          </p:cNvSpPr>
          <p:nvPr>
            <p:ph idx="1"/>
          </p:nvPr>
        </p:nvSpPr>
        <p:spPr/>
        <p:txBody>
          <a:bodyPr/>
          <a:lstStyle/>
          <a:p>
            <a:endParaRPr lang="en-US" dirty="0"/>
          </a:p>
        </p:txBody>
      </p:sp>
    </p:spTree>
    <p:extLst>
      <p:ext uri="{BB962C8B-B14F-4D97-AF65-F5344CB8AC3E}">
        <p14:creationId xmlns:p14="http://schemas.microsoft.com/office/powerpoint/2010/main" val="80900189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Popular Frameworks on Hadoop</a:t>
            </a:r>
          </a:p>
        </p:txBody>
      </p:sp>
      <p:sp>
        <p:nvSpPr>
          <p:cNvPr id="6" name="Rectangle 5"/>
          <p:cNvSpPr/>
          <p:nvPr/>
        </p:nvSpPr>
        <p:spPr>
          <a:xfrm>
            <a:off x="1165519" y="2397230"/>
            <a:ext cx="1536738" cy="627797"/>
          </a:xfrm>
          <a:prstGeom prst="rect">
            <a:avLst/>
          </a:prstGeom>
          <a:solidFill>
            <a:schemeClr val="accent2">
              <a:lumMod val="75000"/>
            </a:schemeClr>
          </a:solid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Hive </a:t>
            </a:r>
          </a:p>
        </p:txBody>
      </p:sp>
      <p:sp>
        <p:nvSpPr>
          <p:cNvPr id="7" name="Rectangle 6"/>
          <p:cNvSpPr/>
          <p:nvPr/>
        </p:nvSpPr>
        <p:spPr>
          <a:xfrm>
            <a:off x="2832820" y="2397229"/>
            <a:ext cx="1536738" cy="627797"/>
          </a:xfrm>
          <a:prstGeom prst="rect">
            <a:avLst/>
          </a:prstGeom>
          <a:solidFill>
            <a:schemeClr val="accent3">
              <a:lumMod val="75000"/>
            </a:schemeClr>
          </a:solid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Presto</a:t>
            </a:r>
          </a:p>
        </p:txBody>
      </p:sp>
      <p:sp>
        <p:nvSpPr>
          <p:cNvPr id="8" name="Rectangle 7"/>
          <p:cNvSpPr/>
          <p:nvPr/>
        </p:nvSpPr>
        <p:spPr>
          <a:xfrm>
            <a:off x="4500122" y="2397228"/>
            <a:ext cx="1536738" cy="627797"/>
          </a:xfrm>
          <a:prstGeom prst="rect">
            <a:avLst/>
          </a:prstGeom>
          <a:solidFill>
            <a:schemeClr val="tx2">
              <a:lumMod val="60000"/>
              <a:lumOff val="40000"/>
            </a:schemeClr>
          </a:solid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Pig</a:t>
            </a:r>
          </a:p>
        </p:txBody>
      </p:sp>
      <p:sp>
        <p:nvSpPr>
          <p:cNvPr id="9" name="Rectangle 8"/>
          <p:cNvSpPr/>
          <p:nvPr/>
        </p:nvSpPr>
        <p:spPr>
          <a:xfrm>
            <a:off x="6167423" y="2397228"/>
            <a:ext cx="1536738" cy="627797"/>
          </a:xfrm>
          <a:prstGeom prst="rect">
            <a:avLst/>
          </a:prstGeom>
          <a:solidFill>
            <a:schemeClr val="accent3"/>
          </a:solidFill>
          <a:ln>
            <a:noFill/>
          </a:ln>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Hue</a:t>
            </a:r>
          </a:p>
        </p:txBody>
      </p:sp>
      <p:sp>
        <p:nvSpPr>
          <p:cNvPr id="10" name="Rectangle 9"/>
          <p:cNvSpPr/>
          <p:nvPr/>
        </p:nvSpPr>
        <p:spPr>
          <a:xfrm>
            <a:off x="7834724" y="2397227"/>
            <a:ext cx="1536738" cy="627797"/>
          </a:xfrm>
          <a:prstGeom prst="rect">
            <a:avLst/>
          </a:prstGeom>
          <a:solidFill>
            <a:schemeClr val="accent5"/>
          </a:solidFill>
          <a:ln>
            <a:noFill/>
          </a:ln>
          <a:effectLst>
            <a:innerShdw blurRad="114300">
              <a:prstClr val="black"/>
            </a:innerShdw>
          </a:effectLst>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2400" b="1" dirty="0"/>
              <a:t>Spark</a:t>
            </a:r>
          </a:p>
        </p:txBody>
      </p:sp>
    </p:spTree>
    <p:extLst>
      <p:ext uri="{BB962C8B-B14F-4D97-AF65-F5344CB8AC3E}">
        <p14:creationId xmlns:p14="http://schemas.microsoft.com/office/powerpoint/2010/main" val="180181281"/>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Apache Spark</a:t>
            </a:r>
          </a:p>
        </p:txBody>
      </p:sp>
      <p:sp>
        <p:nvSpPr>
          <p:cNvPr id="3" name="Content Placeholder 2"/>
          <p:cNvSpPr>
            <a:spLocks noGrp="1"/>
          </p:cNvSpPr>
          <p:nvPr>
            <p:ph idx="1"/>
          </p:nvPr>
        </p:nvSpPr>
        <p:spPr/>
        <p:txBody>
          <a:bodyPr>
            <a:normAutofit/>
          </a:bodyPr>
          <a:lstStyle/>
          <a:p>
            <a:r>
              <a:rPr lang="en-IN" b="1" dirty="0"/>
              <a:t>Integration with Hadoop</a:t>
            </a:r>
            <a:endParaRPr lang="en-IN" dirty="0"/>
          </a:p>
          <a:p>
            <a:r>
              <a:rPr lang="en-IN" dirty="0"/>
              <a:t>Spark’s framework is built on top of the Hadoop Distributed File System (HDFS).</a:t>
            </a:r>
          </a:p>
          <a:p>
            <a:r>
              <a:rPr lang="en-IN" b="1" dirty="0"/>
              <a:t>Faster</a:t>
            </a:r>
            <a:endParaRPr lang="en-IN" dirty="0"/>
          </a:p>
          <a:p>
            <a:r>
              <a:rPr lang="en-IN" dirty="0"/>
              <a:t>Spark also starts with the same concept of being able to run MapReduce jobs except that it first places the data into RDDs (Resilient Distributed Datasets)</a:t>
            </a:r>
          </a:p>
          <a:p>
            <a:r>
              <a:rPr lang="en-IN" b="1" dirty="0"/>
              <a:t>Real time stream processing</a:t>
            </a:r>
            <a:endParaRPr lang="en-IN" dirty="0"/>
          </a:p>
          <a:p>
            <a:r>
              <a:rPr lang="en-IN" dirty="0"/>
              <a:t>Spark helps to analyse real time data as and when it is collected. Applications are fraud detection, electronic trading data, log processing in live streams (website logs), etc.</a:t>
            </a:r>
          </a:p>
          <a:p>
            <a:pPr marL="342900" indent="-342900">
              <a:buFont typeface="Wingdings" panose="05000000000000000000" pitchFamily="2" charset="2"/>
              <a:buChar char="§"/>
            </a:pPr>
            <a:endParaRPr lang="en-US" dirty="0"/>
          </a:p>
        </p:txBody>
      </p:sp>
    </p:spTree>
    <p:extLst>
      <p:ext uri="{BB962C8B-B14F-4D97-AF65-F5344CB8AC3E}">
        <p14:creationId xmlns:p14="http://schemas.microsoft.com/office/powerpoint/2010/main" val="3706943100"/>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DA4248F-CC3D-4EF1-9AF4-13D22265E49C}"/>
              </a:ext>
            </a:extLst>
          </p:cNvPr>
          <p:cNvSpPr>
            <a:spLocks noGrp="1"/>
          </p:cNvSpPr>
          <p:nvPr>
            <p:ph type="title"/>
          </p:nvPr>
        </p:nvSpPr>
        <p:spPr/>
        <p:txBody>
          <a:bodyPr/>
          <a:lstStyle/>
          <a:p>
            <a:r>
              <a:rPr lang="en-IN" dirty="0"/>
              <a:t>Apache Spark</a:t>
            </a:r>
          </a:p>
        </p:txBody>
      </p:sp>
      <p:sp>
        <p:nvSpPr>
          <p:cNvPr id="3" name="Content Placeholder 2">
            <a:extLst>
              <a:ext uri="{FF2B5EF4-FFF2-40B4-BE49-F238E27FC236}">
                <a16:creationId xmlns="" xmlns:a16="http://schemas.microsoft.com/office/drawing/2014/main" id="{24661E89-45DA-4E3C-8E64-E6EAE4F2350C}"/>
              </a:ext>
            </a:extLst>
          </p:cNvPr>
          <p:cNvSpPr>
            <a:spLocks noGrp="1"/>
          </p:cNvSpPr>
          <p:nvPr>
            <p:ph idx="1"/>
          </p:nvPr>
        </p:nvSpPr>
        <p:spPr/>
        <p:txBody>
          <a:bodyPr/>
          <a:lstStyle/>
          <a:p>
            <a:pPr marL="342900" indent="-342900">
              <a:buFont typeface="Wingdings" panose="05000000000000000000" pitchFamily="2" charset="2"/>
              <a:buChar char="§"/>
            </a:pPr>
            <a:r>
              <a:rPr lang="en-IN" dirty="0"/>
              <a:t>Suitable for batch, interactive and streaming data sources</a:t>
            </a:r>
          </a:p>
          <a:p>
            <a:pPr marL="342900" indent="-342900">
              <a:buFont typeface="Wingdings" panose="05000000000000000000" pitchFamily="2" charset="2"/>
              <a:buChar char="§"/>
            </a:pPr>
            <a:r>
              <a:rPr lang="en-IN" dirty="0"/>
              <a:t>Supports text and Hadoop file formats</a:t>
            </a:r>
          </a:p>
          <a:p>
            <a:pPr marL="342900" indent="-342900">
              <a:buFont typeface="Wingdings" panose="05000000000000000000" pitchFamily="2" charset="2"/>
              <a:buChar char="§"/>
            </a:pPr>
            <a:r>
              <a:rPr lang="en-IN" dirty="0"/>
              <a:t>Data sources can be HDFS, Amazon S3 and other databases</a:t>
            </a:r>
          </a:p>
          <a:p>
            <a:r>
              <a:rPr lang="en-IN" dirty="0"/>
              <a:t>SPARK Programming Model </a:t>
            </a:r>
          </a:p>
          <a:p>
            <a:pPr marL="342900" indent="-342900">
              <a:buFont typeface="Wingdings" panose="05000000000000000000" pitchFamily="2" charset="2"/>
              <a:buChar char="§"/>
            </a:pPr>
            <a:r>
              <a:rPr lang="en-IN" dirty="0"/>
              <a:t>Read-only distributed collections of objects that are cached in-memory </a:t>
            </a:r>
          </a:p>
          <a:p>
            <a:pPr marL="342900" indent="-342900">
              <a:buFont typeface="Wingdings" panose="05000000000000000000" pitchFamily="2" charset="2"/>
              <a:buChar char="§"/>
            </a:pPr>
            <a:r>
              <a:rPr lang="en-IN" dirty="0"/>
              <a:t>Allows apps to keep working sets in memory for efficient reuse</a:t>
            </a:r>
          </a:p>
          <a:p>
            <a:pPr marL="342900" indent="-342900">
              <a:buFont typeface="Wingdings" panose="05000000000000000000" pitchFamily="2" charset="2"/>
              <a:buChar char="§"/>
            </a:pPr>
            <a:r>
              <a:rPr lang="en-IN" dirty="0"/>
              <a:t>Retain properties of </a:t>
            </a:r>
            <a:r>
              <a:rPr lang="en-IN" dirty="0" err="1"/>
              <a:t>MapR</a:t>
            </a:r>
            <a:r>
              <a:rPr lang="en-IN" dirty="0"/>
              <a:t> such as fault tolerance, data locality and scalability </a:t>
            </a:r>
          </a:p>
          <a:p>
            <a:pPr marL="342900" indent="-342900">
              <a:buFont typeface="Wingdings" panose="05000000000000000000" pitchFamily="2" charset="2"/>
              <a:buChar char="§"/>
            </a:pPr>
            <a:endParaRPr lang="en-IN" dirty="0"/>
          </a:p>
        </p:txBody>
      </p:sp>
    </p:spTree>
    <p:extLst>
      <p:ext uri="{BB962C8B-B14F-4D97-AF65-F5344CB8AC3E}">
        <p14:creationId xmlns:p14="http://schemas.microsoft.com/office/powerpoint/2010/main" val="895243593"/>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FC932B5-8FF4-4833-AB7A-78AAEFB452B2}"/>
              </a:ext>
            </a:extLst>
          </p:cNvPr>
          <p:cNvSpPr>
            <a:spLocks noGrp="1"/>
          </p:cNvSpPr>
          <p:nvPr>
            <p:ph type="title"/>
          </p:nvPr>
        </p:nvSpPr>
        <p:spPr/>
        <p:txBody>
          <a:bodyPr/>
          <a:lstStyle/>
          <a:p>
            <a:r>
              <a:rPr lang="en-IN"/>
              <a:t>SPARK Programming Model </a:t>
            </a:r>
            <a:endParaRPr lang="en-IN" dirty="0"/>
          </a:p>
        </p:txBody>
      </p:sp>
      <p:sp>
        <p:nvSpPr>
          <p:cNvPr id="3" name="Content Placeholder 2">
            <a:extLst>
              <a:ext uri="{FF2B5EF4-FFF2-40B4-BE49-F238E27FC236}">
                <a16:creationId xmlns="" xmlns:a16="http://schemas.microsoft.com/office/drawing/2014/main" id="{86C846EE-C432-47DC-ACAF-DF13EC541127}"/>
              </a:ext>
            </a:extLst>
          </p:cNvPr>
          <p:cNvSpPr>
            <a:spLocks noGrp="1"/>
          </p:cNvSpPr>
          <p:nvPr>
            <p:ph idx="1"/>
          </p:nvPr>
        </p:nvSpPr>
        <p:spPr/>
        <p:txBody>
          <a:bodyPr/>
          <a:lstStyle/>
          <a:p>
            <a:r>
              <a:rPr lang="en-IN" dirty="0"/>
              <a:t>RDD is created from data on stable storage, then use transformations or actions.</a:t>
            </a:r>
          </a:p>
          <a:p>
            <a:pPr marL="342900" indent="-342900">
              <a:buFont typeface="Wingdings" panose="05000000000000000000" pitchFamily="2" charset="2"/>
              <a:buChar char="§"/>
            </a:pPr>
            <a:r>
              <a:rPr lang="en-IN" dirty="0"/>
              <a:t>Map/filter/</a:t>
            </a:r>
            <a:r>
              <a:rPr lang="en-IN" dirty="0" err="1"/>
              <a:t>groupby</a:t>
            </a:r>
            <a:r>
              <a:rPr lang="en-IN" dirty="0"/>
              <a:t>/join transformations</a:t>
            </a:r>
          </a:p>
          <a:p>
            <a:pPr marL="342900" indent="-342900">
              <a:buFont typeface="Wingdings" panose="05000000000000000000" pitchFamily="2" charset="2"/>
              <a:buChar char="§"/>
            </a:pPr>
            <a:r>
              <a:rPr lang="en-IN" dirty="0"/>
              <a:t>Count/reduce/collect/save actions return results</a:t>
            </a:r>
          </a:p>
          <a:p>
            <a:r>
              <a:rPr lang="en-IN" dirty="0"/>
              <a:t>Spark builds Directed Acyclic Graph of stages for execution</a:t>
            </a:r>
          </a:p>
          <a:p>
            <a:pPr marL="342900" indent="-342900">
              <a:buFont typeface="Wingdings" panose="05000000000000000000" pitchFamily="2" charset="2"/>
              <a:buChar char="§"/>
            </a:pPr>
            <a:r>
              <a:rPr lang="en-IN" dirty="0"/>
              <a:t>Enables tracking </a:t>
            </a:r>
          </a:p>
          <a:p>
            <a:pPr marL="342900" indent="-342900">
              <a:buFont typeface="Wingdings" panose="05000000000000000000" pitchFamily="2" charset="2"/>
              <a:buChar char="§"/>
            </a:pPr>
            <a:r>
              <a:rPr lang="en-IN" dirty="0"/>
              <a:t>Minimal I/O by storing </a:t>
            </a:r>
            <a:r>
              <a:rPr lang="en-IN" dirty="0" err="1"/>
              <a:t>DataFrames</a:t>
            </a:r>
            <a:r>
              <a:rPr lang="en-IN" dirty="0"/>
              <a:t> in memory </a:t>
            </a:r>
          </a:p>
          <a:p>
            <a:pPr marL="342900" indent="-342900">
              <a:buFont typeface="Wingdings" panose="05000000000000000000" pitchFamily="2" charset="2"/>
              <a:buChar char="§"/>
            </a:pPr>
            <a:r>
              <a:rPr lang="en-IN" dirty="0"/>
              <a:t>Partition-aware to avoid network-intensive shuffle </a:t>
            </a:r>
          </a:p>
          <a:p>
            <a:endParaRPr lang="en-IN" dirty="0"/>
          </a:p>
        </p:txBody>
      </p:sp>
    </p:spTree>
    <p:extLst>
      <p:ext uri="{BB962C8B-B14F-4D97-AF65-F5344CB8AC3E}">
        <p14:creationId xmlns:p14="http://schemas.microsoft.com/office/powerpoint/2010/main" val="8670798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Scoop</a:t>
            </a:r>
          </a:p>
        </p:txBody>
      </p:sp>
      <p:pic>
        <p:nvPicPr>
          <p:cNvPr id="4" name="Content Placeholder 3"/>
          <p:cNvPicPr>
            <a:picLocks noGrp="1" noChangeAspect="1"/>
          </p:cNvPicPr>
          <p:nvPr>
            <p:ph idx="1"/>
          </p:nvPr>
        </p:nvPicPr>
        <p:blipFill>
          <a:blip r:embed="rId2"/>
          <a:srcRect t="-11180" b="-11180"/>
          <a:stretch>
            <a:fillRect/>
          </a:stretch>
        </p:blipFill>
        <p:spPr>
          <a:xfrm>
            <a:off x="1922688" y="1672872"/>
            <a:ext cx="7906983" cy="3593576"/>
          </a:xfrm>
        </p:spPr>
      </p:pic>
    </p:spTree>
    <p:extLst>
      <p:ext uri="{BB962C8B-B14F-4D97-AF65-F5344CB8AC3E}">
        <p14:creationId xmlns:p14="http://schemas.microsoft.com/office/powerpoint/2010/main" val="1836776939"/>
      </p:ext>
    </p:extLst>
  </p:cSld>
  <p:clrMapOvr>
    <a:masterClrMapping/>
  </p:clrMapOvr>
  <p:timing>
    <p:tnLst>
      <p:par>
        <p:cTn xmlns:p14="http://schemas.microsoft.com/office/powerpoint/2010/mai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9D78667-540F-4B16-B915-C9B464909C3A}"/>
              </a:ext>
            </a:extLst>
          </p:cNvPr>
          <p:cNvSpPr>
            <a:spLocks noGrp="1"/>
          </p:cNvSpPr>
          <p:nvPr>
            <p:ph type="title"/>
          </p:nvPr>
        </p:nvSpPr>
        <p:spPr/>
        <p:txBody>
          <a:bodyPr/>
          <a:lstStyle/>
          <a:p>
            <a:r>
              <a:rPr lang="en-IN" dirty="0"/>
              <a:t>Apache SPARK SQL</a:t>
            </a:r>
          </a:p>
        </p:txBody>
      </p:sp>
      <p:sp>
        <p:nvSpPr>
          <p:cNvPr id="3" name="Content Placeholder 2">
            <a:extLst>
              <a:ext uri="{FF2B5EF4-FFF2-40B4-BE49-F238E27FC236}">
                <a16:creationId xmlns="" xmlns:a16="http://schemas.microsoft.com/office/drawing/2014/main" id="{0AA35DFD-8373-4249-A001-290B1E4F25A0}"/>
              </a:ext>
            </a:extLst>
          </p:cNvPr>
          <p:cNvSpPr>
            <a:spLocks noGrp="1"/>
          </p:cNvSpPr>
          <p:nvPr>
            <p:ph idx="1"/>
          </p:nvPr>
        </p:nvSpPr>
        <p:spPr/>
        <p:txBody>
          <a:bodyPr/>
          <a:lstStyle/>
          <a:p>
            <a:pPr marL="342900" indent="-342900">
              <a:buFont typeface="Wingdings" panose="05000000000000000000" pitchFamily="2" charset="2"/>
              <a:buChar char="§"/>
            </a:pPr>
            <a:r>
              <a:rPr lang="en-IN" dirty="0"/>
              <a:t>For use of Spark with structured data </a:t>
            </a:r>
          </a:p>
          <a:p>
            <a:pPr marL="342900" indent="-342900">
              <a:buFont typeface="Wingdings" panose="05000000000000000000" pitchFamily="2" charset="2"/>
              <a:buChar char="§"/>
            </a:pPr>
            <a:r>
              <a:rPr lang="en-IN" dirty="0"/>
              <a:t>Data on-disk or in-memory can be processed</a:t>
            </a:r>
          </a:p>
          <a:p>
            <a:pPr marL="342900" indent="-342900">
              <a:buFont typeface="Wingdings" panose="05000000000000000000" pitchFamily="2" charset="2"/>
              <a:buChar char="§"/>
            </a:pPr>
            <a:r>
              <a:rPr lang="en-IN" dirty="0" err="1"/>
              <a:t>Utilze</a:t>
            </a:r>
            <a:r>
              <a:rPr lang="en-IN" dirty="0"/>
              <a:t> Hive </a:t>
            </a:r>
            <a:r>
              <a:rPr lang="en-IN" dirty="0" err="1"/>
              <a:t>metastores</a:t>
            </a:r>
            <a:r>
              <a:rPr lang="en-IN" dirty="0"/>
              <a:t>, SerDes and UDFs</a:t>
            </a:r>
          </a:p>
          <a:p>
            <a:pPr marL="342900" indent="-342900">
              <a:buFont typeface="Wingdings" panose="05000000000000000000" pitchFamily="2" charset="2"/>
              <a:buChar char="§"/>
            </a:pPr>
            <a:r>
              <a:rPr lang="en-IN" dirty="0"/>
              <a:t>Compatible with Hive, Avro, Parquet, ORC, JSON, JDBC and other sources </a:t>
            </a:r>
          </a:p>
          <a:p>
            <a:pPr marL="342900" indent="-342900">
              <a:buFont typeface="Wingdings" panose="05000000000000000000" pitchFamily="2" charset="2"/>
              <a:buChar char="§"/>
            </a:pPr>
            <a:r>
              <a:rPr lang="en-IN" dirty="0"/>
              <a:t>Connect via JDBC or ODBC connectors </a:t>
            </a:r>
          </a:p>
        </p:txBody>
      </p:sp>
      <p:sp>
        <p:nvSpPr>
          <p:cNvPr id="4" name="Rectangle 3">
            <a:extLst>
              <a:ext uri="{FF2B5EF4-FFF2-40B4-BE49-F238E27FC236}">
                <a16:creationId xmlns="" xmlns:a16="http://schemas.microsoft.com/office/drawing/2014/main" id="{BF78A26C-E9F1-4F80-B9BE-12FE0B443DD8}"/>
              </a:ext>
            </a:extLst>
          </p:cNvPr>
          <p:cNvSpPr/>
          <p:nvPr/>
        </p:nvSpPr>
        <p:spPr>
          <a:xfrm>
            <a:off x="8931967" y="1845734"/>
            <a:ext cx="675861" cy="1295031"/>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Meta</a:t>
            </a:r>
          </a:p>
          <a:p>
            <a:pPr algn="ctr"/>
            <a:r>
              <a:rPr lang="en-IN" dirty="0"/>
              <a:t>Store</a:t>
            </a:r>
          </a:p>
        </p:txBody>
      </p:sp>
      <p:sp>
        <p:nvSpPr>
          <p:cNvPr id="5" name="Rectangle 4">
            <a:extLst>
              <a:ext uri="{FF2B5EF4-FFF2-40B4-BE49-F238E27FC236}">
                <a16:creationId xmlns="" xmlns:a16="http://schemas.microsoft.com/office/drawing/2014/main" id="{19BC4205-C3C0-422A-9D87-9660FD641EC6}"/>
              </a:ext>
            </a:extLst>
          </p:cNvPr>
          <p:cNvSpPr/>
          <p:nvPr/>
        </p:nvSpPr>
        <p:spPr>
          <a:xfrm>
            <a:off x="9660837" y="1845734"/>
            <a:ext cx="463826" cy="53965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dirty="0"/>
              <a:t>SerDes</a:t>
            </a:r>
          </a:p>
        </p:txBody>
      </p:sp>
      <p:sp>
        <p:nvSpPr>
          <p:cNvPr id="6" name="Rectangle 5">
            <a:extLst>
              <a:ext uri="{FF2B5EF4-FFF2-40B4-BE49-F238E27FC236}">
                <a16:creationId xmlns="" xmlns:a16="http://schemas.microsoft.com/office/drawing/2014/main" id="{915D7A2B-D303-4349-84A6-EE7C87D43AED}"/>
              </a:ext>
            </a:extLst>
          </p:cNvPr>
          <p:cNvSpPr/>
          <p:nvPr/>
        </p:nvSpPr>
        <p:spPr>
          <a:xfrm>
            <a:off x="10176347" y="1845733"/>
            <a:ext cx="463826" cy="53965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IN" sz="1000" dirty="0"/>
              <a:t>UDFs</a:t>
            </a:r>
          </a:p>
        </p:txBody>
      </p:sp>
      <p:sp>
        <p:nvSpPr>
          <p:cNvPr id="7" name="Rectangle 6">
            <a:extLst>
              <a:ext uri="{FF2B5EF4-FFF2-40B4-BE49-F238E27FC236}">
                <a16:creationId xmlns="" xmlns:a16="http://schemas.microsoft.com/office/drawing/2014/main" id="{F28404A8-6C57-496D-8370-DC69C63F306A}"/>
              </a:ext>
            </a:extLst>
          </p:cNvPr>
          <p:cNvSpPr/>
          <p:nvPr/>
        </p:nvSpPr>
        <p:spPr>
          <a:xfrm>
            <a:off x="10693183" y="1845732"/>
            <a:ext cx="463826" cy="539657"/>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dirty="0"/>
              <a:t>HiveQL</a:t>
            </a:r>
          </a:p>
        </p:txBody>
      </p:sp>
      <p:sp>
        <p:nvSpPr>
          <p:cNvPr id="8" name="Rectangle 7">
            <a:extLst>
              <a:ext uri="{FF2B5EF4-FFF2-40B4-BE49-F238E27FC236}">
                <a16:creationId xmlns="" xmlns:a16="http://schemas.microsoft.com/office/drawing/2014/main" id="{8F5AA251-47E3-4657-BC4B-9F205DCF68AD}"/>
              </a:ext>
            </a:extLst>
          </p:cNvPr>
          <p:cNvSpPr/>
          <p:nvPr/>
        </p:nvSpPr>
        <p:spPr>
          <a:xfrm>
            <a:off x="9660837" y="2464905"/>
            <a:ext cx="1496172" cy="636104"/>
          </a:xfrm>
          <a:prstGeom prst="rect">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1"/>
                </a:solidFill>
              </a:rPr>
              <a:t>Spark SQL</a:t>
            </a:r>
          </a:p>
        </p:txBody>
      </p:sp>
      <p:sp>
        <p:nvSpPr>
          <p:cNvPr id="9" name="Rectangle 8">
            <a:extLst>
              <a:ext uri="{FF2B5EF4-FFF2-40B4-BE49-F238E27FC236}">
                <a16:creationId xmlns="" xmlns:a16="http://schemas.microsoft.com/office/drawing/2014/main" id="{7621D20B-377B-486A-8021-63293BB4380A}"/>
              </a:ext>
            </a:extLst>
          </p:cNvPr>
          <p:cNvSpPr/>
          <p:nvPr/>
        </p:nvSpPr>
        <p:spPr>
          <a:xfrm>
            <a:off x="9660837" y="3170212"/>
            <a:ext cx="1496172" cy="63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t>Spark</a:t>
            </a:r>
          </a:p>
        </p:txBody>
      </p:sp>
    </p:spTree>
    <p:extLst>
      <p:ext uri="{BB962C8B-B14F-4D97-AF65-F5344CB8AC3E}">
        <p14:creationId xmlns:p14="http://schemas.microsoft.com/office/powerpoint/2010/main" val="406227147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96D167D-28F9-4F9F-A724-C09693F1F363}"/>
              </a:ext>
            </a:extLst>
          </p:cNvPr>
          <p:cNvSpPr>
            <a:spLocks noGrp="1"/>
          </p:cNvSpPr>
          <p:nvPr>
            <p:ph type="title"/>
          </p:nvPr>
        </p:nvSpPr>
        <p:spPr/>
        <p:txBody>
          <a:bodyPr>
            <a:normAutofit fontScale="90000"/>
          </a:bodyPr>
          <a:lstStyle/>
          <a:p>
            <a:r>
              <a:rPr lang="en-IN" dirty="0"/>
              <a:t>Spark Streaming: Develop Stream Processing Applications</a:t>
            </a:r>
          </a:p>
        </p:txBody>
      </p:sp>
      <p:sp>
        <p:nvSpPr>
          <p:cNvPr id="3" name="Content Placeholder 2">
            <a:extLst>
              <a:ext uri="{FF2B5EF4-FFF2-40B4-BE49-F238E27FC236}">
                <a16:creationId xmlns="" xmlns:a16="http://schemas.microsoft.com/office/drawing/2014/main" id="{E8B38BE7-2A7B-4380-BF3B-816A2DFD3BF0}"/>
              </a:ext>
            </a:extLst>
          </p:cNvPr>
          <p:cNvSpPr>
            <a:spLocks noGrp="1"/>
          </p:cNvSpPr>
          <p:nvPr>
            <p:ph idx="1"/>
          </p:nvPr>
        </p:nvSpPr>
        <p:spPr/>
        <p:txBody>
          <a:bodyPr/>
          <a:lstStyle/>
          <a:p>
            <a:r>
              <a:rPr lang="en-IN" dirty="0"/>
              <a:t>Build scalable, fault-tolerance streaming applications through high-level operators.</a:t>
            </a:r>
          </a:p>
          <a:p>
            <a:pPr marL="342900" indent="-342900">
              <a:buFont typeface="Wingdings" panose="05000000000000000000" pitchFamily="2" charset="2"/>
              <a:buChar char="§"/>
            </a:pPr>
            <a:r>
              <a:rPr lang="en-IN" dirty="0"/>
              <a:t>Requires no extra code to recover lost work and operating state when a task fails </a:t>
            </a:r>
          </a:p>
          <a:p>
            <a:pPr marL="342900" indent="-342900">
              <a:buFont typeface="Wingdings" panose="05000000000000000000" pitchFamily="2" charset="2"/>
              <a:buChar char="§"/>
            </a:pPr>
            <a:r>
              <a:rPr lang="en-IN" dirty="0"/>
              <a:t>Write streaming jobs with Spark’s language API</a:t>
            </a:r>
          </a:p>
          <a:p>
            <a:pPr marL="342900" indent="-342900">
              <a:buFont typeface="Wingdings" panose="05000000000000000000" pitchFamily="2" charset="2"/>
              <a:buChar char="§"/>
            </a:pPr>
            <a:r>
              <a:rPr lang="en-IN" dirty="0"/>
              <a:t>Supports Scala, Java and Python </a:t>
            </a:r>
          </a:p>
          <a:p>
            <a:pPr marL="342900" indent="-342900">
              <a:buFont typeface="Wingdings" panose="05000000000000000000" pitchFamily="2" charset="2"/>
              <a:buChar char="§"/>
            </a:pPr>
            <a:r>
              <a:rPr lang="en-IN" dirty="0"/>
              <a:t>Included with any Spark installation (including Amazon EMR)</a:t>
            </a:r>
          </a:p>
          <a:p>
            <a:endParaRPr lang="en-IN" dirty="0"/>
          </a:p>
        </p:txBody>
      </p:sp>
    </p:spTree>
    <p:extLst>
      <p:ext uri="{BB962C8B-B14F-4D97-AF65-F5344CB8AC3E}">
        <p14:creationId xmlns:p14="http://schemas.microsoft.com/office/powerpoint/2010/main" val="2814887700"/>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D3FB3CC7-5A9D-4725-8EE4-D9FE312B12A3}"/>
              </a:ext>
            </a:extLst>
          </p:cNvPr>
          <p:cNvSpPr>
            <a:spLocks noGrp="1"/>
          </p:cNvSpPr>
          <p:nvPr>
            <p:ph type="title"/>
          </p:nvPr>
        </p:nvSpPr>
        <p:spPr/>
        <p:txBody>
          <a:bodyPr/>
          <a:lstStyle/>
          <a:p>
            <a:r>
              <a:rPr lang="en-IN" dirty="0" err="1"/>
              <a:t>SparkML</a:t>
            </a:r>
            <a:r>
              <a:rPr lang="en-IN" dirty="0"/>
              <a:t>: Machine Learning with Spark </a:t>
            </a:r>
          </a:p>
        </p:txBody>
      </p:sp>
      <p:sp>
        <p:nvSpPr>
          <p:cNvPr id="3" name="Content Placeholder 2">
            <a:extLst>
              <a:ext uri="{FF2B5EF4-FFF2-40B4-BE49-F238E27FC236}">
                <a16:creationId xmlns="" xmlns:a16="http://schemas.microsoft.com/office/drawing/2014/main" id="{DAF033E9-8E01-487B-99DF-511F92874D7E}"/>
              </a:ext>
            </a:extLst>
          </p:cNvPr>
          <p:cNvSpPr>
            <a:spLocks noGrp="1"/>
          </p:cNvSpPr>
          <p:nvPr>
            <p:ph idx="1"/>
          </p:nvPr>
        </p:nvSpPr>
        <p:spPr/>
        <p:txBody>
          <a:bodyPr/>
          <a:lstStyle/>
          <a:p>
            <a:r>
              <a:rPr lang="en-IN" dirty="0"/>
              <a:t>Scalable, distributed machine learning algorithm library for Spark</a:t>
            </a:r>
          </a:p>
          <a:p>
            <a:pPr marL="342900" indent="-342900">
              <a:buFont typeface="Wingdings" panose="05000000000000000000" pitchFamily="2" charset="2"/>
              <a:buChar char="§"/>
            </a:pPr>
            <a:r>
              <a:rPr lang="en-IN" dirty="0"/>
              <a:t>Include with any Spark installation (including Amazon EMR)</a:t>
            </a:r>
          </a:p>
          <a:p>
            <a:pPr marL="342900" indent="-342900">
              <a:buFont typeface="Wingdings" panose="05000000000000000000" pitchFamily="2" charset="2"/>
              <a:buChar char="§"/>
            </a:pPr>
            <a:r>
              <a:rPr lang="en-IN" dirty="0"/>
              <a:t>Includes a wide variety of machine learning algorithms:</a:t>
            </a:r>
          </a:p>
          <a:p>
            <a:pPr marL="915988" lvl="1" indent="-342900">
              <a:buFont typeface="Wingdings" panose="05000000000000000000" pitchFamily="2" charset="2"/>
              <a:buChar char="Ø"/>
            </a:pPr>
            <a:r>
              <a:rPr lang="en-IN" dirty="0"/>
              <a:t>Classification </a:t>
            </a:r>
          </a:p>
          <a:p>
            <a:pPr marL="915988" lvl="1" indent="-342900">
              <a:buFont typeface="Wingdings" panose="05000000000000000000" pitchFamily="2" charset="2"/>
              <a:buChar char="Ø"/>
            </a:pPr>
            <a:r>
              <a:rPr lang="en-IN" dirty="0"/>
              <a:t>Regression </a:t>
            </a:r>
          </a:p>
          <a:p>
            <a:pPr marL="915988" lvl="1" indent="-342900">
              <a:buFont typeface="Wingdings" panose="05000000000000000000" pitchFamily="2" charset="2"/>
              <a:buChar char="Ø"/>
            </a:pPr>
            <a:r>
              <a:rPr lang="en-IN" dirty="0"/>
              <a:t>Collaborative filtering</a:t>
            </a:r>
          </a:p>
          <a:p>
            <a:pPr marL="915988" lvl="1" indent="-342900">
              <a:buFont typeface="Wingdings" panose="05000000000000000000" pitchFamily="2" charset="2"/>
              <a:buChar char="Ø"/>
            </a:pPr>
            <a:r>
              <a:rPr lang="en-IN" dirty="0"/>
              <a:t>Clustering </a:t>
            </a:r>
          </a:p>
          <a:p>
            <a:pPr marL="915988" lvl="1" indent="-342900">
              <a:buFont typeface="Wingdings" panose="05000000000000000000" pitchFamily="2" charset="2"/>
              <a:buChar char="Ø"/>
            </a:pPr>
            <a:r>
              <a:rPr lang="en-IN" dirty="0"/>
              <a:t>Decomposition </a:t>
            </a:r>
          </a:p>
          <a:p>
            <a:pPr marL="342900" indent="-342900">
              <a:buFont typeface="Wingdings" panose="05000000000000000000" pitchFamily="2" charset="2"/>
              <a:buChar char="§"/>
            </a:pPr>
            <a:r>
              <a:rPr lang="en-IN" dirty="0" err="1"/>
              <a:t>SparkML</a:t>
            </a:r>
            <a:r>
              <a:rPr lang="en-IN" dirty="0"/>
              <a:t> apps can be written in Java, Scala, Python or </a:t>
            </a:r>
            <a:r>
              <a:rPr lang="en-IN" dirty="0" err="1"/>
              <a:t>SparkR</a:t>
            </a:r>
            <a:endParaRPr lang="en-IN" dirty="0"/>
          </a:p>
          <a:p>
            <a:pPr marL="915988" lvl="1" indent="-342900">
              <a:buFont typeface="Wingdings" panose="05000000000000000000" pitchFamily="2" charset="2"/>
              <a:buChar char="Ø"/>
            </a:pPr>
            <a:endParaRPr lang="en-IN" dirty="0"/>
          </a:p>
        </p:txBody>
      </p:sp>
    </p:spTree>
    <p:extLst>
      <p:ext uri="{BB962C8B-B14F-4D97-AF65-F5344CB8AC3E}">
        <p14:creationId xmlns:p14="http://schemas.microsoft.com/office/powerpoint/2010/main" val="136864383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56B3644-B13D-45F5-8FBD-A74BAB439533}"/>
              </a:ext>
            </a:extLst>
          </p:cNvPr>
          <p:cNvSpPr>
            <a:spLocks noGrp="1"/>
          </p:cNvSpPr>
          <p:nvPr>
            <p:ph type="title"/>
          </p:nvPr>
        </p:nvSpPr>
        <p:spPr/>
        <p:txBody>
          <a:bodyPr/>
          <a:lstStyle/>
          <a:p>
            <a:r>
              <a:rPr lang="en-IN" dirty="0"/>
              <a:t>Managing Amazon EMR Costs</a:t>
            </a:r>
          </a:p>
        </p:txBody>
      </p:sp>
      <p:sp>
        <p:nvSpPr>
          <p:cNvPr id="3" name="Content Placeholder 2">
            <a:extLst>
              <a:ext uri="{FF2B5EF4-FFF2-40B4-BE49-F238E27FC236}">
                <a16:creationId xmlns="" xmlns:a16="http://schemas.microsoft.com/office/drawing/2014/main" id="{F88C116E-8051-4A5D-90F8-D9475388D825}"/>
              </a:ext>
            </a:extLst>
          </p:cNvPr>
          <p:cNvSpPr>
            <a:spLocks noGrp="1"/>
          </p:cNvSpPr>
          <p:nvPr>
            <p:ph idx="1"/>
          </p:nvPr>
        </p:nvSpPr>
        <p:spPr/>
        <p:txBody>
          <a:bodyPr/>
          <a:lstStyle/>
          <a:p>
            <a:pPr marL="342900" indent="-342900">
              <a:buFont typeface="Wingdings" panose="05000000000000000000" pitchFamily="2" charset="2"/>
              <a:buChar char="§"/>
            </a:pPr>
            <a:r>
              <a:rPr lang="en-IN" dirty="0"/>
              <a:t>Hourly charges are inclusive of: </a:t>
            </a:r>
          </a:p>
          <a:p>
            <a:pPr marL="915988" lvl="1" indent="-342900">
              <a:buFont typeface="Wingdings" panose="05000000000000000000" pitchFamily="2" charset="2"/>
              <a:buChar char="Ø"/>
            </a:pPr>
            <a:r>
              <a:rPr lang="en-IN" dirty="0"/>
              <a:t>Amazon EC2 instance type</a:t>
            </a:r>
          </a:p>
          <a:p>
            <a:pPr marL="915988" lvl="1" indent="-342900">
              <a:buFont typeface="Wingdings" panose="05000000000000000000" pitchFamily="2" charset="2"/>
              <a:buChar char="Ø"/>
            </a:pPr>
            <a:r>
              <a:rPr lang="en-IN" dirty="0"/>
              <a:t>Amazon EMR upcharge </a:t>
            </a:r>
          </a:p>
          <a:p>
            <a:pPr marL="342900" indent="-342900">
              <a:buFont typeface="Wingdings" panose="05000000000000000000" pitchFamily="2" charset="2"/>
              <a:buChar char="§"/>
            </a:pPr>
            <a:r>
              <a:rPr lang="en-IN" dirty="0"/>
              <a:t>Charges vary with instance type.</a:t>
            </a:r>
          </a:p>
          <a:p>
            <a:pPr marL="342900" indent="-342900">
              <a:buFont typeface="Wingdings" panose="05000000000000000000" pitchFamily="2" charset="2"/>
              <a:buChar char="§"/>
            </a:pPr>
            <a:r>
              <a:rPr lang="en-IN" dirty="0"/>
              <a:t>Amazon S3, </a:t>
            </a:r>
            <a:r>
              <a:rPr lang="en-IN" dirty="0" err="1"/>
              <a:t>Dynamodb</a:t>
            </a:r>
            <a:r>
              <a:rPr lang="en-IN" dirty="0"/>
              <a:t> and Amazon RDS have additional costs</a:t>
            </a:r>
          </a:p>
          <a:p>
            <a:pPr marL="342900" indent="-342900">
              <a:buFont typeface="Wingdings" panose="05000000000000000000" pitchFamily="2" charset="2"/>
              <a:buChar char="§"/>
            </a:pPr>
            <a:r>
              <a:rPr lang="en-IN" dirty="0"/>
              <a:t>Data transfer out is charged. </a:t>
            </a:r>
          </a:p>
          <a:p>
            <a:endParaRPr lang="en-IN" dirty="0"/>
          </a:p>
          <a:p>
            <a:pPr marL="342900" indent="-342900">
              <a:buFont typeface="Wingdings" panose="05000000000000000000" pitchFamily="2" charset="2"/>
              <a:buChar char="§"/>
            </a:pPr>
            <a:endParaRPr lang="en-IN" dirty="0"/>
          </a:p>
        </p:txBody>
      </p:sp>
    </p:spTree>
    <p:extLst>
      <p:ext uri="{BB962C8B-B14F-4D97-AF65-F5344CB8AC3E}">
        <p14:creationId xmlns:p14="http://schemas.microsoft.com/office/powerpoint/2010/main" val="2047761788"/>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FC717FF-B599-485D-BB8A-B8299FB79F2A}"/>
              </a:ext>
            </a:extLst>
          </p:cNvPr>
          <p:cNvSpPr>
            <a:spLocks noGrp="1"/>
          </p:cNvSpPr>
          <p:nvPr>
            <p:ph type="title"/>
          </p:nvPr>
        </p:nvSpPr>
        <p:spPr/>
        <p:txBody>
          <a:bodyPr/>
          <a:lstStyle/>
          <a:p>
            <a:r>
              <a:rPr lang="en-IN" dirty="0"/>
              <a:t>Managing Amazon EMR Costs</a:t>
            </a:r>
          </a:p>
        </p:txBody>
      </p:sp>
      <p:sp>
        <p:nvSpPr>
          <p:cNvPr id="3" name="Content Placeholder 2">
            <a:extLst>
              <a:ext uri="{FF2B5EF4-FFF2-40B4-BE49-F238E27FC236}">
                <a16:creationId xmlns="" xmlns:a16="http://schemas.microsoft.com/office/drawing/2014/main" id="{FBC7A769-A440-41BD-89B6-ED59B5ECA53E}"/>
              </a:ext>
            </a:extLst>
          </p:cNvPr>
          <p:cNvSpPr>
            <a:spLocks noGrp="1"/>
          </p:cNvSpPr>
          <p:nvPr>
            <p:ph idx="1"/>
          </p:nvPr>
        </p:nvSpPr>
        <p:spPr/>
        <p:txBody>
          <a:bodyPr/>
          <a:lstStyle/>
          <a:p>
            <a:r>
              <a:rPr lang="en-IN" dirty="0"/>
              <a:t>Factors which determine the cost of instance type:</a:t>
            </a:r>
          </a:p>
          <a:p>
            <a:pPr marL="342900" indent="-342900">
              <a:buFont typeface="Wingdings" panose="05000000000000000000" pitchFamily="2" charset="2"/>
              <a:buChar char="§"/>
            </a:pPr>
            <a:r>
              <a:rPr lang="en-IN" dirty="0"/>
              <a:t>Region </a:t>
            </a:r>
          </a:p>
          <a:p>
            <a:pPr marL="342900" indent="-342900">
              <a:buFont typeface="Wingdings" panose="05000000000000000000" pitchFamily="2" charset="2"/>
              <a:buChar char="§"/>
            </a:pPr>
            <a:r>
              <a:rPr lang="en-IN" dirty="0"/>
              <a:t>Pricing Model (On-demand, reserved instances or spot)</a:t>
            </a:r>
          </a:p>
          <a:p>
            <a:pPr marL="342900" indent="-342900">
              <a:buFont typeface="Wingdings" panose="05000000000000000000" pitchFamily="2" charset="2"/>
              <a:buChar char="§"/>
            </a:pPr>
            <a:r>
              <a:rPr lang="en-IN" dirty="0"/>
              <a:t>EC2 Instance size</a:t>
            </a:r>
          </a:p>
          <a:p>
            <a:r>
              <a:rPr lang="en-IN" dirty="0" smtClean="0"/>
              <a:t>Charges </a:t>
            </a:r>
            <a:r>
              <a:rPr lang="en-IN" dirty="0"/>
              <a:t>are applicable per instance hour and not per cluster.</a:t>
            </a:r>
          </a:p>
          <a:p>
            <a:pPr marL="342900" indent="-342900">
              <a:buFont typeface="Wingdings" panose="05000000000000000000" pitchFamily="2" charset="2"/>
              <a:buChar char="§"/>
            </a:pPr>
            <a:r>
              <a:rPr lang="en-IN" dirty="0"/>
              <a:t>10 nodes for 10 hours costs the same as 100 nodes for 1 hour</a:t>
            </a:r>
          </a:p>
          <a:p>
            <a:pPr marL="342900" indent="-342900">
              <a:buFont typeface="Wingdings" panose="05000000000000000000" pitchFamily="2" charset="2"/>
              <a:buChar char="§"/>
            </a:pPr>
            <a:r>
              <a:rPr lang="en-IN" dirty="0"/>
              <a:t>Per instance hour is calculated when instances are running</a:t>
            </a:r>
          </a:p>
        </p:txBody>
      </p:sp>
    </p:spTree>
    <p:extLst>
      <p:ext uri="{BB962C8B-B14F-4D97-AF65-F5344CB8AC3E}">
        <p14:creationId xmlns:p14="http://schemas.microsoft.com/office/powerpoint/2010/main" val="85879839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87981AD-589B-49F5-879D-46731BBB82DC}"/>
              </a:ext>
            </a:extLst>
          </p:cNvPr>
          <p:cNvSpPr>
            <a:spLocks noGrp="1"/>
          </p:cNvSpPr>
          <p:nvPr>
            <p:ph type="title"/>
          </p:nvPr>
        </p:nvSpPr>
        <p:spPr/>
        <p:txBody>
          <a:bodyPr/>
          <a:lstStyle/>
          <a:p>
            <a:r>
              <a:rPr lang="en-IN" dirty="0"/>
              <a:t>Managing Amazon EMR Costs</a:t>
            </a:r>
          </a:p>
        </p:txBody>
      </p:sp>
      <p:sp>
        <p:nvSpPr>
          <p:cNvPr id="3" name="Content Placeholder 2">
            <a:extLst>
              <a:ext uri="{FF2B5EF4-FFF2-40B4-BE49-F238E27FC236}">
                <a16:creationId xmlns="" xmlns:a16="http://schemas.microsoft.com/office/drawing/2014/main" id="{D3AD31F9-9840-4570-96D2-B83EB64D30DB}"/>
              </a:ext>
            </a:extLst>
          </p:cNvPr>
          <p:cNvSpPr>
            <a:spLocks noGrp="1"/>
          </p:cNvSpPr>
          <p:nvPr>
            <p:ph idx="1"/>
          </p:nvPr>
        </p:nvSpPr>
        <p:spPr/>
        <p:txBody>
          <a:bodyPr/>
          <a:lstStyle/>
          <a:p>
            <a:pPr marL="342900" indent="-342900">
              <a:buFont typeface="Wingdings" panose="05000000000000000000" pitchFamily="2" charset="2"/>
              <a:buChar char="§"/>
            </a:pPr>
            <a:r>
              <a:rPr lang="en-IN" dirty="0"/>
              <a:t>Identify if clusters can be transient vs. long running</a:t>
            </a:r>
          </a:p>
          <a:p>
            <a:pPr marL="342900" indent="-342900">
              <a:buFont typeface="Wingdings" panose="05000000000000000000" pitchFamily="2" charset="2"/>
              <a:buChar char="§"/>
            </a:pPr>
            <a:r>
              <a:rPr lang="en-IN" dirty="0"/>
              <a:t>An intelligent mix of transient and long running clusters can lower costs</a:t>
            </a:r>
          </a:p>
          <a:p>
            <a:pPr marL="342900" indent="-342900">
              <a:buFont typeface="Wingdings" panose="05000000000000000000" pitchFamily="2" charset="2"/>
              <a:buChar char="§"/>
            </a:pPr>
            <a:r>
              <a:rPr lang="en-IN" dirty="0"/>
              <a:t>Add or remove core or task nodes as per the changing workload</a:t>
            </a:r>
          </a:p>
        </p:txBody>
      </p:sp>
    </p:spTree>
    <p:extLst>
      <p:ext uri="{BB962C8B-B14F-4D97-AF65-F5344CB8AC3E}">
        <p14:creationId xmlns:p14="http://schemas.microsoft.com/office/powerpoint/2010/main" val="2742043157"/>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0595904-26AE-4E8E-883D-50F1E6945AB8}"/>
              </a:ext>
            </a:extLst>
          </p:cNvPr>
          <p:cNvSpPr>
            <a:spLocks noGrp="1"/>
          </p:cNvSpPr>
          <p:nvPr>
            <p:ph type="title"/>
          </p:nvPr>
        </p:nvSpPr>
        <p:spPr/>
        <p:txBody>
          <a:bodyPr/>
          <a:lstStyle/>
          <a:p>
            <a:r>
              <a:rPr lang="en-IN" dirty="0"/>
              <a:t>Overview of Amazon EMR security </a:t>
            </a:r>
          </a:p>
        </p:txBody>
      </p:sp>
      <p:sp>
        <p:nvSpPr>
          <p:cNvPr id="3" name="Content Placeholder 2">
            <a:extLst>
              <a:ext uri="{FF2B5EF4-FFF2-40B4-BE49-F238E27FC236}">
                <a16:creationId xmlns="" xmlns:a16="http://schemas.microsoft.com/office/drawing/2014/main" id="{506F96D1-956C-48A3-AF92-77F0E643FB43}"/>
              </a:ext>
            </a:extLst>
          </p:cNvPr>
          <p:cNvSpPr>
            <a:spLocks noGrp="1"/>
          </p:cNvSpPr>
          <p:nvPr>
            <p:ph idx="1"/>
          </p:nvPr>
        </p:nvSpPr>
        <p:spPr/>
        <p:txBody>
          <a:bodyPr/>
          <a:lstStyle/>
          <a:p>
            <a:r>
              <a:rPr lang="en-IN" dirty="0"/>
              <a:t>Security of the cloud is the responsibility of AWS and security within the cloud is a joint effort between the customer and AWS. </a:t>
            </a:r>
          </a:p>
          <a:p>
            <a:r>
              <a:rPr lang="en-IN" dirty="0"/>
              <a:t>Best Practices </a:t>
            </a:r>
          </a:p>
          <a:p>
            <a:pPr marL="342900" indent="-342900">
              <a:buFont typeface="Wingdings" panose="05000000000000000000" pitchFamily="2" charset="2"/>
              <a:buChar char="§"/>
            </a:pPr>
            <a:r>
              <a:rPr lang="en-IN" dirty="0"/>
              <a:t>Access based on AWS Account ID</a:t>
            </a:r>
          </a:p>
          <a:p>
            <a:pPr marL="342900" indent="-342900">
              <a:buFont typeface="Wingdings" panose="05000000000000000000" pitchFamily="2" charset="2"/>
              <a:buChar char="§"/>
            </a:pPr>
            <a:r>
              <a:rPr lang="en-IN" dirty="0"/>
              <a:t>Every API request to Amazon EMR to be authenticated </a:t>
            </a:r>
          </a:p>
          <a:p>
            <a:pPr marL="342900" indent="-342900">
              <a:buFont typeface="Wingdings" panose="05000000000000000000" pitchFamily="2" charset="2"/>
              <a:buChar char="§"/>
            </a:pPr>
            <a:r>
              <a:rPr lang="en-IN" dirty="0"/>
              <a:t>Default Security Groups</a:t>
            </a:r>
          </a:p>
          <a:p>
            <a:pPr marL="342900" indent="-342900">
              <a:buFont typeface="Wingdings" panose="05000000000000000000" pitchFamily="2" charset="2"/>
              <a:buChar char="§"/>
            </a:pPr>
            <a:r>
              <a:rPr lang="en-IN" dirty="0"/>
              <a:t>Use cluster tags to further enable fine-grained access control </a:t>
            </a:r>
          </a:p>
        </p:txBody>
      </p:sp>
    </p:spTree>
    <p:extLst>
      <p:ext uri="{BB962C8B-B14F-4D97-AF65-F5344CB8AC3E}">
        <p14:creationId xmlns:p14="http://schemas.microsoft.com/office/powerpoint/2010/main" val="117837919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C306BCF-62A5-44A5-9CB7-B0CE64D41093}"/>
              </a:ext>
            </a:extLst>
          </p:cNvPr>
          <p:cNvSpPr>
            <a:spLocks noGrp="1"/>
          </p:cNvSpPr>
          <p:nvPr>
            <p:ph type="title"/>
          </p:nvPr>
        </p:nvSpPr>
        <p:spPr/>
        <p:txBody>
          <a:bodyPr/>
          <a:lstStyle/>
          <a:p>
            <a:r>
              <a:rPr lang="en-IN" dirty="0"/>
              <a:t>Cloudera vs Hortonworks vs EMR </a:t>
            </a:r>
          </a:p>
        </p:txBody>
      </p:sp>
      <p:sp>
        <p:nvSpPr>
          <p:cNvPr id="3" name="Content Placeholder 2">
            <a:extLst>
              <a:ext uri="{FF2B5EF4-FFF2-40B4-BE49-F238E27FC236}">
                <a16:creationId xmlns="" xmlns:a16="http://schemas.microsoft.com/office/drawing/2014/main" id="{EFAAC2E4-0D16-42E8-BF21-73C94477E362}"/>
              </a:ext>
            </a:extLst>
          </p:cNvPr>
          <p:cNvSpPr>
            <a:spLocks noGrp="1"/>
          </p:cNvSpPr>
          <p:nvPr>
            <p:ph idx="1"/>
          </p:nvPr>
        </p:nvSpPr>
        <p:spPr/>
        <p:txBody>
          <a:bodyPr/>
          <a:lstStyle/>
          <a:p>
            <a:r>
              <a:rPr lang="en-IN" dirty="0" smtClean="0"/>
              <a:t>Tech Stack</a:t>
            </a:r>
          </a:p>
          <a:p>
            <a:r>
              <a:rPr lang="en-IN" dirty="0" smtClean="0"/>
              <a:t>Ease of installation</a:t>
            </a:r>
          </a:p>
          <a:p>
            <a:r>
              <a:rPr lang="en-IN" dirty="0" smtClean="0"/>
              <a:t>Updates</a:t>
            </a:r>
          </a:p>
          <a:p>
            <a:r>
              <a:rPr lang="en-IN" dirty="0" smtClean="0"/>
              <a:t>Proprietary softwares</a:t>
            </a:r>
          </a:p>
          <a:p>
            <a:r>
              <a:rPr lang="en-US" dirty="0" smtClean="0"/>
              <a:t>L</a:t>
            </a:r>
            <a:r>
              <a:rPr lang="en-IN" dirty="0" smtClean="0"/>
              <a:t>icense </a:t>
            </a:r>
          </a:p>
          <a:p>
            <a:r>
              <a:rPr lang="en-IN" dirty="0" smtClean="0"/>
              <a:t>SQL Interface</a:t>
            </a:r>
          </a:p>
          <a:p>
            <a:r>
              <a:rPr lang="en-IN" dirty="0" smtClean="0"/>
              <a:t>Focus/Target</a:t>
            </a:r>
          </a:p>
          <a:p>
            <a:r>
              <a:rPr lang="en-IN" dirty="0" smtClean="0"/>
              <a:t>Security Tools</a:t>
            </a:r>
            <a:endParaRPr lang="en-IN" dirty="0" smtClean="0"/>
          </a:p>
          <a:p>
            <a:r>
              <a:rPr lang="en-IN" dirty="0" smtClean="0"/>
              <a:t>HA</a:t>
            </a:r>
            <a:endParaRPr lang="en-IN" dirty="0"/>
          </a:p>
        </p:txBody>
      </p:sp>
    </p:spTree>
    <p:extLst>
      <p:ext uri="{BB962C8B-B14F-4D97-AF65-F5344CB8AC3E}">
        <p14:creationId xmlns:p14="http://schemas.microsoft.com/office/powerpoint/2010/main" val="3909517460"/>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A0626BBC-B624-4303-8B45-187156712576}"/>
              </a:ext>
            </a:extLst>
          </p:cNvPr>
          <p:cNvSpPr>
            <a:spLocks noGrp="1"/>
          </p:cNvSpPr>
          <p:nvPr>
            <p:ph type="title"/>
          </p:nvPr>
        </p:nvSpPr>
        <p:spPr/>
        <p:txBody>
          <a:bodyPr/>
          <a:lstStyle/>
          <a:p>
            <a:r>
              <a:rPr lang="en-IN" dirty="0"/>
              <a:t>Module 9</a:t>
            </a:r>
          </a:p>
        </p:txBody>
      </p:sp>
      <p:sp>
        <p:nvSpPr>
          <p:cNvPr id="2" name="Text Placeholder 1">
            <a:extLst>
              <a:ext uri="{FF2B5EF4-FFF2-40B4-BE49-F238E27FC236}">
                <a16:creationId xmlns="" xmlns:a16="http://schemas.microsoft.com/office/drawing/2014/main" id="{C8D9B6DF-7F05-4B39-8CF7-EA2032D728B3}"/>
              </a:ext>
            </a:extLst>
          </p:cNvPr>
          <p:cNvSpPr>
            <a:spLocks noGrp="1"/>
          </p:cNvSpPr>
          <p:nvPr>
            <p:ph type="body" idx="1"/>
          </p:nvPr>
        </p:nvSpPr>
        <p:spPr/>
        <p:txBody>
          <a:bodyPr/>
          <a:lstStyle/>
          <a:p>
            <a:r>
              <a:rPr lang="en-IN" dirty="0"/>
              <a:t>AWS glue</a:t>
            </a:r>
          </a:p>
        </p:txBody>
      </p:sp>
    </p:spTree>
    <p:extLst>
      <p:ext uri="{BB962C8B-B14F-4D97-AF65-F5344CB8AC3E}">
        <p14:creationId xmlns:p14="http://schemas.microsoft.com/office/powerpoint/2010/main" val="337176973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A0626BBC-B624-4303-8B45-187156712576}"/>
              </a:ext>
            </a:extLst>
          </p:cNvPr>
          <p:cNvSpPr>
            <a:spLocks noGrp="1"/>
          </p:cNvSpPr>
          <p:nvPr>
            <p:ph type="title"/>
          </p:nvPr>
        </p:nvSpPr>
        <p:spPr/>
        <p:txBody>
          <a:bodyPr/>
          <a:lstStyle/>
          <a:p>
            <a:r>
              <a:rPr lang="en-IN" dirty="0"/>
              <a:t>AWS Glue: Overview</a:t>
            </a:r>
          </a:p>
        </p:txBody>
      </p:sp>
      <p:sp>
        <p:nvSpPr>
          <p:cNvPr id="5" name="Content Placeholder 4">
            <a:extLst>
              <a:ext uri="{FF2B5EF4-FFF2-40B4-BE49-F238E27FC236}">
                <a16:creationId xmlns="" xmlns:a16="http://schemas.microsoft.com/office/drawing/2014/main" id="{84F1DB4B-6958-4CE4-BE9D-C00F3C11E05D}"/>
              </a:ext>
            </a:extLst>
          </p:cNvPr>
          <p:cNvSpPr>
            <a:spLocks noGrp="1"/>
          </p:cNvSpPr>
          <p:nvPr>
            <p:ph idx="1"/>
          </p:nvPr>
        </p:nvSpPr>
        <p:spPr>
          <a:xfrm>
            <a:off x="1097280" y="1845734"/>
            <a:ext cx="10058400" cy="4023360"/>
          </a:xfrm>
        </p:spPr>
        <p:txBody>
          <a:bodyPr/>
          <a:lstStyle/>
          <a:p>
            <a:r>
              <a:rPr lang="en-IN" dirty="0"/>
              <a:t>AWS Glue is a fully managed ETL (extract, transform, and load) service </a:t>
            </a:r>
          </a:p>
          <a:p>
            <a:pPr marL="342900" indent="-342900">
              <a:buFont typeface="Wingdings" panose="05000000000000000000" pitchFamily="2" charset="2"/>
              <a:buChar char="§"/>
            </a:pPr>
            <a:r>
              <a:rPr lang="en-IN" dirty="0"/>
              <a:t>Simple and cost-effective  </a:t>
            </a:r>
          </a:p>
          <a:p>
            <a:pPr marL="342900" indent="-342900">
              <a:buFont typeface="Wingdings" panose="05000000000000000000" pitchFamily="2" charset="2"/>
              <a:buChar char="§"/>
            </a:pPr>
            <a:r>
              <a:rPr lang="en-IN" dirty="0"/>
              <a:t>Clean, enrich and move data reliably between various data stores</a:t>
            </a:r>
          </a:p>
          <a:p>
            <a:r>
              <a:rPr lang="en-IN" dirty="0"/>
              <a:t> AWS Glue consists of:</a:t>
            </a:r>
          </a:p>
          <a:p>
            <a:pPr marL="342900" indent="-342900">
              <a:buFont typeface="Wingdings" panose="05000000000000000000" pitchFamily="2" charset="2"/>
              <a:buChar char="§"/>
            </a:pPr>
            <a:r>
              <a:rPr lang="en-IN" dirty="0"/>
              <a:t>A central metadata repository known as the AWS Glue Data Catalog, </a:t>
            </a:r>
          </a:p>
          <a:p>
            <a:pPr marL="342900" indent="-342900">
              <a:buFont typeface="Wingdings" panose="05000000000000000000" pitchFamily="2" charset="2"/>
              <a:buChar char="§"/>
            </a:pPr>
            <a:r>
              <a:rPr lang="en-IN" dirty="0"/>
              <a:t>An ETL engine that automatically generates Python or Scala code, and </a:t>
            </a:r>
          </a:p>
          <a:p>
            <a:pPr marL="342900" indent="-342900">
              <a:buFont typeface="Wingdings" panose="05000000000000000000" pitchFamily="2" charset="2"/>
              <a:buChar char="§"/>
            </a:pPr>
            <a:r>
              <a:rPr lang="en-IN" dirty="0"/>
              <a:t>A flexible scheduler that handles dependency resolution, job monitoring, and retries. </a:t>
            </a:r>
          </a:p>
          <a:p>
            <a:endParaRPr lang="en-IN" dirty="0"/>
          </a:p>
          <a:p>
            <a:r>
              <a:rPr lang="en-IN" dirty="0"/>
              <a:t>AWS Glue is serverless, so there’s no infrastructure to set up or manage.</a:t>
            </a:r>
          </a:p>
        </p:txBody>
      </p:sp>
    </p:spTree>
    <p:extLst>
      <p:ext uri="{BB962C8B-B14F-4D97-AF65-F5344CB8AC3E}">
        <p14:creationId xmlns:p14="http://schemas.microsoft.com/office/powerpoint/2010/main" val="5180574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DMS (Database Migration Service)</a:t>
            </a:r>
          </a:p>
        </p:txBody>
      </p:sp>
      <p:pic>
        <p:nvPicPr>
          <p:cNvPr id="4" name="Content Placeholder 3"/>
          <p:cNvPicPr>
            <a:picLocks noGrp="1" noChangeAspect="1"/>
          </p:cNvPicPr>
          <p:nvPr>
            <p:ph idx="1"/>
          </p:nvPr>
        </p:nvPicPr>
        <p:blipFill>
          <a:blip r:embed="rId2"/>
          <a:srcRect l="-76455" r="-76455"/>
          <a:stretch>
            <a:fillRect/>
          </a:stretch>
        </p:blipFill>
        <p:spPr/>
      </p:pic>
    </p:spTree>
    <p:extLst>
      <p:ext uri="{BB962C8B-B14F-4D97-AF65-F5344CB8AC3E}">
        <p14:creationId xmlns:p14="http://schemas.microsoft.com/office/powerpoint/2010/main" val="2476007044"/>
      </p:ext>
    </p:extLst>
  </p:cSld>
  <p:clrMapOvr>
    <a:masterClrMapping/>
  </p:clrMapOvr>
  <p:timing>
    <p:tnLst>
      <p:par>
        <p:cTn xmlns:p14="http://schemas.microsoft.com/office/powerpoint/2010/mai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A0626BBC-B624-4303-8B45-187156712576}"/>
              </a:ext>
            </a:extLst>
          </p:cNvPr>
          <p:cNvSpPr>
            <a:spLocks noGrp="1"/>
          </p:cNvSpPr>
          <p:nvPr>
            <p:ph type="title"/>
          </p:nvPr>
        </p:nvSpPr>
        <p:spPr/>
        <p:txBody>
          <a:bodyPr/>
          <a:lstStyle/>
          <a:p>
            <a:r>
              <a:rPr lang="en-IN" dirty="0"/>
              <a:t>AWS Glue: Components</a:t>
            </a:r>
          </a:p>
        </p:txBody>
      </p:sp>
      <p:pic>
        <p:nvPicPr>
          <p:cNvPr id="2" name="Content Placeholder 1">
            <a:extLst>
              <a:ext uri="{FF2B5EF4-FFF2-40B4-BE49-F238E27FC236}">
                <a16:creationId xmlns="" xmlns:a16="http://schemas.microsoft.com/office/drawing/2014/main" id="{96801807-F9DA-4D57-A4EE-14D74EB54D5E}"/>
              </a:ext>
            </a:extLst>
          </p:cNvPr>
          <p:cNvPicPr>
            <a:picLocks noGrp="1" noChangeAspect="1"/>
          </p:cNvPicPr>
          <p:nvPr>
            <p:ph idx="1"/>
          </p:nvPr>
        </p:nvPicPr>
        <p:blipFill rotWithShape="1">
          <a:blip r:embed="rId2"/>
          <a:srcRect l="28476" t="21948" r="21192" b="15455"/>
          <a:stretch/>
        </p:blipFill>
        <p:spPr>
          <a:xfrm>
            <a:off x="1269558" y="1866974"/>
            <a:ext cx="6297433" cy="4403282"/>
          </a:xfrm>
          <a:prstGeom prst="rect">
            <a:avLst/>
          </a:prstGeom>
        </p:spPr>
      </p:pic>
      <p:sp>
        <p:nvSpPr>
          <p:cNvPr id="6" name="Rectangle 5">
            <a:extLst>
              <a:ext uri="{FF2B5EF4-FFF2-40B4-BE49-F238E27FC236}">
                <a16:creationId xmlns="" xmlns:a16="http://schemas.microsoft.com/office/drawing/2014/main" id="{EDBF51FB-04DE-45DA-B7B5-11D6563CF925}"/>
              </a:ext>
            </a:extLst>
          </p:cNvPr>
          <p:cNvSpPr/>
          <p:nvPr/>
        </p:nvSpPr>
        <p:spPr>
          <a:xfrm>
            <a:off x="7222435" y="1865391"/>
            <a:ext cx="4161182" cy="24399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mj-lt"/>
              <a:buAutoNum type="arabicPeriod"/>
            </a:pPr>
            <a:r>
              <a:rPr lang="en-IN" sz="1600" dirty="0">
                <a:solidFill>
                  <a:schemeClr val="tx2"/>
                </a:solidFill>
              </a:rPr>
              <a:t>AWS Glue Console</a:t>
            </a:r>
          </a:p>
          <a:p>
            <a:pPr marL="342900" indent="-342900">
              <a:buFont typeface="+mj-lt"/>
              <a:buAutoNum type="arabicPeriod"/>
            </a:pPr>
            <a:r>
              <a:rPr lang="en-IN" sz="1600" dirty="0">
                <a:solidFill>
                  <a:schemeClr val="tx2"/>
                </a:solidFill>
              </a:rPr>
              <a:t>AWS Glue Data Catalog</a:t>
            </a:r>
          </a:p>
          <a:p>
            <a:pPr marL="342900" indent="-342900">
              <a:buFont typeface="+mj-lt"/>
              <a:buAutoNum type="arabicPeriod"/>
            </a:pPr>
            <a:r>
              <a:rPr lang="en-IN" sz="1600" dirty="0">
                <a:solidFill>
                  <a:schemeClr val="tx2"/>
                </a:solidFill>
              </a:rPr>
              <a:t>AWS Glue Crawlers and Classifiers</a:t>
            </a:r>
          </a:p>
          <a:p>
            <a:pPr marL="342900" indent="-342900">
              <a:buFont typeface="+mj-lt"/>
              <a:buAutoNum type="arabicPeriod"/>
            </a:pPr>
            <a:r>
              <a:rPr lang="en-IN" sz="1600" dirty="0">
                <a:solidFill>
                  <a:schemeClr val="tx2"/>
                </a:solidFill>
              </a:rPr>
              <a:t>AWS Glue ETL Operations</a:t>
            </a:r>
          </a:p>
          <a:p>
            <a:pPr marL="342900" indent="-342900">
              <a:buFont typeface="+mj-lt"/>
              <a:buAutoNum type="arabicPeriod"/>
            </a:pPr>
            <a:r>
              <a:rPr lang="en-IN" sz="1600" dirty="0">
                <a:solidFill>
                  <a:schemeClr val="tx2"/>
                </a:solidFill>
              </a:rPr>
              <a:t>The AWS Glue Jobs System </a:t>
            </a:r>
          </a:p>
        </p:txBody>
      </p:sp>
      <p:sp>
        <p:nvSpPr>
          <p:cNvPr id="7" name="Hexagon 6">
            <a:extLst>
              <a:ext uri="{FF2B5EF4-FFF2-40B4-BE49-F238E27FC236}">
                <a16:creationId xmlns="" xmlns:a16="http://schemas.microsoft.com/office/drawing/2014/main" id="{C8FAC7C8-A463-4C1D-9406-E76F4BCAB716}"/>
              </a:ext>
            </a:extLst>
          </p:cNvPr>
          <p:cNvSpPr/>
          <p:nvPr/>
        </p:nvSpPr>
        <p:spPr>
          <a:xfrm>
            <a:off x="5181599" y="1885822"/>
            <a:ext cx="331305" cy="293130"/>
          </a:xfrm>
          <a:prstGeom prst="hexag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1600" dirty="0"/>
              <a:t>1</a:t>
            </a:r>
            <a:endParaRPr lang="en-IN" dirty="0"/>
          </a:p>
        </p:txBody>
      </p:sp>
      <p:sp>
        <p:nvSpPr>
          <p:cNvPr id="8" name="Hexagon 7">
            <a:extLst>
              <a:ext uri="{FF2B5EF4-FFF2-40B4-BE49-F238E27FC236}">
                <a16:creationId xmlns="" xmlns:a16="http://schemas.microsoft.com/office/drawing/2014/main" id="{7B6586EB-4F8C-4C3C-B2F7-36DA9A79643F}"/>
              </a:ext>
            </a:extLst>
          </p:cNvPr>
          <p:cNvSpPr/>
          <p:nvPr/>
        </p:nvSpPr>
        <p:spPr>
          <a:xfrm>
            <a:off x="4086969" y="2792252"/>
            <a:ext cx="331305" cy="293130"/>
          </a:xfrm>
          <a:prstGeom prst="hexag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1600" dirty="0"/>
              <a:t>2</a:t>
            </a:r>
            <a:endParaRPr lang="en-IN" dirty="0"/>
          </a:p>
        </p:txBody>
      </p:sp>
      <p:sp>
        <p:nvSpPr>
          <p:cNvPr id="9" name="Hexagon 8">
            <a:extLst>
              <a:ext uri="{FF2B5EF4-FFF2-40B4-BE49-F238E27FC236}">
                <a16:creationId xmlns="" xmlns:a16="http://schemas.microsoft.com/office/drawing/2014/main" id="{EB0C8FFC-3119-4E87-9BB7-B102597E3E70}"/>
              </a:ext>
            </a:extLst>
          </p:cNvPr>
          <p:cNvSpPr/>
          <p:nvPr/>
        </p:nvSpPr>
        <p:spPr>
          <a:xfrm>
            <a:off x="3008243" y="2369527"/>
            <a:ext cx="331305" cy="293130"/>
          </a:xfrm>
          <a:prstGeom prst="hexag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1600" dirty="0"/>
              <a:t>3</a:t>
            </a:r>
            <a:endParaRPr lang="en-IN" dirty="0"/>
          </a:p>
        </p:txBody>
      </p:sp>
      <p:sp>
        <p:nvSpPr>
          <p:cNvPr id="10" name="Hexagon 9">
            <a:extLst>
              <a:ext uri="{FF2B5EF4-FFF2-40B4-BE49-F238E27FC236}">
                <a16:creationId xmlns="" xmlns:a16="http://schemas.microsoft.com/office/drawing/2014/main" id="{92E989F6-366B-47CA-8BA1-D7E4BFDFAEBB}"/>
              </a:ext>
            </a:extLst>
          </p:cNvPr>
          <p:cNvSpPr/>
          <p:nvPr/>
        </p:nvSpPr>
        <p:spPr>
          <a:xfrm>
            <a:off x="3518451" y="5616308"/>
            <a:ext cx="331305" cy="293130"/>
          </a:xfrm>
          <a:prstGeom prst="hexag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1600" dirty="0"/>
              <a:t>4</a:t>
            </a:r>
            <a:endParaRPr lang="en-IN" dirty="0"/>
          </a:p>
        </p:txBody>
      </p:sp>
      <p:sp>
        <p:nvSpPr>
          <p:cNvPr id="11" name="Hexagon 10">
            <a:extLst>
              <a:ext uri="{FF2B5EF4-FFF2-40B4-BE49-F238E27FC236}">
                <a16:creationId xmlns="" xmlns:a16="http://schemas.microsoft.com/office/drawing/2014/main" id="{48262412-60EE-4E69-A169-20709E1C10BE}"/>
              </a:ext>
            </a:extLst>
          </p:cNvPr>
          <p:cNvSpPr/>
          <p:nvPr/>
        </p:nvSpPr>
        <p:spPr>
          <a:xfrm>
            <a:off x="4365265" y="3922050"/>
            <a:ext cx="331305" cy="293130"/>
          </a:xfrm>
          <a:prstGeom prst="hexagon">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sz="1600" dirty="0"/>
              <a:t>5</a:t>
            </a:r>
            <a:endParaRPr lang="en-IN" dirty="0"/>
          </a:p>
        </p:txBody>
      </p:sp>
    </p:spTree>
    <p:extLst>
      <p:ext uri="{BB962C8B-B14F-4D97-AF65-F5344CB8AC3E}">
        <p14:creationId xmlns:p14="http://schemas.microsoft.com/office/powerpoint/2010/main" val="2510447672"/>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A0626BBC-B624-4303-8B45-187156712576}"/>
              </a:ext>
            </a:extLst>
          </p:cNvPr>
          <p:cNvSpPr>
            <a:spLocks noGrp="1"/>
          </p:cNvSpPr>
          <p:nvPr>
            <p:ph type="title"/>
          </p:nvPr>
        </p:nvSpPr>
        <p:spPr/>
        <p:txBody>
          <a:bodyPr/>
          <a:lstStyle/>
          <a:p>
            <a:r>
              <a:rPr lang="en-IN" dirty="0"/>
              <a:t>AWS Glue: Components </a:t>
            </a:r>
          </a:p>
        </p:txBody>
      </p:sp>
      <p:sp>
        <p:nvSpPr>
          <p:cNvPr id="5" name="Content Placeholder 4">
            <a:extLst>
              <a:ext uri="{FF2B5EF4-FFF2-40B4-BE49-F238E27FC236}">
                <a16:creationId xmlns="" xmlns:a16="http://schemas.microsoft.com/office/drawing/2014/main" id="{84F1DB4B-6958-4CE4-BE9D-C00F3C11E05D}"/>
              </a:ext>
            </a:extLst>
          </p:cNvPr>
          <p:cNvSpPr>
            <a:spLocks noGrp="1"/>
          </p:cNvSpPr>
          <p:nvPr>
            <p:ph idx="1"/>
          </p:nvPr>
        </p:nvSpPr>
        <p:spPr/>
        <p:txBody>
          <a:bodyPr/>
          <a:lstStyle/>
          <a:p>
            <a:pPr marL="457200" indent="-457200">
              <a:buAutoNum type="arabicPeriod"/>
            </a:pPr>
            <a:r>
              <a:rPr lang="en-IN" b="1" dirty="0"/>
              <a:t>AWS Glue Console</a:t>
            </a:r>
          </a:p>
          <a:p>
            <a:pPr marL="342900" indent="-342900">
              <a:buFont typeface="Wingdings" panose="05000000000000000000" pitchFamily="2" charset="2"/>
              <a:buChar char="§"/>
            </a:pPr>
            <a:r>
              <a:rPr lang="en-IN" dirty="0"/>
              <a:t>Define and orchestrate your ETL workflow </a:t>
            </a:r>
          </a:p>
          <a:p>
            <a:pPr marL="342900" indent="-342900">
              <a:buFont typeface="Wingdings" panose="05000000000000000000" pitchFamily="2" charset="2"/>
              <a:buChar char="§"/>
            </a:pPr>
            <a:r>
              <a:rPr lang="en-IN" dirty="0"/>
              <a:t>Perform the following tasks: </a:t>
            </a:r>
          </a:p>
          <a:p>
            <a:pPr marL="915988" lvl="1" indent="-342900">
              <a:buFont typeface="Wingdings" panose="05000000000000000000" pitchFamily="2" charset="2"/>
              <a:buChar char="Ø"/>
            </a:pPr>
            <a:r>
              <a:rPr lang="en-IN" dirty="0"/>
              <a:t>Define AWS Glue objects such as jobs, tables, crawlers, and connections</a:t>
            </a:r>
          </a:p>
          <a:p>
            <a:pPr marL="915988" lvl="1" indent="-342900">
              <a:buFont typeface="Wingdings" panose="05000000000000000000" pitchFamily="2" charset="2"/>
              <a:buChar char="Ø"/>
            </a:pPr>
            <a:r>
              <a:rPr lang="en-IN" dirty="0"/>
              <a:t>Schedule when crawlers run</a:t>
            </a:r>
          </a:p>
          <a:p>
            <a:pPr marL="915988" lvl="1" indent="-342900">
              <a:buFont typeface="Wingdings" panose="05000000000000000000" pitchFamily="2" charset="2"/>
              <a:buChar char="Ø"/>
            </a:pPr>
            <a:r>
              <a:rPr lang="en-IN" dirty="0"/>
              <a:t>Define events or schedules for job triggers</a:t>
            </a:r>
          </a:p>
          <a:p>
            <a:pPr marL="915988" lvl="1" indent="-342900">
              <a:buFont typeface="Wingdings" panose="05000000000000000000" pitchFamily="2" charset="2"/>
              <a:buChar char="Ø"/>
            </a:pPr>
            <a:r>
              <a:rPr lang="en-IN" dirty="0"/>
              <a:t>Search and filter lists of AWS Glue objects</a:t>
            </a:r>
          </a:p>
          <a:p>
            <a:pPr marL="915988" lvl="1" indent="-342900">
              <a:buFont typeface="Wingdings" panose="05000000000000000000" pitchFamily="2" charset="2"/>
              <a:buChar char="Ø"/>
            </a:pPr>
            <a:r>
              <a:rPr lang="en-IN" dirty="0"/>
              <a:t>Edit transformation scripts</a:t>
            </a:r>
          </a:p>
        </p:txBody>
      </p:sp>
    </p:spTree>
    <p:extLst>
      <p:ext uri="{BB962C8B-B14F-4D97-AF65-F5344CB8AC3E}">
        <p14:creationId xmlns:p14="http://schemas.microsoft.com/office/powerpoint/2010/main" val="127079574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A0626BBC-B624-4303-8B45-187156712576}"/>
              </a:ext>
            </a:extLst>
          </p:cNvPr>
          <p:cNvSpPr>
            <a:spLocks noGrp="1"/>
          </p:cNvSpPr>
          <p:nvPr>
            <p:ph type="title"/>
          </p:nvPr>
        </p:nvSpPr>
        <p:spPr/>
        <p:txBody>
          <a:bodyPr/>
          <a:lstStyle/>
          <a:p>
            <a:r>
              <a:rPr lang="en-IN" dirty="0"/>
              <a:t>AWS Glue: Components</a:t>
            </a:r>
          </a:p>
        </p:txBody>
      </p:sp>
      <p:pic>
        <p:nvPicPr>
          <p:cNvPr id="2" name="Content Placeholder 1">
            <a:extLst>
              <a:ext uri="{FF2B5EF4-FFF2-40B4-BE49-F238E27FC236}">
                <a16:creationId xmlns="" xmlns:a16="http://schemas.microsoft.com/office/drawing/2014/main" id="{96801807-F9DA-4D57-A4EE-14D74EB54D5E}"/>
              </a:ext>
            </a:extLst>
          </p:cNvPr>
          <p:cNvPicPr>
            <a:picLocks noGrp="1" noChangeAspect="1"/>
          </p:cNvPicPr>
          <p:nvPr>
            <p:ph idx="1"/>
          </p:nvPr>
        </p:nvPicPr>
        <p:blipFill rotWithShape="1">
          <a:blip r:embed="rId2"/>
          <a:srcRect l="28476" t="21948" r="21192" b="15455"/>
          <a:stretch/>
        </p:blipFill>
        <p:spPr>
          <a:xfrm>
            <a:off x="7275443" y="1763317"/>
            <a:ext cx="4386469" cy="3067101"/>
          </a:xfrm>
          <a:prstGeom prst="rect">
            <a:avLst/>
          </a:prstGeom>
        </p:spPr>
      </p:pic>
      <p:sp>
        <p:nvSpPr>
          <p:cNvPr id="3" name="Rectangle 2">
            <a:extLst>
              <a:ext uri="{FF2B5EF4-FFF2-40B4-BE49-F238E27FC236}">
                <a16:creationId xmlns="" xmlns:a16="http://schemas.microsoft.com/office/drawing/2014/main" id="{EEF9B634-5AC3-4BC7-920C-0E5AD04E8192}"/>
              </a:ext>
            </a:extLst>
          </p:cNvPr>
          <p:cNvSpPr/>
          <p:nvPr/>
        </p:nvSpPr>
        <p:spPr>
          <a:xfrm>
            <a:off x="8314418" y="2296327"/>
            <a:ext cx="1311961" cy="10005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 xmlns:a16="http://schemas.microsoft.com/office/drawing/2014/main" id="{EDBF51FB-04DE-45DA-B7B5-11D6563CF925}"/>
              </a:ext>
            </a:extLst>
          </p:cNvPr>
          <p:cNvSpPr/>
          <p:nvPr/>
        </p:nvSpPr>
        <p:spPr>
          <a:xfrm>
            <a:off x="1219200" y="1890165"/>
            <a:ext cx="5380389" cy="3230476"/>
          </a:xfrm>
          <a:prstGeom prst="rect">
            <a:avLst/>
          </a:prstGeom>
        </p:spPr>
        <p:txBody>
          <a:bodyPr vert="horz" lIns="0" tIns="45720" rIns="0" bIns="45720" rtlCol="0">
            <a:normAutofit/>
          </a:bodyPr>
          <a:lstStyle/>
          <a:p>
            <a:pPr marL="457200" indent="-457200" defTabSz="914400">
              <a:lnSpc>
                <a:spcPct val="120000"/>
              </a:lnSpc>
              <a:spcBef>
                <a:spcPts val="300"/>
              </a:spcBef>
              <a:spcAft>
                <a:spcPts val="300"/>
              </a:spcAft>
              <a:buClr>
                <a:schemeClr val="accent1"/>
              </a:buClr>
              <a:buSzPct val="100000"/>
              <a:buFont typeface="+mj-lt"/>
              <a:buAutoNum type="arabicPeriod" startAt="2"/>
            </a:pPr>
            <a:r>
              <a:rPr lang="en-IN" sz="2000" b="1" dirty="0">
                <a:solidFill>
                  <a:schemeClr val="tx1">
                    <a:lumMod val="75000"/>
                    <a:lumOff val="25000"/>
                  </a:schemeClr>
                </a:solidFill>
              </a:rPr>
              <a:t>AWS Glue Data Catalog</a:t>
            </a:r>
          </a:p>
          <a:p>
            <a:pPr marL="457200" indent="-457200" defTabSz="914400">
              <a:lnSpc>
                <a:spcPct val="120000"/>
              </a:lnSpc>
              <a:spcBef>
                <a:spcPts val="300"/>
              </a:spcBef>
              <a:spcAft>
                <a:spcPts val="300"/>
              </a:spcAft>
              <a:buClr>
                <a:schemeClr val="accent1"/>
              </a:buClr>
              <a:buSzPct val="100000"/>
              <a:buFont typeface="Wingdings" panose="05000000000000000000" pitchFamily="2" charset="2"/>
              <a:buChar char="§"/>
            </a:pPr>
            <a:r>
              <a:rPr lang="en-IN" sz="2000" dirty="0">
                <a:solidFill>
                  <a:schemeClr val="tx1">
                    <a:lumMod val="75000"/>
                    <a:lumOff val="25000"/>
                  </a:schemeClr>
                </a:solidFill>
              </a:rPr>
              <a:t>Persistent metadata store </a:t>
            </a:r>
          </a:p>
          <a:p>
            <a:pPr marL="457200" indent="-457200" defTabSz="914400">
              <a:lnSpc>
                <a:spcPct val="120000"/>
              </a:lnSpc>
              <a:spcBef>
                <a:spcPts val="300"/>
              </a:spcBef>
              <a:spcAft>
                <a:spcPts val="300"/>
              </a:spcAft>
              <a:buClr>
                <a:schemeClr val="accent1"/>
              </a:buClr>
              <a:buSzPct val="100000"/>
              <a:buFont typeface="Wingdings" panose="05000000000000000000" pitchFamily="2" charset="2"/>
              <a:buChar char="§"/>
            </a:pPr>
            <a:r>
              <a:rPr lang="en-IN" sz="2000" dirty="0">
                <a:solidFill>
                  <a:schemeClr val="tx1">
                    <a:lumMod val="75000"/>
                    <a:lumOff val="25000"/>
                  </a:schemeClr>
                </a:solidFill>
              </a:rPr>
              <a:t>Each AWS account has one AWS Glue Data Catalog </a:t>
            </a:r>
          </a:p>
          <a:p>
            <a:pPr marL="457200" indent="-457200" defTabSz="914400">
              <a:lnSpc>
                <a:spcPct val="120000"/>
              </a:lnSpc>
              <a:spcBef>
                <a:spcPts val="300"/>
              </a:spcBef>
              <a:spcAft>
                <a:spcPts val="300"/>
              </a:spcAft>
              <a:buClr>
                <a:schemeClr val="accent1"/>
              </a:buClr>
              <a:buSzPct val="100000"/>
              <a:buFont typeface="Wingdings" panose="05000000000000000000" pitchFamily="2" charset="2"/>
              <a:buChar char="§"/>
            </a:pPr>
            <a:r>
              <a:rPr lang="en-IN" sz="2000" dirty="0">
                <a:solidFill>
                  <a:schemeClr val="tx1">
                    <a:lumMod val="75000"/>
                    <a:lumOff val="25000"/>
                  </a:schemeClr>
                </a:solidFill>
              </a:rPr>
              <a:t>Contains table definitions, job definitions, and other control information to manage your AWS Glue environment</a:t>
            </a:r>
          </a:p>
        </p:txBody>
      </p:sp>
      <p:sp>
        <p:nvSpPr>
          <p:cNvPr id="5" name="Rectangle 4">
            <a:extLst>
              <a:ext uri="{FF2B5EF4-FFF2-40B4-BE49-F238E27FC236}">
                <a16:creationId xmlns="" xmlns:a16="http://schemas.microsoft.com/office/drawing/2014/main" id="{154A853D-16B2-46B6-91A3-7B10F2D90BD4}"/>
              </a:ext>
            </a:extLst>
          </p:cNvPr>
          <p:cNvSpPr/>
          <p:nvPr/>
        </p:nvSpPr>
        <p:spPr>
          <a:xfrm>
            <a:off x="1113182" y="5758905"/>
            <a:ext cx="9303025" cy="338554"/>
          </a:xfrm>
          <a:prstGeom prst="rect">
            <a:avLst/>
          </a:prstGeom>
        </p:spPr>
        <p:txBody>
          <a:bodyPr wrap="square">
            <a:spAutoFit/>
          </a:bodyPr>
          <a:lstStyle/>
          <a:p>
            <a:r>
              <a:rPr lang="en-IN" sz="1600" dirty="0"/>
              <a:t>The Data Catalog is a drop-in replacement for the Apache Hive </a:t>
            </a:r>
            <a:r>
              <a:rPr lang="en-IN" sz="1600" dirty="0" err="1"/>
              <a:t>Metastore</a:t>
            </a:r>
            <a:r>
              <a:rPr lang="en-IN" sz="1600" dirty="0"/>
              <a:t>.</a:t>
            </a:r>
          </a:p>
        </p:txBody>
      </p:sp>
    </p:spTree>
    <p:extLst>
      <p:ext uri="{BB962C8B-B14F-4D97-AF65-F5344CB8AC3E}">
        <p14:creationId xmlns:p14="http://schemas.microsoft.com/office/powerpoint/2010/main" val="121836919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A0626BBC-B624-4303-8B45-187156712576}"/>
              </a:ext>
            </a:extLst>
          </p:cNvPr>
          <p:cNvSpPr>
            <a:spLocks noGrp="1"/>
          </p:cNvSpPr>
          <p:nvPr>
            <p:ph type="title"/>
          </p:nvPr>
        </p:nvSpPr>
        <p:spPr/>
        <p:txBody>
          <a:bodyPr/>
          <a:lstStyle/>
          <a:p>
            <a:r>
              <a:rPr lang="en-IN" dirty="0"/>
              <a:t>AWS Glue: Data Catalog </a:t>
            </a:r>
          </a:p>
        </p:txBody>
      </p:sp>
      <p:sp>
        <p:nvSpPr>
          <p:cNvPr id="5" name="Content Placeholder 4">
            <a:extLst>
              <a:ext uri="{FF2B5EF4-FFF2-40B4-BE49-F238E27FC236}">
                <a16:creationId xmlns="" xmlns:a16="http://schemas.microsoft.com/office/drawing/2014/main" id="{84F1DB4B-6958-4CE4-BE9D-C00F3C11E05D}"/>
              </a:ext>
            </a:extLst>
          </p:cNvPr>
          <p:cNvSpPr>
            <a:spLocks noGrp="1"/>
          </p:cNvSpPr>
          <p:nvPr>
            <p:ph idx="1"/>
          </p:nvPr>
        </p:nvSpPr>
        <p:spPr/>
        <p:txBody>
          <a:bodyPr>
            <a:normAutofit/>
          </a:bodyPr>
          <a:lstStyle/>
          <a:p>
            <a:r>
              <a:rPr lang="en-IN" b="1" dirty="0"/>
              <a:t>Table</a:t>
            </a:r>
            <a:r>
              <a:rPr lang="en-IN" dirty="0"/>
              <a:t> = Metadata definition that represents data</a:t>
            </a:r>
          </a:p>
          <a:p>
            <a:r>
              <a:rPr lang="en-IN" b="1" dirty="0"/>
              <a:t>Crawler</a:t>
            </a:r>
            <a:r>
              <a:rPr lang="en-IN" dirty="0"/>
              <a:t> = A program that connects to a data store (source or target), progresses through a prioritized list of classifiers </a:t>
            </a:r>
          </a:p>
          <a:p>
            <a:r>
              <a:rPr lang="en-IN" b="1" dirty="0"/>
              <a:t>Classifier</a:t>
            </a:r>
            <a:r>
              <a:rPr lang="en-IN" dirty="0"/>
              <a:t> = Determines the schema of data</a:t>
            </a:r>
          </a:p>
          <a:p>
            <a:r>
              <a:rPr lang="en-IN" b="1" dirty="0"/>
              <a:t>Connection</a:t>
            </a:r>
            <a:r>
              <a:rPr lang="en-IN" dirty="0"/>
              <a:t> = Contains the properties that are required to connect to the data store</a:t>
            </a:r>
          </a:p>
          <a:p>
            <a:r>
              <a:rPr lang="en-IN" b="1" dirty="0"/>
              <a:t>Database</a:t>
            </a:r>
            <a:r>
              <a:rPr lang="en-IN" dirty="0"/>
              <a:t> = A set of associated table definitions organized into a logical group in AWS Glue</a:t>
            </a:r>
          </a:p>
          <a:p>
            <a:r>
              <a:rPr lang="en-IN" b="1" dirty="0"/>
              <a:t>Job</a:t>
            </a:r>
            <a:r>
              <a:rPr lang="en-IN" dirty="0"/>
              <a:t> = The business logic that is required to perform ETL work</a:t>
            </a:r>
          </a:p>
          <a:p>
            <a:r>
              <a:rPr lang="en-IN" b="1" dirty="0"/>
              <a:t>Script</a:t>
            </a:r>
            <a:r>
              <a:rPr lang="en-IN" dirty="0"/>
              <a:t> = Code that extracts data from sources, transforms it, and loads it into targets</a:t>
            </a:r>
          </a:p>
          <a:p>
            <a:r>
              <a:rPr lang="en-IN" b="1" dirty="0"/>
              <a:t>Transform</a:t>
            </a:r>
            <a:r>
              <a:rPr lang="en-IN" dirty="0"/>
              <a:t> = The code logic that is used to manipulate data into a different format</a:t>
            </a:r>
          </a:p>
          <a:p>
            <a:r>
              <a:rPr lang="en-IN" b="1" dirty="0"/>
              <a:t>Trigger</a:t>
            </a:r>
            <a:r>
              <a:rPr lang="en-IN" dirty="0"/>
              <a:t> = Initiates an ETL job. Triggers can be defined based on a scheduled time or an event</a:t>
            </a:r>
          </a:p>
        </p:txBody>
      </p:sp>
    </p:spTree>
    <p:extLst>
      <p:ext uri="{BB962C8B-B14F-4D97-AF65-F5344CB8AC3E}">
        <p14:creationId xmlns:p14="http://schemas.microsoft.com/office/powerpoint/2010/main" val="4081586144"/>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A0626BBC-B624-4303-8B45-187156712576}"/>
              </a:ext>
            </a:extLst>
          </p:cNvPr>
          <p:cNvSpPr>
            <a:spLocks noGrp="1"/>
          </p:cNvSpPr>
          <p:nvPr>
            <p:ph type="title"/>
          </p:nvPr>
        </p:nvSpPr>
        <p:spPr/>
        <p:txBody>
          <a:bodyPr/>
          <a:lstStyle/>
          <a:p>
            <a:r>
              <a:rPr lang="en-IN" dirty="0"/>
              <a:t>AWS Glue: Components </a:t>
            </a:r>
          </a:p>
        </p:txBody>
      </p:sp>
      <p:sp>
        <p:nvSpPr>
          <p:cNvPr id="5" name="Content Placeholder 4">
            <a:extLst>
              <a:ext uri="{FF2B5EF4-FFF2-40B4-BE49-F238E27FC236}">
                <a16:creationId xmlns="" xmlns:a16="http://schemas.microsoft.com/office/drawing/2014/main" id="{84F1DB4B-6958-4CE4-BE9D-C00F3C11E05D}"/>
              </a:ext>
            </a:extLst>
          </p:cNvPr>
          <p:cNvSpPr>
            <a:spLocks noGrp="1"/>
          </p:cNvSpPr>
          <p:nvPr>
            <p:ph idx="1"/>
          </p:nvPr>
        </p:nvSpPr>
        <p:spPr/>
        <p:txBody>
          <a:bodyPr/>
          <a:lstStyle/>
          <a:p>
            <a:pPr marL="457200" indent="-457200">
              <a:buFont typeface="+mj-lt"/>
              <a:buAutoNum type="arabicPeriod" startAt="3"/>
            </a:pPr>
            <a:r>
              <a:rPr lang="en-IN" b="1" dirty="0"/>
              <a:t>AWS Glue Crawlers and Classifiers </a:t>
            </a:r>
          </a:p>
          <a:p>
            <a:pPr marL="342900" indent="-342900">
              <a:buFont typeface="Wingdings" panose="05000000000000000000" pitchFamily="2" charset="2"/>
              <a:buChar char="§"/>
            </a:pPr>
            <a:r>
              <a:rPr lang="en-IN" dirty="0"/>
              <a:t>Scan data in all kinds of repositories </a:t>
            </a:r>
          </a:p>
          <a:p>
            <a:pPr marL="342900" indent="-342900">
              <a:buFont typeface="Wingdings" panose="05000000000000000000" pitchFamily="2" charset="2"/>
              <a:buChar char="§"/>
            </a:pPr>
            <a:r>
              <a:rPr lang="en-IN" dirty="0"/>
              <a:t>Classify and extract schema information from data </a:t>
            </a:r>
          </a:p>
          <a:p>
            <a:pPr marL="342900" indent="-342900">
              <a:buFont typeface="Wingdings" panose="05000000000000000000" pitchFamily="2" charset="2"/>
              <a:buChar char="§"/>
            </a:pPr>
            <a:r>
              <a:rPr lang="en-IN" dirty="0"/>
              <a:t>Store the metadata automatically </a:t>
            </a:r>
          </a:p>
          <a:p>
            <a:r>
              <a:rPr lang="en-IN" dirty="0"/>
              <a:t>From there it can be used to guide ETL operations.</a:t>
            </a:r>
          </a:p>
        </p:txBody>
      </p:sp>
    </p:spTree>
    <p:extLst>
      <p:ext uri="{BB962C8B-B14F-4D97-AF65-F5344CB8AC3E}">
        <p14:creationId xmlns:p14="http://schemas.microsoft.com/office/powerpoint/2010/main" val="209816251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A0626BBC-B624-4303-8B45-187156712576}"/>
              </a:ext>
            </a:extLst>
          </p:cNvPr>
          <p:cNvSpPr>
            <a:spLocks noGrp="1"/>
          </p:cNvSpPr>
          <p:nvPr>
            <p:ph type="title"/>
          </p:nvPr>
        </p:nvSpPr>
        <p:spPr/>
        <p:txBody>
          <a:bodyPr/>
          <a:lstStyle/>
          <a:p>
            <a:r>
              <a:rPr lang="en-IN" dirty="0"/>
              <a:t>AWS Glue: Components </a:t>
            </a:r>
          </a:p>
        </p:txBody>
      </p:sp>
      <p:sp>
        <p:nvSpPr>
          <p:cNvPr id="5" name="Content Placeholder 4">
            <a:extLst>
              <a:ext uri="{FF2B5EF4-FFF2-40B4-BE49-F238E27FC236}">
                <a16:creationId xmlns="" xmlns:a16="http://schemas.microsoft.com/office/drawing/2014/main" id="{84F1DB4B-6958-4CE4-BE9D-C00F3C11E05D}"/>
              </a:ext>
            </a:extLst>
          </p:cNvPr>
          <p:cNvSpPr>
            <a:spLocks noGrp="1"/>
          </p:cNvSpPr>
          <p:nvPr>
            <p:ph idx="1"/>
          </p:nvPr>
        </p:nvSpPr>
        <p:spPr/>
        <p:txBody>
          <a:bodyPr/>
          <a:lstStyle/>
          <a:p>
            <a:pPr marL="457200" indent="-457200">
              <a:buFont typeface="+mj-lt"/>
              <a:buAutoNum type="arabicPeriod" startAt="4"/>
            </a:pPr>
            <a:r>
              <a:rPr lang="en-IN" b="1" dirty="0"/>
              <a:t>AWS Glue ETL Operations</a:t>
            </a:r>
          </a:p>
          <a:p>
            <a:pPr marL="342900" indent="-342900">
              <a:buFont typeface="Wingdings" panose="05000000000000000000" pitchFamily="2" charset="2"/>
              <a:buChar char="§"/>
            </a:pPr>
            <a:r>
              <a:rPr lang="en-IN" dirty="0"/>
              <a:t>Autogenerate Scala or </a:t>
            </a:r>
            <a:r>
              <a:rPr lang="en-IN" dirty="0" err="1"/>
              <a:t>PySpark</a:t>
            </a:r>
            <a:r>
              <a:rPr lang="en-IN" dirty="0"/>
              <a:t> (the Python API for Apache Spark) scripts </a:t>
            </a:r>
          </a:p>
          <a:p>
            <a:r>
              <a:rPr lang="en-IN" dirty="0"/>
              <a:t>For example, you can extract, clean, and transform raw data, and then store the result in a different repository, where it can be queried and </a:t>
            </a:r>
            <a:r>
              <a:rPr lang="en-IN" dirty="0" err="1"/>
              <a:t>analyzed</a:t>
            </a:r>
            <a:r>
              <a:rPr lang="en-IN" dirty="0"/>
              <a:t>. </a:t>
            </a:r>
          </a:p>
          <a:p>
            <a:endParaRPr lang="en-IN" dirty="0"/>
          </a:p>
          <a:p>
            <a:r>
              <a:rPr lang="en-IN" dirty="0"/>
              <a:t>Such a script might convert a CSV file into a relational form and save it in Amazon Redshift.</a:t>
            </a:r>
          </a:p>
        </p:txBody>
      </p:sp>
    </p:spTree>
    <p:extLst>
      <p:ext uri="{BB962C8B-B14F-4D97-AF65-F5344CB8AC3E}">
        <p14:creationId xmlns:p14="http://schemas.microsoft.com/office/powerpoint/2010/main" val="303874440"/>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A0626BBC-B624-4303-8B45-187156712576}"/>
              </a:ext>
            </a:extLst>
          </p:cNvPr>
          <p:cNvSpPr>
            <a:spLocks noGrp="1"/>
          </p:cNvSpPr>
          <p:nvPr>
            <p:ph type="title"/>
          </p:nvPr>
        </p:nvSpPr>
        <p:spPr/>
        <p:txBody>
          <a:bodyPr/>
          <a:lstStyle/>
          <a:p>
            <a:r>
              <a:rPr lang="en-IN" dirty="0"/>
              <a:t>AWS Glue: Components </a:t>
            </a:r>
          </a:p>
        </p:txBody>
      </p:sp>
      <p:sp>
        <p:nvSpPr>
          <p:cNvPr id="5" name="Content Placeholder 4">
            <a:extLst>
              <a:ext uri="{FF2B5EF4-FFF2-40B4-BE49-F238E27FC236}">
                <a16:creationId xmlns="" xmlns:a16="http://schemas.microsoft.com/office/drawing/2014/main" id="{84F1DB4B-6958-4CE4-BE9D-C00F3C11E05D}"/>
              </a:ext>
            </a:extLst>
          </p:cNvPr>
          <p:cNvSpPr>
            <a:spLocks noGrp="1"/>
          </p:cNvSpPr>
          <p:nvPr>
            <p:ph idx="1"/>
          </p:nvPr>
        </p:nvSpPr>
        <p:spPr/>
        <p:txBody>
          <a:bodyPr/>
          <a:lstStyle/>
          <a:p>
            <a:pPr marL="457200" indent="-457200">
              <a:buFont typeface="+mj-lt"/>
              <a:buAutoNum type="arabicPeriod" startAt="5"/>
            </a:pPr>
            <a:r>
              <a:rPr lang="en-IN" b="1" dirty="0"/>
              <a:t>AWS Glue Jobs System</a:t>
            </a:r>
          </a:p>
          <a:p>
            <a:pPr marL="342900" indent="-342900">
              <a:buFont typeface="Wingdings" panose="05000000000000000000" pitchFamily="2" charset="2"/>
              <a:buChar char="§"/>
            </a:pPr>
            <a:r>
              <a:rPr lang="en-IN" dirty="0"/>
              <a:t>Provides managed infrastructure to orchestrate ETL workflow  </a:t>
            </a:r>
          </a:p>
          <a:p>
            <a:pPr marL="342900" indent="-342900">
              <a:buFont typeface="Wingdings" panose="05000000000000000000" pitchFamily="2" charset="2"/>
              <a:buChar char="§"/>
            </a:pPr>
            <a:r>
              <a:rPr lang="en-IN" dirty="0"/>
              <a:t>Create jobs in AWS Glue that automate the scripts used to extract, transform, and transfer data to different locations</a:t>
            </a:r>
          </a:p>
          <a:p>
            <a:pPr marL="342900" indent="-342900">
              <a:buFont typeface="Wingdings" panose="05000000000000000000" pitchFamily="2" charset="2"/>
              <a:buChar char="§"/>
            </a:pPr>
            <a:r>
              <a:rPr lang="en-IN" dirty="0"/>
              <a:t>Schedule jobs or trigger events</a:t>
            </a:r>
          </a:p>
        </p:txBody>
      </p:sp>
    </p:spTree>
    <p:extLst>
      <p:ext uri="{BB962C8B-B14F-4D97-AF65-F5344CB8AC3E}">
        <p14:creationId xmlns:p14="http://schemas.microsoft.com/office/powerpoint/2010/main" val="2928227917"/>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A0626BBC-B624-4303-8B45-187156712576}"/>
              </a:ext>
            </a:extLst>
          </p:cNvPr>
          <p:cNvSpPr>
            <a:spLocks noGrp="1"/>
          </p:cNvSpPr>
          <p:nvPr>
            <p:ph type="title"/>
          </p:nvPr>
        </p:nvSpPr>
        <p:spPr/>
        <p:txBody>
          <a:bodyPr/>
          <a:lstStyle/>
          <a:p>
            <a:r>
              <a:rPr lang="en-IN" dirty="0"/>
              <a:t>AWS Glue: Securing with IAM </a:t>
            </a:r>
          </a:p>
        </p:txBody>
      </p:sp>
      <p:sp>
        <p:nvSpPr>
          <p:cNvPr id="5" name="Content Placeholder 4">
            <a:extLst>
              <a:ext uri="{FF2B5EF4-FFF2-40B4-BE49-F238E27FC236}">
                <a16:creationId xmlns="" xmlns:a16="http://schemas.microsoft.com/office/drawing/2014/main" id="{84F1DB4B-6958-4CE4-BE9D-C00F3C11E05D}"/>
              </a:ext>
            </a:extLst>
          </p:cNvPr>
          <p:cNvSpPr>
            <a:spLocks noGrp="1"/>
          </p:cNvSpPr>
          <p:nvPr>
            <p:ph idx="1"/>
          </p:nvPr>
        </p:nvSpPr>
        <p:spPr/>
        <p:txBody>
          <a:bodyPr>
            <a:normAutofit/>
          </a:bodyPr>
          <a:lstStyle/>
          <a:p>
            <a:r>
              <a:rPr lang="en-IN" dirty="0"/>
              <a:t>Steps to set-up basic permissions for AWS Glue</a:t>
            </a:r>
          </a:p>
          <a:p>
            <a:pPr marL="457200" indent="-457200">
              <a:buAutoNum type="arabicPeriod"/>
            </a:pPr>
            <a:r>
              <a:rPr lang="en-IN" dirty="0"/>
              <a:t>Create an IAM Policy for the AWS Glue Service: Create a service policy that allows access to AWS Glue resources</a:t>
            </a:r>
          </a:p>
          <a:p>
            <a:pPr marL="457200" indent="-457200">
              <a:buAutoNum type="arabicPeriod"/>
            </a:pPr>
            <a:r>
              <a:rPr lang="en-IN" dirty="0"/>
              <a:t>Create an IAM Role for AWS Glue: Create an IAM role, and attach the AWS Glue service policy and a policy for your Amazon Simple Storage Service (Amazon S3) resources that are used by AWS Glue</a:t>
            </a:r>
          </a:p>
          <a:p>
            <a:pPr marL="457200" indent="-457200">
              <a:buAutoNum type="arabicPeriod"/>
            </a:pPr>
            <a:r>
              <a:rPr lang="en-IN" dirty="0"/>
              <a:t>Attach a Policy to IAM Users That Access AWS Glue: Attach policies to any IAM user that signs in to the AWS Glue console</a:t>
            </a:r>
          </a:p>
          <a:p>
            <a:pPr marL="457200" indent="-457200">
              <a:buAutoNum type="arabicPeriod"/>
            </a:pPr>
            <a:r>
              <a:rPr lang="en-IN" dirty="0"/>
              <a:t>Create an IAM Policy for Notebooks: Create a notebook server policy to use in the creation of notebook servers on development endpoints</a:t>
            </a:r>
          </a:p>
          <a:p>
            <a:pPr marL="457200" indent="-457200">
              <a:buAutoNum type="arabicPeriod"/>
            </a:pPr>
            <a:r>
              <a:rPr lang="en-IN" dirty="0"/>
              <a:t>Create an IAM Role for Notebooks: Create an IAM role and attach the notebook server policy</a:t>
            </a:r>
          </a:p>
        </p:txBody>
      </p:sp>
    </p:spTree>
    <p:extLst>
      <p:ext uri="{BB962C8B-B14F-4D97-AF65-F5344CB8AC3E}">
        <p14:creationId xmlns:p14="http://schemas.microsoft.com/office/powerpoint/2010/main" val="1116726963"/>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7C102E7-E26A-4E63-99B5-E4333344C134}"/>
              </a:ext>
            </a:extLst>
          </p:cNvPr>
          <p:cNvSpPr>
            <a:spLocks noGrp="1"/>
          </p:cNvSpPr>
          <p:nvPr>
            <p:ph type="title"/>
          </p:nvPr>
        </p:nvSpPr>
        <p:spPr/>
        <p:txBody>
          <a:bodyPr/>
          <a:lstStyle/>
          <a:p>
            <a:r>
              <a:rPr lang="en-IN" dirty="0"/>
              <a:t>AWS Glue: Setting Up Environment</a:t>
            </a:r>
          </a:p>
        </p:txBody>
      </p:sp>
      <p:sp>
        <p:nvSpPr>
          <p:cNvPr id="3" name="Content Placeholder 2">
            <a:extLst>
              <a:ext uri="{FF2B5EF4-FFF2-40B4-BE49-F238E27FC236}">
                <a16:creationId xmlns="" xmlns:a16="http://schemas.microsoft.com/office/drawing/2014/main" id="{484F41FA-65FA-46C3-A25D-DB3A17D80361}"/>
              </a:ext>
            </a:extLst>
          </p:cNvPr>
          <p:cNvSpPr>
            <a:spLocks noGrp="1"/>
          </p:cNvSpPr>
          <p:nvPr>
            <p:ph idx="1"/>
          </p:nvPr>
        </p:nvSpPr>
        <p:spPr/>
        <p:txBody>
          <a:bodyPr/>
          <a:lstStyle/>
          <a:p>
            <a:r>
              <a:rPr lang="en-IN" dirty="0"/>
              <a:t>To run extract, transform, and load (ETL) jobs, AWS Glue must be able to access your data stores.</a:t>
            </a:r>
          </a:p>
          <a:p>
            <a:pPr marL="342900" indent="-342900">
              <a:buFont typeface="Wingdings" panose="05000000000000000000" pitchFamily="2" charset="2"/>
              <a:buChar char="§"/>
            </a:pPr>
            <a:r>
              <a:rPr lang="en-IN" dirty="0"/>
              <a:t> If a job doesn't need to run in virtual private cloud (VPC) subnet—for example, transforming data from Amazon S3 to Amazon S3—no additional configuration is needed. </a:t>
            </a:r>
          </a:p>
          <a:p>
            <a:pPr marL="342900" indent="-342900">
              <a:buFont typeface="Wingdings" panose="05000000000000000000" pitchFamily="2" charset="2"/>
              <a:buChar char="§"/>
            </a:pPr>
            <a:r>
              <a:rPr lang="en-IN" dirty="0"/>
              <a:t>If a job needs to run in customer VPC subnet, AWS Glue sets up elastic network interfaces that enable the jobs to connect securely to other resources within VPC. </a:t>
            </a:r>
          </a:p>
        </p:txBody>
      </p:sp>
    </p:spTree>
    <p:extLst>
      <p:ext uri="{BB962C8B-B14F-4D97-AF65-F5344CB8AC3E}">
        <p14:creationId xmlns:p14="http://schemas.microsoft.com/office/powerpoint/2010/main" val="96892186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A0626BBC-B624-4303-8B45-187156712576}"/>
              </a:ext>
            </a:extLst>
          </p:cNvPr>
          <p:cNvSpPr>
            <a:spLocks noGrp="1"/>
          </p:cNvSpPr>
          <p:nvPr>
            <p:ph type="title"/>
          </p:nvPr>
        </p:nvSpPr>
        <p:spPr/>
        <p:txBody>
          <a:bodyPr/>
          <a:lstStyle/>
          <a:p>
            <a:r>
              <a:rPr lang="en-IN" dirty="0"/>
              <a:t>AWS Glue: Setting Up Environment </a:t>
            </a:r>
          </a:p>
        </p:txBody>
      </p:sp>
      <p:sp>
        <p:nvSpPr>
          <p:cNvPr id="5" name="Content Placeholder 4">
            <a:extLst>
              <a:ext uri="{FF2B5EF4-FFF2-40B4-BE49-F238E27FC236}">
                <a16:creationId xmlns="" xmlns:a16="http://schemas.microsoft.com/office/drawing/2014/main" id="{84F1DB4B-6958-4CE4-BE9D-C00F3C11E05D}"/>
              </a:ext>
            </a:extLst>
          </p:cNvPr>
          <p:cNvSpPr>
            <a:spLocks noGrp="1"/>
          </p:cNvSpPr>
          <p:nvPr>
            <p:ph idx="1"/>
          </p:nvPr>
        </p:nvSpPr>
        <p:spPr/>
        <p:txBody>
          <a:bodyPr/>
          <a:lstStyle/>
          <a:p>
            <a:r>
              <a:rPr lang="en-IN" b="1" dirty="0"/>
              <a:t>AWS Glue within Customer VPC Subnet</a:t>
            </a:r>
          </a:p>
          <a:p>
            <a:pPr marL="342900" indent="-342900">
              <a:buFont typeface="Wingdings" panose="05000000000000000000" pitchFamily="2" charset="2"/>
              <a:buChar char="§"/>
            </a:pPr>
            <a:r>
              <a:rPr lang="en-IN" dirty="0"/>
              <a:t>Each ENI is assigned a private IP from the subnet pool </a:t>
            </a:r>
          </a:p>
          <a:p>
            <a:pPr marL="342900" indent="-342900">
              <a:buFont typeface="Wingdings" panose="05000000000000000000" pitchFamily="2" charset="2"/>
              <a:buChar char="§"/>
            </a:pPr>
            <a:r>
              <a:rPr lang="en-IN" dirty="0"/>
              <a:t>Specified security groups apply </a:t>
            </a:r>
          </a:p>
          <a:p>
            <a:pPr marL="342900" indent="-342900">
              <a:buFont typeface="Wingdings" panose="05000000000000000000" pitchFamily="2" charset="2"/>
              <a:buChar char="§"/>
            </a:pPr>
            <a:r>
              <a:rPr lang="en-IN" dirty="0"/>
              <a:t>All JDBC data stores must be available from the VPC subnet </a:t>
            </a:r>
          </a:p>
          <a:p>
            <a:pPr marL="342900" indent="-342900">
              <a:buFont typeface="Wingdings" panose="05000000000000000000" pitchFamily="2" charset="2"/>
              <a:buChar char="§"/>
            </a:pPr>
            <a:r>
              <a:rPr lang="en-IN" dirty="0"/>
              <a:t>Access to Amazon S3 requires VPC Service endpoint </a:t>
            </a:r>
          </a:p>
          <a:p>
            <a:pPr marL="342900" indent="-342900">
              <a:buFont typeface="Wingdings" panose="05000000000000000000" pitchFamily="2" charset="2"/>
              <a:buChar char="§"/>
            </a:pPr>
            <a:r>
              <a:rPr lang="en-IN" dirty="0"/>
              <a:t>Access to Internet requires Network Address Translator (NAT) gateway </a:t>
            </a:r>
          </a:p>
          <a:p>
            <a:pPr marL="342900" indent="-342900">
              <a:buFont typeface="Wingdings" panose="05000000000000000000" pitchFamily="2" charset="2"/>
              <a:buChar char="§"/>
            </a:pPr>
            <a:endParaRPr lang="en-IN" dirty="0"/>
          </a:p>
          <a:p>
            <a:pPr marL="342900" indent="-342900">
              <a:buFont typeface="Wingdings" panose="05000000000000000000" pitchFamily="2" charset="2"/>
              <a:buChar char="§"/>
            </a:pPr>
            <a:endParaRPr lang="en-IN" dirty="0"/>
          </a:p>
        </p:txBody>
      </p:sp>
    </p:spTree>
    <p:extLst>
      <p:ext uri="{BB962C8B-B14F-4D97-AF65-F5344CB8AC3E}">
        <p14:creationId xmlns:p14="http://schemas.microsoft.com/office/powerpoint/2010/main" val="12447184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Kafka</a:t>
            </a:r>
          </a:p>
        </p:txBody>
      </p:sp>
      <p:sp>
        <p:nvSpPr>
          <p:cNvPr id="3" name="Content Placeholder 2"/>
          <p:cNvSpPr>
            <a:spLocks noGrp="1"/>
          </p:cNvSpPr>
          <p:nvPr>
            <p:ph idx="1"/>
          </p:nvPr>
        </p:nvSpPr>
        <p:spPr/>
        <p:txBody>
          <a:bodyPr>
            <a:normAutofit/>
          </a:bodyPr>
          <a:lstStyle/>
          <a:p>
            <a:r>
              <a:rPr lang="en-US" sz="3600" dirty="0"/>
              <a:t>Pub-Sub</a:t>
            </a:r>
          </a:p>
          <a:p>
            <a:r>
              <a:rPr lang="en-US" sz="3600" dirty="0"/>
              <a:t>Process</a:t>
            </a:r>
          </a:p>
          <a:p>
            <a:r>
              <a:rPr lang="en-US" sz="3600" dirty="0"/>
              <a:t>Store</a:t>
            </a:r>
          </a:p>
          <a:p>
            <a:endParaRPr lang="en-US" sz="3600" dirty="0"/>
          </a:p>
        </p:txBody>
      </p:sp>
      <p:pic>
        <p:nvPicPr>
          <p:cNvPr id="5" name="Picture 4"/>
          <p:cNvPicPr>
            <a:picLocks noChangeAspect="1"/>
          </p:cNvPicPr>
          <p:nvPr/>
        </p:nvPicPr>
        <p:blipFill>
          <a:blip r:embed="rId2"/>
          <a:stretch>
            <a:fillRect/>
          </a:stretch>
        </p:blipFill>
        <p:spPr>
          <a:xfrm>
            <a:off x="4699526" y="154421"/>
            <a:ext cx="6481968" cy="6087059"/>
          </a:xfrm>
          <a:prstGeom prst="rect">
            <a:avLst/>
          </a:prstGeom>
        </p:spPr>
      </p:pic>
    </p:spTree>
    <p:extLst>
      <p:ext uri="{BB962C8B-B14F-4D97-AF65-F5344CB8AC3E}">
        <p14:creationId xmlns:p14="http://schemas.microsoft.com/office/powerpoint/2010/main" val="3490826438"/>
      </p:ext>
    </p:extLst>
  </p:cSld>
  <p:clrMapOvr>
    <a:masterClrMapping/>
  </p:clrMapOvr>
  <p:timing>
    <p:tnLst>
      <p:par>
        <p:cTn xmlns:p14="http://schemas.microsoft.com/office/powerpoint/2010/mai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A0626BBC-B624-4303-8B45-187156712576}"/>
              </a:ext>
            </a:extLst>
          </p:cNvPr>
          <p:cNvSpPr>
            <a:spLocks noGrp="1"/>
          </p:cNvSpPr>
          <p:nvPr>
            <p:ph type="title"/>
          </p:nvPr>
        </p:nvSpPr>
        <p:spPr/>
        <p:txBody>
          <a:bodyPr>
            <a:normAutofit fontScale="90000"/>
          </a:bodyPr>
          <a:lstStyle/>
          <a:p>
            <a:r>
              <a:rPr lang="en-IN" dirty="0"/>
              <a:t>AWS Glue: Pointing to Specific Data Stores and Endpoints</a:t>
            </a:r>
          </a:p>
        </p:txBody>
      </p:sp>
      <p:sp>
        <p:nvSpPr>
          <p:cNvPr id="5" name="Content Placeholder 4">
            <a:extLst>
              <a:ext uri="{FF2B5EF4-FFF2-40B4-BE49-F238E27FC236}">
                <a16:creationId xmlns="" xmlns:a16="http://schemas.microsoft.com/office/drawing/2014/main" id="{84F1DB4B-6958-4CE4-BE9D-C00F3C11E05D}"/>
              </a:ext>
            </a:extLst>
          </p:cNvPr>
          <p:cNvSpPr>
            <a:spLocks noGrp="1"/>
          </p:cNvSpPr>
          <p:nvPr>
            <p:ph idx="1"/>
          </p:nvPr>
        </p:nvSpPr>
        <p:spPr/>
        <p:txBody>
          <a:bodyPr/>
          <a:lstStyle/>
          <a:p>
            <a:r>
              <a:rPr lang="en-IN" b="1" dirty="0"/>
              <a:t>Amazon VPC Endpoints for Amazon S3</a:t>
            </a:r>
          </a:p>
          <a:p>
            <a:endParaRPr lang="en-IN" b="1" dirty="0"/>
          </a:p>
        </p:txBody>
      </p:sp>
      <p:pic>
        <p:nvPicPr>
          <p:cNvPr id="2" name="Picture 1">
            <a:extLst>
              <a:ext uri="{FF2B5EF4-FFF2-40B4-BE49-F238E27FC236}">
                <a16:creationId xmlns="" xmlns:a16="http://schemas.microsoft.com/office/drawing/2014/main" id="{8B48B3B4-AF94-41B1-A606-170B79589EB2}"/>
              </a:ext>
            </a:extLst>
          </p:cNvPr>
          <p:cNvPicPr>
            <a:picLocks noChangeAspect="1"/>
          </p:cNvPicPr>
          <p:nvPr/>
        </p:nvPicPr>
        <p:blipFill rotWithShape="1">
          <a:blip r:embed="rId2"/>
          <a:srcRect l="31154" t="36932" r="23269" b="14399"/>
          <a:stretch/>
        </p:blipFill>
        <p:spPr>
          <a:xfrm>
            <a:off x="1097281" y="2319154"/>
            <a:ext cx="5486400" cy="3294670"/>
          </a:xfrm>
          <a:prstGeom prst="rect">
            <a:avLst/>
          </a:prstGeom>
        </p:spPr>
      </p:pic>
      <p:sp>
        <p:nvSpPr>
          <p:cNvPr id="3" name="Rectangle 2">
            <a:extLst>
              <a:ext uri="{FF2B5EF4-FFF2-40B4-BE49-F238E27FC236}">
                <a16:creationId xmlns="" xmlns:a16="http://schemas.microsoft.com/office/drawing/2014/main" id="{C07DC311-0022-4605-871B-FE230D5D6761}"/>
              </a:ext>
            </a:extLst>
          </p:cNvPr>
          <p:cNvSpPr/>
          <p:nvPr/>
        </p:nvSpPr>
        <p:spPr>
          <a:xfrm>
            <a:off x="6733728" y="1845734"/>
            <a:ext cx="4801780" cy="1815882"/>
          </a:xfrm>
          <a:prstGeom prst="rect">
            <a:avLst/>
          </a:prstGeom>
        </p:spPr>
        <p:txBody>
          <a:bodyPr wrap="square">
            <a:spAutoFit/>
          </a:bodyPr>
          <a:lstStyle/>
          <a:p>
            <a:r>
              <a:rPr lang="en-IN" sz="1600" dirty="0"/>
              <a:t>To set up access for Amazon S3 </a:t>
            </a:r>
          </a:p>
          <a:p>
            <a:pPr marL="342900" indent="-342900">
              <a:buAutoNum type="arabicPeriod"/>
            </a:pPr>
            <a:r>
              <a:rPr lang="en-IN" sz="1600" dirty="0"/>
              <a:t>Sign in to the AWS Management Console and open the Amazon VPC console at </a:t>
            </a:r>
            <a:r>
              <a:rPr lang="en-IN" sz="1600" dirty="0">
                <a:hlinkClick r:id="rId3"/>
              </a:rPr>
              <a:t>https://console.aws.amazon.com/vpc/</a:t>
            </a:r>
            <a:r>
              <a:rPr lang="en-IN" sz="1600" dirty="0"/>
              <a:t> </a:t>
            </a:r>
          </a:p>
          <a:p>
            <a:pPr marL="342900" indent="-342900">
              <a:buAutoNum type="arabicPeriod"/>
            </a:pPr>
            <a:r>
              <a:rPr lang="en-IN" sz="1600" dirty="0"/>
              <a:t>In the left navigation pane, choose </a:t>
            </a:r>
            <a:r>
              <a:rPr lang="en-IN" sz="1600" b="1" dirty="0"/>
              <a:t>Endpoints</a:t>
            </a:r>
            <a:r>
              <a:rPr lang="en-IN" sz="1600" dirty="0"/>
              <a:t>. </a:t>
            </a:r>
          </a:p>
          <a:p>
            <a:pPr marL="342900" indent="-342900">
              <a:buAutoNum type="arabicPeriod"/>
            </a:pPr>
            <a:r>
              <a:rPr lang="en-IN" sz="1600" dirty="0"/>
              <a:t>Choose </a:t>
            </a:r>
            <a:r>
              <a:rPr lang="en-IN" sz="1600" b="1" dirty="0"/>
              <a:t>Create Endpoint</a:t>
            </a:r>
            <a:r>
              <a:rPr lang="en-IN" sz="1600" dirty="0"/>
              <a:t>, and follow the steps to create an Amazon S3 endpoint in your VPC. </a:t>
            </a:r>
          </a:p>
        </p:txBody>
      </p:sp>
    </p:spTree>
    <p:extLst>
      <p:ext uri="{BB962C8B-B14F-4D97-AF65-F5344CB8AC3E}">
        <p14:creationId xmlns:p14="http://schemas.microsoft.com/office/powerpoint/2010/main" val="111775632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A0626BBC-B624-4303-8B45-187156712576}"/>
              </a:ext>
            </a:extLst>
          </p:cNvPr>
          <p:cNvSpPr>
            <a:spLocks noGrp="1"/>
          </p:cNvSpPr>
          <p:nvPr>
            <p:ph type="title"/>
          </p:nvPr>
        </p:nvSpPr>
        <p:spPr/>
        <p:txBody>
          <a:bodyPr>
            <a:normAutofit fontScale="90000"/>
          </a:bodyPr>
          <a:lstStyle/>
          <a:p>
            <a:r>
              <a:rPr lang="en-IN" dirty="0"/>
              <a:t>AWS Glue: Pointing to Specific Data Stores and Endpoints</a:t>
            </a:r>
          </a:p>
        </p:txBody>
      </p:sp>
      <p:sp>
        <p:nvSpPr>
          <p:cNvPr id="5" name="Content Placeholder 4">
            <a:extLst>
              <a:ext uri="{FF2B5EF4-FFF2-40B4-BE49-F238E27FC236}">
                <a16:creationId xmlns="" xmlns:a16="http://schemas.microsoft.com/office/drawing/2014/main" id="{84F1DB4B-6958-4CE4-BE9D-C00F3C11E05D}"/>
              </a:ext>
            </a:extLst>
          </p:cNvPr>
          <p:cNvSpPr>
            <a:spLocks noGrp="1"/>
          </p:cNvSpPr>
          <p:nvPr>
            <p:ph idx="1"/>
          </p:nvPr>
        </p:nvSpPr>
        <p:spPr/>
        <p:txBody>
          <a:bodyPr/>
          <a:lstStyle/>
          <a:p>
            <a:r>
              <a:rPr lang="en-IN" b="1" dirty="0"/>
              <a:t>Setting Up a VPC to Connect to JDBC Data Stores</a:t>
            </a:r>
          </a:p>
          <a:p>
            <a:r>
              <a:rPr lang="en-IN" dirty="0"/>
              <a:t>To enable AWS Glue components to communicate:</a:t>
            </a:r>
          </a:p>
          <a:p>
            <a:pPr marL="342900" indent="-342900">
              <a:buFont typeface="Wingdings" panose="05000000000000000000" pitchFamily="2" charset="2"/>
              <a:buChar char="§"/>
            </a:pPr>
            <a:r>
              <a:rPr lang="en-IN" dirty="0"/>
              <a:t>Set up access to data stores, such as Amazon Redshift and Amazon RDS</a:t>
            </a:r>
          </a:p>
          <a:p>
            <a:pPr marL="342900" indent="-342900">
              <a:buFont typeface="Wingdings" panose="05000000000000000000" pitchFamily="2" charset="2"/>
              <a:buChar char="§"/>
            </a:pPr>
            <a:r>
              <a:rPr lang="en-IN" dirty="0"/>
              <a:t>Specify a security group with a self-referencing inbound rule for all TCP ports</a:t>
            </a:r>
          </a:p>
          <a:p>
            <a:endParaRPr lang="en-IN" dirty="0"/>
          </a:p>
          <a:p>
            <a:r>
              <a:rPr lang="en-IN" dirty="0"/>
              <a:t>Let us see an example in the next few slides.</a:t>
            </a:r>
          </a:p>
        </p:txBody>
      </p:sp>
    </p:spTree>
    <p:extLst>
      <p:ext uri="{BB962C8B-B14F-4D97-AF65-F5344CB8AC3E}">
        <p14:creationId xmlns:p14="http://schemas.microsoft.com/office/powerpoint/2010/main" val="3974478454"/>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A0626BBC-B624-4303-8B45-187156712576}"/>
              </a:ext>
            </a:extLst>
          </p:cNvPr>
          <p:cNvSpPr>
            <a:spLocks noGrp="1"/>
          </p:cNvSpPr>
          <p:nvPr>
            <p:ph type="title"/>
          </p:nvPr>
        </p:nvSpPr>
        <p:spPr/>
        <p:txBody>
          <a:bodyPr/>
          <a:lstStyle/>
          <a:p>
            <a:r>
              <a:rPr lang="en-IN" dirty="0"/>
              <a:t>AWS Glue:  Demo</a:t>
            </a:r>
          </a:p>
        </p:txBody>
      </p:sp>
      <p:sp>
        <p:nvSpPr>
          <p:cNvPr id="5" name="Content Placeholder 4">
            <a:extLst>
              <a:ext uri="{FF2B5EF4-FFF2-40B4-BE49-F238E27FC236}">
                <a16:creationId xmlns="" xmlns:a16="http://schemas.microsoft.com/office/drawing/2014/main" id="{84F1DB4B-6958-4CE4-BE9D-C00F3C11E05D}"/>
              </a:ext>
            </a:extLst>
          </p:cNvPr>
          <p:cNvSpPr>
            <a:spLocks noGrp="1"/>
          </p:cNvSpPr>
          <p:nvPr>
            <p:ph idx="1"/>
          </p:nvPr>
        </p:nvSpPr>
        <p:spPr/>
        <p:txBody>
          <a:bodyPr>
            <a:normAutofit/>
          </a:bodyPr>
          <a:lstStyle/>
          <a:p>
            <a:r>
              <a:rPr lang="en-IN" b="1" dirty="0"/>
              <a:t>To set up access for Amazon Redshift data stores</a:t>
            </a:r>
          </a:p>
          <a:p>
            <a:pPr marL="457200" indent="-457200">
              <a:buAutoNum type="arabicPeriod"/>
            </a:pPr>
            <a:r>
              <a:rPr lang="en-IN" dirty="0"/>
              <a:t>Sign in to the AWS Management Console and open the </a:t>
            </a:r>
            <a:r>
              <a:rPr lang="en-IN" b="1" dirty="0"/>
              <a:t>Amazon Redshift </a:t>
            </a:r>
            <a:r>
              <a:rPr lang="en-IN" dirty="0"/>
              <a:t>console</a:t>
            </a:r>
          </a:p>
          <a:p>
            <a:pPr marL="457200" indent="-457200">
              <a:buAutoNum type="arabicPeriod"/>
            </a:pPr>
            <a:r>
              <a:rPr lang="en-IN" dirty="0"/>
              <a:t>In the left navigation pane, choose </a:t>
            </a:r>
            <a:r>
              <a:rPr lang="en-IN" b="1" dirty="0"/>
              <a:t>Clusters</a:t>
            </a:r>
            <a:r>
              <a:rPr lang="en-IN" dirty="0"/>
              <a:t>.</a:t>
            </a:r>
          </a:p>
          <a:p>
            <a:pPr marL="457200" indent="-457200">
              <a:buAutoNum type="arabicPeriod"/>
            </a:pPr>
            <a:r>
              <a:rPr lang="en-IN" dirty="0"/>
              <a:t>Choose the cluster name that you want to access from AWS Glue. </a:t>
            </a:r>
          </a:p>
          <a:p>
            <a:pPr marL="457200" indent="-457200">
              <a:buAutoNum type="arabicPeriod"/>
            </a:pPr>
            <a:r>
              <a:rPr lang="en-IN" dirty="0"/>
              <a:t>In the </a:t>
            </a:r>
            <a:r>
              <a:rPr lang="en-IN" b="1" dirty="0"/>
              <a:t>Cluster Properties</a:t>
            </a:r>
            <a:r>
              <a:rPr lang="en-IN" dirty="0"/>
              <a:t> section, choose a security group in </a:t>
            </a:r>
            <a:r>
              <a:rPr lang="en-IN" b="1" dirty="0"/>
              <a:t>VPC security groups</a:t>
            </a:r>
            <a:r>
              <a:rPr lang="en-IN" dirty="0"/>
              <a:t> to allow AWS Glue to use. </a:t>
            </a:r>
          </a:p>
          <a:p>
            <a:pPr marL="457200" indent="-457200">
              <a:buAutoNum type="arabicPeriod"/>
            </a:pPr>
            <a:r>
              <a:rPr lang="en-IN" dirty="0"/>
              <a:t>Choose the security group to modify and navigate to the </a:t>
            </a:r>
            <a:r>
              <a:rPr lang="en-IN" b="1" dirty="0"/>
              <a:t>Inbound</a:t>
            </a:r>
            <a:r>
              <a:rPr lang="en-IN" dirty="0"/>
              <a:t> tab. </a:t>
            </a:r>
          </a:p>
          <a:p>
            <a:pPr marL="457200" indent="-457200">
              <a:buAutoNum type="arabicPeriod"/>
            </a:pPr>
            <a:r>
              <a:rPr lang="en-IN" dirty="0"/>
              <a:t>Add a self-referencing rule to allow AWS Glue components to communicate. Specifically, add or confirm that there is a rule of Type All TCP, Protocol is TCP, Port Range includes all ports, and whose Source is the same security group name as the Group ID. </a:t>
            </a:r>
          </a:p>
        </p:txBody>
      </p:sp>
    </p:spTree>
    <p:extLst>
      <p:ext uri="{BB962C8B-B14F-4D97-AF65-F5344CB8AC3E}">
        <p14:creationId xmlns:p14="http://schemas.microsoft.com/office/powerpoint/2010/main" val="1689694508"/>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A0626BBC-B624-4303-8B45-187156712576}"/>
              </a:ext>
            </a:extLst>
          </p:cNvPr>
          <p:cNvSpPr>
            <a:spLocks noGrp="1"/>
          </p:cNvSpPr>
          <p:nvPr>
            <p:ph type="title"/>
          </p:nvPr>
        </p:nvSpPr>
        <p:spPr/>
        <p:txBody>
          <a:bodyPr/>
          <a:lstStyle/>
          <a:p>
            <a:r>
              <a:rPr lang="en-IN" dirty="0"/>
              <a:t>AWS Glue:  Demo</a:t>
            </a:r>
          </a:p>
        </p:txBody>
      </p:sp>
      <p:sp>
        <p:nvSpPr>
          <p:cNvPr id="5" name="Content Placeholder 4">
            <a:extLst>
              <a:ext uri="{FF2B5EF4-FFF2-40B4-BE49-F238E27FC236}">
                <a16:creationId xmlns="" xmlns:a16="http://schemas.microsoft.com/office/drawing/2014/main" id="{84F1DB4B-6958-4CE4-BE9D-C00F3C11E05D}"/>
              </a:ext>
            </a:extLst>
          </p:cNvPr>
          <p:cNvSpPr>
            <a:spLocks noGrp="1"/>
          </p:cNvSpPr>
          <p:nvPr>
            <p:ph idx="1"/>
          </p:nvPr>
        </p:nvSpPr>
        <p:spPr/>
        <p:txBody>
          <a:bodyPr>
            <a:normAutofit/>
          </a:bodyPr>
          <a:lstStyle/>
          <a:p>
            <a:r>
              <a:rPr lang="en-IN" b="1" dirty="0"/>
              <a:t>To set up access for Amazon Redshift data stores</a:t>
            </a:r>
          </a:p>
        </p:txBody>
      </p:sp>
      <p:pic>
        <p:nvPicPr>
          <p:cNvPr id="2" name="Picture 1">
            <a:extLst>
              <a:ext uri="{FF2B5EF4-FFF2-40B4-BE49-F238E27FC236}">
                <a16:creationId xmlns="" xmlns:a16="http://schemas.microsoft.com/office/drawing/2014/main" id="{96CFAAC6-C875-4197-B593-9514860319E2}"/>
              </a:ext>
            </a:extLst>
          </p:cNvPr>
          <p:cNvPicPr>
            <a:picLocks noChangeAspect="1"/>
          </p:cNvPicPr>
          <p:nvPr/>
        </p:nvPicPr>
        <p:blipFill rotWithShape="1">
          <a:blip r:embed="rId2"/>
          <a:srcRect l="29423" t="37943" r="22346" b="14402"/>
          <a:stretch/>
        </p:blipFill>
        <p:spPr>
          <a:xfrm>
            <a:off x="2400886" y="2602522"/>
            <a:ext cx="5880295" cy="3266572"/>
          </a:xfrm>
          <a:prstGeom prst="rect">
            <a:avLst/>
          </a:prstGeom>
        </p:spPr>
      </p:pic>
    </p:spTree>
    <p:extLst>
      <p:ext uri="{BB962C8B-B14F-4D97-AF65-F5344CB8AC3E}">
        <p14:creationId xmlns:p14="http://schemas.microsoft.com/office/powerpoint/2010/main" val="392565223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A0626BBC-B624-4303-8B45-187156712576}"/>
              </a:ext>
            </a:extLst>
          </p:cNvPr>
          <p:cNvSpPr>
            <a:spLocks noGrp="1"/>
          </p:cNvSpPr>
          <p:nvPr>
            <p:ph type="title"/>
          </p:nvPr>
        </p:nvSpPr>
        <p:spPr/>
        <p:txBody>
          <a:bodyPr/>
          <a:lstStyle/>
          <a:p>
            <a:r>
              <a:rPr lang="en-IN" dirty="0"/>
              <a:t>AWS Glue:  Demo</a:t>
            </a:r>
          </a:p>
        </p:txBody>
      </p:sp>
      <p:sp>
        <p:nvSpPr>
          <p:cNvPr id="5" name="Content Placeholder 4">
            <a:extLst>
              <a:ext uri="{FF2B5EF4-FFF2-40B4-BE49-F238E27FC236}">
                <a16:creationId xmlns="" xmlns:a16="http://schemas.microsoft.com/office/drawing/2014/main" id="{84F1DB4B-6958-4CE4-BE9D-C00F3C11E05D}"/>
              </a:ext>
            </a:extLst>
          </p:cNvPr>
          <p:cNvSpPr>
            <a:spLocks noGrp="1"/>
          </p:cNvSpPr>
          <p:nvPr>
            <p:ph idx="1"/>
          </p:nvPr>
        </p:nvSpPr>
        <p:spPr/>
        <p:txBody>
          <a:bodyPr>
            <a:normAutofit/>
          </a:bodyPr>
          <a:lstStyle/>
          <a:p>
            <a:r>
              <a:rPr lang="en-IN" b="1" dirty="0"/>
              <a:t>To set up access for Amazon Redshift data stores</a:t>
            </a:r>
          </a:p>
          <a:p>
            <a:pPr marL="457200" indent="-457200">
              <a:buFont typeface="+mj-lt"/>
              <a:buAutoNum type="arabicPeriod" startAt="7"/>
            </a:pPr>
            <a:r>
              <a:rPr lang="en-IN" dirty="0"/>
              <a:t>Add a rule for outbound traffic also. </a:t>
            </a:r>
            <a:endParaRPr lang="en-IN" b="1" dirty="0"/>
          </a:p>
        </p:txBody>
      </p:sp>
      <p:pic>
        <p:nvPicPr>
          <p:cNvPr id="6" name="Picture 5">
            <a:extLst>
              <a:ext uri="{FF2B5EF4-FFF2-40B4-BE49-F238E27FC236}">
                <a16:creationId xmlns="" xmlns:a16="http://schemas.microsoft.com/office/drawing/2014/main" id="{C788F2DC-833D-47B4-85D6-E894EEDEB0E7}"/>
              </a:ext>
            </a:extLst>
          </p:cNvPr>
          <p:cNvPicPr>
            <a:picLocks noChangeAspect="1"/>
          </p:cNvPicPr>
          <p:nvPr/>
        </p:nvPicPr>
        <p:blipFill rotWithShape="1">
          <a:blip r:embed="rId2"/>
          <a:srcRect l="30577" t="44100" r="22692" b="41945"/>
          <a:stretch/>
        </p:blipFill>
        <p:spPr>
          <a:xfrm>
            <a:off x="1434903" y="2900811"/>
            <a:ext cx="8780409" cy="1474241"/>
          </a:xfrm>
          <a:prstGeom prst="rect">
            <a:avLst/>
          </a:prstGeom>
        </p:spPr>
      </p:pic>
    </p:spTree>
    <p:extLst>
      <p:ext uri="{BB962C8B-B14F-4D97-AF65-F5344CB8AC3E}">
        <p14:creationId xmlns:p14="http://schemas.microsoft.com/office/powerpoint/2010/main" val="245597927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A0626BBC-B624-4303-8B45-187156712576}"/>
              </a:ext>
            </a:extLst>
          </p:cNvPr>
          <p:cNvSpPr>
            <a:spLocks noGrp="1"/>
          </p:cNvSpPr>
          <p:nvPr>
            <p:ph type="title"/>
          </p:nvPr>
        </p:nvSpPr>
        <p:spPr/>
        <p:txBody>
          <a:bodyPr/>
          <a:lstStyle/>
          <a:p>
            <a:r>
              <a:rPr lang="en-IN" dirty="0"/>
              <a:t>AWS Glue: How it Works?</a:t>
            </a:r>
          </a:p>
        </p:txBody>
      </p:sp>
      <p:sp>
        <p:nvSpPr>
          <p:cNvPr id="13" name="Content Placeholder 12">
            <a:extLst>
              <a:ext uri="{FF2B5EF4-FFF2-40B4-BE49-F238E27FC236}">
                <a16:creationId xmlns="" xmlns:a16="http://schemas.microsoft.com/office/drawing/2014/main" id="{298DDA76-5A12-4B7C-B328-91D8AE206A30}"/>
              </a:ext>
            </a:extLst>
          </p:cNvPr>
          <p:cNvSpPr>
            <a:spLocks noGrp="1"/>
          </p:cNvSpPr>
          <p:nvPr>
            <p:ph sz="half" idx="1"/>
          </p:nvPr>
        </p:nvSpPr>
        <p:spPr>
          <a:xfrm>
            <a:off x="1097280" y="1845734"/>
            <a:ext cx="4937760" cy="4023359"/>
          </a:xfrm>
        </p:spPr>
        <p:txBody>
          <a:bodyPr/>
          <a:lstStyle/>
          <a:p>
            <a:r>
              <a:rPr lang="en-IN" b="1" dirty="0"/>
              <a:t>Step 1: Build your Data Catalog</a:t>
            </a:r>
          </a:p>
          <a:p>
            <a:r>
              <a:rPr lang="en-IN" dirty="0"/>
              <a:t>First, use the AWS Management Console to register your </a:t>
            </a:r>
            <a:r>
              <a:rPr lang="en-IN" b="1" dirty="0"/>
              <a:t>data sources</a:t>
            </a:r>
            <a:r>
              <a:rPr lang="en-IN" dirty="0"/>
              <a:t>. </a:t>
            </a:r>
          </a:p>
          <a:p>
            <a:r>
              <a:rPr lang="en-IN" dirty="0"/>
              <a:t>AWS Glue will </a:t>
            </a:r>
            <a:r>
              <a:rPr lang="en-IN" b="1" dirty="0"/>
              <a:t>crawl</a:t>
            </a:r>
            <a:r>
              <a:rPr lang="en-IN" dirty="0"/>
              <a:t> your data sources and construct your </a:t>
            </a:r>
            <a:r>
              <a:rPr lang="en-IN" b="1" dirty="0"/>
              <a:t>Data Catalog </a:t>
            </a:r>
            <a:r>
              <a:rPr lang="en-IN" dirty="0"/>
              <a:t>using pre-built </a:t>
            </a:r>
            <a:r>
              <a:rPr lang="en-IN" b="1" dirty="0"/>
              <a:t>classifiers</a:t>
            </a:r>
            <a:r>
              <a:rPr lang="en-IN" dirty="0"/>
              <a:t> for many popular source formats and data types, including JSON, CSV, Parquet, and more.</a:t>
            </a:r>
          </a:p>
        </p:txBody>
      </p:sp>
      <p:pic>
        <p:nvPicPr>
          <p:cNvPr id="16" name="Content Placeholder 15">
            <a:extLst>
              <a:ext uri="{FF2B5EF4-FFF2-40B4-BE49-F238E27FC236}">
                <a16:creationId xmlns="" xmlns:a16="http://schemas.microsoft.com/office/drawing/2014/main" id="{7DD7E3FC-8A64-4E85-867D-3E3C62697A86}"/>
              </a:ext>
            </a:extLst>
          </p:cNvPr>
          <p:cNvPicPr>
            <a:picLocks noGrp="1" noChangeAspect="1"/>
          </p:cNvPicPr>
          <p:nvPr>
            <p:ph sz="half" idx="2"/>
          </p:nvPr>
        </p:nvPicPr>
        <p:blipFill>
          <a:blip r:embed="rId2"/>
          <a:stretch>
            <a:fillRect/>
          </a:stretch>
        </p:blipFill>
        <p:spPr>
          <a:xfrm>
            <a:off x="6218555" y="2023773"/>
            <a:ext cx="5440271" cy="3096867"/>
          </a:xfrm>
        </p:spPr>
      </p:pic>
    </p:spTree>
    <p:extLst>
      <p:ext uri="{BB962C8B-B14F-4D97-AF65-F5344CB8AC3E}">
        <p14:creationId xmlns:p14="http://schemas.microsoft.com/office/powerpoint/2010/main" val="204957627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A0626BBC-B624-4303-8B45-187156712576}"/>
              </a:ext>
            </a:extLst>
          </p:cNvPr>
          <p:cNvSpPr>
            <a:spLocks noGrp="1"/>
          </p:cNvSpPr>
          <p:nvPr>
            <p:ph type="title"/>
          </p:nvPr>
        </p:nvSpPr>
        <p:spPr/>
        <p:txBody>
          <a:bodyPr/>
          <a:lstStyle/>
          <a:p>
            <a:r>
              <a:rPr lang="en-IN" dirty="0"/>
              <a:t>AWS Glue: How it Works?</a:t>
            </a:r>
          </a:p>
        </p:txBody>
      </p:sp>
      <p:sp>
        <p:nvSpPr>
          <p:cNvPr id="13" name="Content Placeholder 12">
            <a:extLst>
              <a:ext uri="{FF2B5EF4-FFF2-40B4-BE49-F238E27FC236}">
                <a16:creationId xmlns="" xmlns:a16="http://schemas.microsoft.com/office/drawing/2014/main" id="{298DDA76-5A12-4B7C-B328-91D8AE206A30}"/>
              </a:ext>
            </a:extLst>
          </p:cNvPr>
          <p:cNvSpPr>
            <a:spLocks noGrp="1"/>
          </p:cNvSpPr>
          <p:nvPr>
            <p:ph sz="half" idx="1"/>
          </p:nvPr>
        </p:nvSpPr>
        <p:spPr>
          <a:xfrm>
            <a:off x="1097280" y="1845734"/>
            <a:ext cx="4937760" cy="4023359"/>
          </a:xfrm>
        </p:spPr>
        <p:txBody>
          <a:bodyPr/>
          <a:lstStyle/>
          <a:p>
            <a:r>
              <a:rPr lang="en-IN" b="1" dirty="0"/>
              <a:t>Step 2: Generate and Edit Transformations</a:t>
            </a:r>
          </a:p>
          <a:p>
            <a:r>
              <a:rPr lang="en-IN" dirty="0"/>
              <a:t>Next, select a data source and data target. </a:t>
            </a:r>
          </a:p>
          <a:p>
            <a:r>
              <a:rPr lang="en-IN" dirty="0"/>
              <a:t>AWS Glue will generate </a:t>
            </a:r>
            <a:r>
              <a:rPr lang="en-IN" b="1" dirty="0"/>
              <a:t>ETL code </a:t>
            </a:r>
            <a:r>
              <a:rPr lang="en-IN" dirty="0"/>
              <a:t>in Scala or Python to extract data from the source, transform the data to match the target schema, and load it into the target. </a:t>
            </a:r>
          </a:p>
          <a:p>
            <a:r>
              <a:rPr lang="en-IN" dirty="0"/>
              <a:t>You can edit, debug and test this code via the Console, in your </a:t>
            </a:r>
            <a:r>
              <a:rPr lang="en-IN" dirty="0" err="1"/>
              <a:t>favorite</a:t>
            </a:r>
            <a:r>
              <a:rPr lang="en-IN" dirty="0"/>
              <a:t> IDE, or any notebook.</a:t>
            </a:r>
          </a:p>
        </p:txBody>
      </p:sp>
      <p:pic>
        <p:nvPicPr>
          <p:cNvPr id="16" name="Content Placeholder 15">
            <a:extLst>
              <a:ext uri="{FF2B5EF4-FFF2-40B4-BE49-F238E27FC236}">
                <a16:creationId xmlns="" xmlns:a16="http://schemas.microsoft.com/office/drawing/2014/main" id="{7DD7E3FC-8A64-4E85-867D-3E3C62697A86}"/>
              </a:ext>
            </a:extLst>
          </p:cNvPr>
          <p:cNvPicPr>
            <a:picLocks noGrp="1" noChangeAspect="1"/>
          </p:cNvPicPr>
          <p:nvPr>
            <p:ph sz="half" idx="2"/>
          </p:nvPr>
        </p:nvPicPr>
        <p:blipFill>
          <a:blip r:embed="rId2"/>
          <a:stretch>
            <a:fillRect/>
          </a:stretch>
        </p:blipFill>
        <p:spPr>
          <a:xfrm>
            <a:off x="6218555" y="2026067"/>
            <a:ext cx="5440271" cy="3092278"/>
          </a:xfrm>
        </p:spPr>
      </p:pic>
    </p:spTree>
    <p:extLst>
      <p:ext uri="{BB962C8B-B14F-4D97-AF65-F5344CB8AC3E}">
        <p14:creationId xmlns:p14="http://schemas.microsoft.com/office/powerpoint/2010/main" val="316490406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A0626BBC-B624-4303-8B45-187156712576}"/>
              </a:ext>
            </a:extLst>
          </p:cNvPr>
          <p:cNvSpPr>
            <a:spLocks noGrp="1"/>
          </p:cNvSpPr>
          <p:nvPr>
            <p:ph type="title"/>
          </p:nvPr>
        </p:nvSpPr>
        <p:spPr/>
        <p:txBody>
          <a:bodyPr/>
          <a:lstStyle/>
          <a:p>
            <a:r>
              <a:rPr lang="en-IN" dirty="0"/>
              <a:t>AWS Glue: How it Works?</a:t>
            </a:r>
          </a:p>
        </p:txBody>
      </p:sp>
      <p:sp>
        <p:nvSpPr>
          <p:cNvPr id="13" name="Content Placeholder 12">
            <a:extLst>
              <a:ext uri="{FF2B5EF4-FFF2-40B4-BE49-F238E27FC236}">
                <a16:creationId xmlns="" xmlns:a16="http://schemas.microsoft.com/office/drawing/2014/main" id="{298DDA76-5A12-4B7C-B328-91D8AE206A30}"/>
              </a:ext>
            </a:extLst>
          </p:cNvPr>
          <p:cNvSpPr>
            <a:spLocks noGrp="1"/>
          </p:cNvSpPr>
          <p:nvPr>
            <p:ph sz="half" idx="1"/>
          </p:nvPr>
        </p:nvSpPr>
        <p:spPr>
          <a:xfrm>
            <a:off x="1097280" y="1845734"/>
            <a:ext cx="4937760" cy="4023359"/>
          </a:xfrm>
        </p:spPr>
        <p:txBody>
          <a:bodyPr/>
          <a:lstStyle/>
          <a:p>
            <a:r>
              <a:rPr lang="en-IN" b="1" dirty="0"/>
              <a:t>Step 3: Schedule and Run Your Jobs</a:t>
            </a:r>
          </a:p>
          <a:p>
            <a:r>
              <a:rPr lang="en-IN" dirty="0"/>
              <a:t>AWS Glue makes it easy to schedule recurring ETL jobs, chain multiple jobs together, or invoke jobs on-demand from other services like AWS Lambda. </a:t>
            </a:r>
          </a:p>
          <a:p>
            <a:r>
              <a:rPr lang="en-IN" dirty="0"/>
              <a:t>AWS Glue manages the dependencies between your jobs, automatically scales underlying resources, and retries jobs if they fail.</a:t>
            </a:r>
          </a:p>
        </p:txBody>
      </p:sp>
      <p:pic>
        <p:nvPicPr>
          <p:cNvPr id="16" name="Content Placeholder 15">
            <a:extLst>
              <a:ext uri="{FF2B5EF4-FFF2-40B4-BE49-F238E27FC236}">
                <a16:creationId xmlns="" xmlns:a16="http://schemas.microsoft.com/office/drawing/2014/main" id="{7DD7E3FC-8A64-4E85-867D-3E3C62697A86}"/>
              </a:ext>
            </a:extLst>
          </p:cNvPr>
          <p:cNvPicPr>
            <a:picLocks noGrp="1" noChangeAspect="1"/>
          </p:cNvPicPr>
          <p:nvPr>
            <p:ph sz="half" idx="2"/>
          </p:nvPr>
        </p:nvPicPr>
        <p:blipFill>
          <a:blip r:embed="rId2"/>
          <a:stretch>
            <a:fillRect/>
          </a:stretch>
        </p:blipFill>
        <p:spPr>
          <a:xfrm>
            <a:off x="6218555" y="2030865"/>
            <a:ext cx="5440271" cy="3082681"/>
          </a:xfrm>
        </p:spPr>
      </p:pic>
    </p:spTree>
    <p:extLst>
      <p:ext uri="{BB962C8B-B14F-4D97-AF65-F5344CB8AC3E}">
        <p14:creationId xmlns:p14="http://schemas.microsoft.com/office/powerpoint/2010/main" val="19354526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A0626BBC-B624-4303-8B45-187156712576}"/>
              </a:ext>
            </a:extLst>
          </p:cNvPr>
          <p:cNvSpPr>
            <a:spLocks noGrp="1"/>
          </p:cNvSpPr>
          <p:nvPr>
            <p:ph type="title"/>
          </p:nvPr>
        </p:nvSpPr>
        <p:spPr/>
        <p:txBody>
          <a:bodyPr/>
          <a:lstStyle/>
          <a:p>
            <a:r>
              <a:rPr lang="en-IN" dirty="0"/>
              <a:t>AWS Glue: How it Works? </a:t>
            </a:r>
          </a:p>
        </p:txBody>
      </p:sp>
      <p:sp>
        <p:nvSpPr>
          <p:cNvPr id="5" name="Content Placeholder 4">
            <a:extLst>
              <a:ext uri="{FF2B5EF4-FFF2-40B4-BE49-F238E27FC236}">
                <a16:creationId xmlns="" xmlns:a16="http://schemas.microsoft.com/office/drawing/2014/main" id="{84F1DB4B-6958-4CE4-BE9D-C00F3C11E05D}"/>
              </a:ext>
            </a:extLst>
          </p:cNvPr>
          <p:cNvSpPr>
            <a:spLocks noGrp="1"/>
          </p:cNvSpPr>
          <p:nvPr>
            <p:ph idx="1"/>
          </p:nvPr>
        </p:nvSpPr>
        <p:spPr/>
        <p:txBody>
          <a:bodyPr/>
          <a:lstStyle/>
          <a:p>
            <a:r>
              <a:rPr lang="en-IN" dirty="0"/>
              <a:t>Demo</a:t>
            </a:r>
          </a:p>
        </p:txBody>
      </p:sp>
    </p:spTree>
    <p:extLst>
      <p:ext uri="{BB962C8B-B14F-4D97-AF65-F5344CB8AC3E}">
        <p14:creationId xmlns:p14="http://schemas.microsoft.com/office/powerpoint/2010/main" val="315891372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A0626BBC-B624-4303-8B45-187156712576}"/>
              </a:ext>
            </a:extLst>
          </p:cNvPr>
          <p:cNvSpPr>
            <a:spLocks noGrp="1"/>
          </p:cNvSpPr>
          <p:nvPr>
            <p:ph type="title"/>
          </p:nvPr>
        </p:nvSpPr>
        <p:spPr/>
        <p:txBody>
          <a:bodyPr/>
          <a:lstStyle/>
          <a:p>
            <a:r>
              <a:rPr lang="en-IN" dirty="0"/>
              <a:t>AWS Glue: Authoring Jobs </a:t>
            </a:r>
          </a:p>
        </p:txBody>
      </p:sp>
      <p:sp>
        <p:nvSpPr>
          <p:cNvPr id="5" name="Content Placeholder 4">
            <a:extLst>
              <a:ext uri="{FF2B5EF4-FFF2-40B4-BE49-F238E27FC236}">
                <a16:creationId xmlns="" xmlns:a16="http://schemas.microsoft.com/office/drawing/2014/main" id="{84F1DB4B-6958-4CE4-BE9D-C00F3C11E05D}"/>
              </a:ext>
            </a:extLst>
          </p:cNvPr>
          <p:cNvSpPr>
            <a:spLocks noGrp="1"/>
          </p:cNvSpPr>
          <p:nvPr>
            <p:ph idx="1"/>
          </p:nvPr>
        </p:nvSpPr>
        <p:spPr>
          <a:xfrm>
            <a:off x="1097280" y="1845734"/>
            <a:ext cx="5487112" cy="4023360"/>
          </a:xfrm>
        </p:spPr>
        <p:txBody>
          <a:bodyPr>
            <a:normAutofit fontScale="92500"/>
          </a:bodyPr>
          <a:lstStyle/>
          <a:p>
            <a:r>
              <a:rPr lang="en-IN" dirty="0"/>
              <a:t>A </a:t>
            </a:r>
            <a:r>
              <a:rPr lang="en-IN" i="1" dirty="0"/>
              <a:t>job</a:t>
            </a:r>
            <a:r>
              <a:rPr lang="en-IN" dirty="0"/>
              <a:t> is the business logic that performs the extract, transform, and load (ETL) work in AWS Glue.</a:t>
            </a:r>
          </a:p>
          <a:p>
            <a:pPr marL="457200" indent="-457200">
              <a:buFont typeface="+mj-lt"/>
              <a:buAutoNum type="arabicPeriod"/>
            </a:pPr>
            <a:r>
              <a:rPr lang="en-IN" dirty="0"/>
              <a:t>Choose the data sources for the job. </a:t>
            </a:r>
          </a:p>
          <a:p>
            <a:pPr marL="457200" indent="-457200">
              <a:buFont typeface="+mj-lt"/>
              <a:buAutoNum type="arabicPeriod"/>
            </a:pPr>
            <a:r>
              <a:rPr lang="en-IN" dirty="0"/>
              <a:t>Choose the data targets of the job. </a:t>
            </a:r>
          </a:p>
          <a:p>
            <a:pPr marL="457200" indent="-457200">
              <a:buFont typeface="+mj-lt"/>
              <a:buAutoNum type="arabicPeriod"/>
            </a:pPr>
            <a:r>
              <a:rPr lang="en-IN" dirty="0"/>
              <a:t>Customize the job-processing environment by providing arguments for job and generated script. </a:t>
            </a:r>
          </a:p>
          <a:p>
            <a:pPr marL="457200" indent="-457200">
              <a:buFont typeface="+mj-lt"/>
              <a:buAutoNum type="arabicPeriod"/>
            </a:pPr>
            <a:r>
              <a:rPr lang="en-IN" dirty="0"/>
              <a:t>Specify how the job is invoked, either on demand, by a time-based schedule, or by an event. </a:t>
            </a:r>
          </a:p>
          <a:p>
            <a:pPr marL="457200" indent="-457200">
              <a:buFont typeface="+mj-lt"/>
              <a:buAutoNum type="arabicPeriod"/>
            </a:pPr>
            <a:r>
              <a:rPr lang="en-IN" dirty="0"/>
              <a:t>Based on the input, AWS Glue generates a </a:t>
            </a:r>
            <a:r>
              <a:rPr lang="en-IN" dirty="0" err="1"/>
              <a:t>PySpark</a:t>
            </a:r>
            <a:r>
              <a:rPr lang="en-IN" dirty="0"/>
              <a:t> or Scala script. </a:t>
            </a:r>
          </a:p>
          <a:p>
            <a:endParaRPr lang="en-IN" dirty="0"/>
          </a:p>
        </p:txBody>
      </p:sp>
      <p:pic>
        <p:nvPicPr>
          <p:cNvPr id="2" name="Picture 1">
            <a:extLst>
              <a:ext uri="{FF2B5EF4-FFF2-40B4-BE49-F238E27FC236}">
                <a16:creationId xmlns="" xmlns:a16="http://schemas.microsoft.com/office/drawing/2014/main" id="{ED73A569-6445-4D68-BBE7-23A9246AECCC}"/>
              </a:ext>
            </a:extLst>
          </p:cNvPr>
          <p:cNvPicPr>
            <a:picLocks noChangeAspect="1"/>
          </p:cNvPicPr>
          <p:nvPr/>
        </p:nvPicPr>
        <p:blipFill rotWithShape="1">
          <a:blip r:embed="rId2"/>
          <a:srcRect l="22038" t="25322" r="35154" b="15983"/>
          <a:stretch/>
        </p:blipFill>
        <p:spPr>
          <a:xfrm>
            <a:off x="6838122" y="1989685"/>
            <a:ext cx="4927158" cy="3798293"/>
          </a:xfrm>
          <a:prstGeom prst="rect">
            <a:avLst/>
          </a:prstGeom>
        </p:spPr>
      </p:pic>
    </p:spTree>
    <p:extLst>
      <p:ext uri="{BB962C8B-B14F-4D97-AF65-F5344CB8AC3E}">
        <p14:creationId xmlns:p14="http://schemas.microsoft.com/office/powerpoint/2010/main" val="29466547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Kinesis</a:t>
            </a:r>
          </a:p>
        </p:txBody>
      </p:sp>
      <p:sp>
        <p:nvSpPr>
          <p:cNvPr id="3" name="Content Placeholder 2"/>
          <p:cNvSpPr>
            <a:spLocks noGrp="1"/>
          </p:cNvSpPr>
          <p:nvPr>
            <p:ph idx="1"/>
          </p:nvPr>
        </p:nvSpPr>
        <p:spPr/>
        <p:txBody>
          <a:bodyPr/>
          <a:lstStyle/>
          <a:p>
            <a:r>
              <a:rPr lang="en-US" sz="2800" dirty="0"/>
              <a:t>Easily Collect, Process and analyze data streams in real-time.</a:t>
            </a:r>
          </a:p>
          <a:p>
            <a:endParaRPr lang="en-US" dirty="0"/>
          </a:p>
          <a:p>
            <a:endParaRPr lang="en-US" dirty="0"/>
          </a:p>
        </p:txBody>
      </p:sp>
      <p:pic>
        <p:nvPicPr>
          <p:cNvPr id="4" name="Picture 3"/>
          <p:cNvPicPr>
            <a:picLocks noChangeAspect="1"/>
          </p:cNvPicPr>
          <p:nvPr/>
        </p:nvPicPr>
        <p:blipFill>
          <a:blip r:embed="rId2"/>
          <a:stretch>
            <a:fillRect/>
          </a:stretch>
        </p:blipFill>
        <p:spPr>
          <a:xfrm>
            <a:off x="3265891" y="2011225"/>
            <a:ext cx="2185469" cy="3752044"/>
          </a:xfrm>
          <a:prstGeom prst="rect">
            <a:avLst/>
          </a:prstGeom>
        </p:spPr>
      </p:pic>
    </p:spTree>
    <p:extLst>
      <p:ext uri="{BB962C8B-B14F-4D97-AF65-F5344CB8AC3E}">
        <p14:creationId xmlns:p14="http://schemas.microsoft.com/office/powerpoint/2010/main" val="2502801222"/>
      </p:ext>
    </p:extLst>
  </p:cSld>
  <p:clrMapOvr>
    <a:masterClrMapping/>
  </p:clrMapOvr>
  <p:timing>
    <p:tnLst>
      <p:par>
        <p:cTn xmlns:p14="http://schemas.microsoft.com/office/powerpoint/2010/main" id="1" dur="indefinite" restart="never" nodeType="tmRoot"/>
      </p:par>
    </p:tn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A0626BBC-B624-4303-8B45-187156712576}"/>
              </a:ext>
            </a:extLst>
          </p:cNvPr>
          <p:cNvSpPr>
            <a:spLocks noGrp="1"/>
          </p:cNvSpPr>
          <p:nvPr>
            <p:ph type="title"/>
          </p:nvPr>
        </p:nvSpPr>
        <p:spPr/>
        <p:txBody>
          <a:bodyPr/>
          <a:lstStyle/>
          <a:p>
            <a:r>
              <a:rPr lang="en-IN" dirty="0"/>
              <a:t>AWS Glue: Editing Scripts </a:t>
            </a:r>
          </a:p>
        </p:txBody>
      </p:sp>
      <p:sp>
        <p:nvSpPr>
          <p:cNvPr id="5" name="Content Placeholder 4">
            <a:extLst>
              <a:ext uri="{FF2B5EF4-FFF2-40B4-BE49-F238E27FC236}">
                <a16:creationId xmlns="" xmlns:a16="http://schemas.microsoft.com/office/drawing/2014/main" id="{84F1DB4B-6958-4CE4-BE9D-C00F3C11E05D}"/>
              </a:ext>
            </a:extLst>
          </p:cNvPr>
          <p:cNvSpPr>
            <a:spLocks noGrp="1"/>
          </p:cNvSpPr>
          <p:nvPr>
            <p:ph idx="1"/>
          </p:nvPr>
        </p:nvSpPr>
        <p:spPr/>
        <p:txBody>
          <a:bodyPr/>
          <a:lstStyle/>
          <a:p>
            <a:r>
              <a:rPr lang="en-IN" dirty="0"/>
              <a:t>A script contains the code that extracts data from sources, transforms it, and loads it into targets. AWS Glue runs a script when it starts a job.</a:t>
            </a:r>
          </a:p>
          <a:p>
            <a:r>
              <a:rPr lang="en-IN" dirty="0"/>
              <a:t>You can edit a script in the AWS Glue console. When you edit a script, you can add sources, targets, and transforms.</a:t>
            </a:r>
          </a:p>
          <a:p>
            <a:endParaRPr lang="en-IN" dirty="0"/>
          </a:p>
        </p:txBody>
      </p:sp>
    </p:spTree>
    <p:extLst>
      <p:ext uri="{BB962C8B-B14F-4D97-AF65-F5344CB8AC3E}">
        <p14:creationId xmlns:p14="http://schemas.microsoft.com/office/powerpoint/2010/main" val="3689644261"/>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A0626BBC-B624-4303-8B45-187156712576}"/>
              </a:ext>
            </a:extLst>
          </p:cNvPr>
          <p:cNvSpPr>
            <a:spLocks noGrp="1"/>
          </p:cNvSpPr>
          <p:nvPr>
            <p:ph type="title"/>
          </p:nvPr>
        </p:nvSpPr>
        <p:spPr/>
        <p:txBody>
          <a:bodyPr/>
          <a:lstStyle/>
          <a:p>
            <a:r>
              <a:rPr lang="en-IN" dirty="0"/>
              <a:t>AWS Glue: Editing Scripts </a:t>
            </a:r>
          </a:p>
        </p:txBody>
      </p:sp>
      <p:sp>
        <p:nvSpPr>
          <p:cNvPr id="5" name="Content Placeholder 4">
            <a:extLst>
              <a:ext uri="{FF2B5EF4-FFF2-40B4-BE49-F238E27FC236}">
                <a16:creationId xmlns="" xmlns:a16="http://schemas.microsoft.com/office/drawing/2014/main" id="{84F1DB4B-6958-4CE4-BE9D-C00F3C11E05D}"/>
              </a:ext>
            </a:extLst>
          </p:cNvPr>
          <p:cNvSpPr>
            <a:spLocks noGrp="1"/>
          </p:cNvSpPr>
          <p:nvPr>
            <p:ph idx="1"/>
          </p:nvPr>
        </p:nvSpPr>
        <p:spPr/>
        <p:txBody>
          <a:bodyPr/>
          <a:lstStyle/>
          <a:p>
            <a:r>
              <a:rPr lang="en-IN" b="1" dirty="0"/>
              <a:t>Script Editor</a:t>
            </a:r>
          </a:p>
          <a:p>
            <a:pPr marL="342900" indent="-342900">
              <a:buFont typeface="Wingdings" panose="05000000000000000000" pitchFamily="2" charset="2"/>
              <a:buChar char="§"/>
            </a:pPr>
            <a:r>
              <a:rPr lang="en-IN" dirty="0"/>
              <a:t>Allows insert, modify, and delete sources, targets and transforms</a:t>
            </a:r>
          </a:p>
          <a:p>
            <a:pPr marL="342900" indent="-342900">
              <a:buFont typeface="Wingdings" panose="05000000000000000000" pitchFamily="2" charset="2"/>
              <a:buChar char="§"/>
            </a:pPr>
            <a:r>
              <a:rPr lang="en-IN" dirty="0"/>
              <a:t>Displays both the script and a diagram</a:t>
            </a:r>
          </a:p>
          <a:p>
            <a:pPr lvl="1">
              <a:buFont typeface="Wingdings" panose="05000000000000000000" pitchFamily="2" charset="2"/>
              <a:buChar char="Ø"/>
            </a:pPr>
            <a:r>
              <a:rPr lang="en-IN" dirty="0"/>
              <a:t>To create a diagram for the script, choose </a:t>
            </a:r>
            <a:r>
              <a:rPr lang="en-IN" b="1" dirty="0"/>
              <a:t>Generate diagram</a:t>
            </a:r>
          </a:p>
          <a:p>
            <a:endParaRPr lang="en-IN" dirty="0"/>
          </a:p>
          <a:p>
            <a:r>
              <a:rPr lang="en-IN" dirty="0"/>
              <a:t>The </a:t>
            </a:r>
            <a:r>
              <a:rPr lang="en-IN" b="1" dirty="0"/>
              <a:t>Logs</a:t>
            </a:r>
            <a:r>
              <a:rPr lang="en-IN" dirty="0"/>
              <a:t> tab shows the logs that are associated with your job as it runs. The most recent 1,000 lines are displayed.</a:t>
            </a:r>
          </a:p>
          <a:p>
            <a:r>
              <a:rPr lang="en-IN" dirty="0"/>
              <a:t>The </a:t>
            </a:r>
            <a:r>
              <a:rPr lang="en-IN" b="1" dirty="0"/>
              <a:t>Schema</a:t>
            </a:r>
            <a:r>
              <a:rPr lang="en-IN" dirty="0"/>
              <a:t> tab shows the schema of the selected sources and targets, when available in the Data Catalog.</a:t>
            </a:r>
          </a:p>
          <a:p>
            <a:pPr indent="-373063"/>
            <a:endParaRPr lang="en-IN" dirty="0"/>
          </a:p>
          <a:p>
            <a:endParaRPr lang="en-IN" dirty="0"/>
          </a:p>
        </p:txBody>
      </p:sp>
    </p:spTree>
    <p:extLst>
      <p:ext uri="{BB962C8B-B14F-4D97-AF65-F5344CB8AC3E}">
        <p14:creationId xmlns:p14="http://schemas.microsoft.com/office/powerpoint/2010/main" val="2258936128"/>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A0626BBC-B624-4303-8B45-187156712576}"/>
              </a:ext>
            </a:extLst>
          </p:cNvPr>
          <p:cNvSpPr>
            <a:spLocks noGrp="1"/>
          </p:cNvSpPr>
          <p:nvPr>
            <p:ph type="title"/>
          </p:nvPr>
        </p:nvSpPr>
        <p:spPr/>
        <p:txBody>
          <a:bodyPr/>
          <a:lstStyle/>
          <a:p>
            <a:r>
              <a:rPr lang="en-IN" dirty="0"/>
              <a:t>AWS Glue: Logging and Monitoring </a:t>
            </a:r>
          </a:p>
        </p:txBody>
      </p:sp>
      <p:sp>
        <p:nvSpPr>
          <p:cNvPr id="5" name="Content Placeholder 4">
            <a:extLst>
              <a:ext uri="{FF2B5EF4-FFF2-40B4-BE49-F238E27FC236}">
                <a16:creationId xmlns="" xmlns:a16="http://schemas.microsoft.com/office/drawing/2014/main" id="{84F1DB4B-6958-4CE4-BE9D-C00F3C11E05D}"/>
              </a:ext>
            </a:extLst>
          </p:cNvPr>
          <p:cNvSpPr>
            <a:spLocks noGrp="1"/>
          </p:cNvSpPr>
          <p:nvPr>
            <p:ph idx="1"/>
          </p:nvPr>
        </p:nvSpPr>
        <p:spPr/>
        <p:txBody>
          <a:bodyPr/>
          <a:lstStyle/>
          <a:p>
            <a:r>
              <a:rPr lang="en-IN" dirty="0"/>
              <a:t>Monitoring is an important part of maintaining the reliability, availability, and performance of AWS Glue. </a:t>
            </a:r>
          </a:p>
          <a:p>
            <a:r>
              <a:rPr lang="en-IN" dirty="0"/>
              <a:t>AWS provides:</a:t>
            </a:r>
          </a:p>
          <a:p>
            <a:pPr marL="342900" indent="-342900">
              <a:buFont typeface="Wingdings" panose="05000000000000000000" pitchFamily="2" charset="2"/>
              <a:buChar char="§"/>
            </a:pPr>
            <a:r>
              <a:rPr lang="en-IN" dirty="0"/>
              <a:t>Monitoring tools that you can use to watch AWS glue</a:t>
            </a:r>
          </a:p>
          <a:p>
            <a:pPr marL="342900" indent="-342900">
              <a:buFont typeface="Wingdings" panose="05000000000000000000" pitchFamily="2" charset="2"/>
              <a:buChar char="§"/>
            </a:pPr>
            <a:r>
              <a:rPr lang="en-IN" dirty="0"/>
              <a:t>Report when something is wrong, and </a:t>
            </a:r>
          </a:p>
          <a:p>
            <a:pPr marL="342900" indent="-342900">
              <a:buFont typeface="Wingdings" panose="05000000000000000000" pitchFamily="2" charset="2"/>
              <a:buChar char="§"/>
            </a:pPr>
            <a:r>
              <a:rPr lang="en-IN" dirty="0"/>
              <a:t>Take action automatically when appropriate</a:t>
            </a:r>
          </a:p>
        </p:txBody>
      </p:sp>
    </p:spTree>
    <p:extLst>
      <p:ext uri="{BB962C8B-B14F-4D97-AF65-F5344CB8AC3E}">
        <p14:creationId xmlns:p14="http://schemas.microsoft.com/office/powerpoint/2010/main" val="2501142643"/>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3C565786-82B2-4B58-9DCB-F16E6B84B16D}"/>
              </a:ext>
            </a:extLst>
          </p:cNvPr>
          <p:cNvSpPr>
            <a:spLocks noGrp="1"/>
          </p:cNvSpPr>
          <p:nvPr>
            <p:ph type="title"/>
          </p:nvPr>
        </p:nvSpPr>
        <p:spPr/>
        <p:txBody>
          <a:bodyPr/>
          <a:lstStyle/>
          <a:p>
            <a:r>
              <a:rPr lang="en-IN" dirty="0"/>
              <a:t>Module 10</a:t>
            </a:r>
          </a:p>
        </p:txBody>
      </p:sp>
      <p:sp>
        <p:nvSpPr>
          <p:cNvPr id="5" name="Text Placeholder 4">
            <a:extLst>
              <a:ext uri="{FF2B5EF4-FFF2-40B4-BE49-F238E27FC236}">
                <a16:creationId xmlns="" xmlns:a16="http://schemas.microsoft.com/office/drawing/2014/main" id="{57A13032-68DF-4175-BC4A-D00E899659AA}"/>
              </a:ext>
            </a:extLst>
          </p:cNvPr>
          <p:cNvSpPr>
            <a:spLocks noGrp="1"/>
          </p:cNvSpPr>
          <p:nvPr>
            <p:ph type="body" idx="1"/>
          </p:nvPr>
        </p:nvSpPr>
        <p:spPr/>
        <p:txBody>
          <a:bodyPr/>
          <a:lstStyle/>
          <a:p>
            <a:r>
              <a:rPr lang="en-IN" dirty="0"/>
              <a:t> AWS Redshift</a:t>
            </a:r>
          </a:p>
        </p:txBody>
      </p:sp>
    </p:spTree>
    <p:extLst>
      <p:ext uri="{BB962C8B-B14F-4D97-AF65-F5344CB8AC3E}">
        <p14:creationId xmlns:p14="http://schemas.microsoft.com/office/powerpoint/2010/main" val="4126636016"/>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Data Warehouse and Goals?</a:t>
            </a:r>
          </a:p>
        </p:txBody>
      </p:sp>
      <p:sp>
        <p:nvSpPr>
          <p:cNvPr id="3" name="Content Placeholder 2"/>
          <p:cNvSpPr>
            <a:spLocks noGrp="1"/>
          </p:cNvSpPr>
          <p:nvPr>
            <p:ph idx="1"/>
          </p:nvPr>
        </p:nvSpPr>
        <p:spPr/>
        <p:txBody>
          <a:bodyPr>
            <a:normAutofit fontScale="92500" lnSpcReduction="10000"/>
          </a:bodyPr>
          <a:lstStyle/>
          <a:p>
            <a:r>
              <a:rPr lang="en-US" sz="2800" b="1" dirty="0"/>
              <a:t>A data warehouse is:</a:t>
            </a:r>
          </a:p>
          <a:p>
            <a:pPr lvl="1"/>
            <a:r>
              <a:rPr lang="en-US" sz="2400" dirty="0"/>
              <a:t>A central repository of business data from disparate sources.</a:t>
            </a:r>
          </a:p>
          <a:p>
            <a:pPr lvl="1"/>
            <a:r>
              <a:rPr lang="en-US" sz="2400" dirty="0"/>
              <a:t>A type of relational database that enables analysis of data.</a:t>
            </a:r>
          </a:p>
          <a:p>
            <a:pPr lvl="1"/>
            <a:r>
              <a:rPr lang="en-US" sz="2400" dirty="0"/>
              <a:t>A collection of approved and trusted historical corporate data.</a:t>
            </a:r>
          </a:p>
          <a:p>
            <a:pPr marL="0" indent="0">
              <a:buNone/>
            </a:pPr>
            <a:r>
              <a:rPr lang="en-US" sz="2800" b="1" dirty="0"/>
              <a:t>Goals</a:t>
            </a:r>
          </a:p>
          <a:p>
            <a:pPr lvl="1"/>
            <a:r>
              <a:rPr lang="en-US" sz="2400" dirty="0"/>
              <a:t>Provide access to corporate or organizational data.</a:t>
            </a:r>
          </a:p>
          <a:p>
            <a:pPr lvl="1"/>
            <a:r>
              <a:rPr lang="en-US" sz="2400" dirty="0"/>
              <a:t>Ensure consistency and quality of the data.</a:t>
            </a:r>
          </a:p>
          <a:p>
            <a:pPr lvl="1"/>
            <a:r>
              <a:rPr lang="en-US" sz="2400" dirty="0"/>
              <a:t>Enable analysis of data in different ways based on measurements that are defined by the business.</a:t>
            </a:r>
          </a:p>
          <a:p>
            <a:pPr lvl="1"/>
            <a:r>
              <a:rPr lang="en-US" sz="2400" dirty="0"/>
              <a:t>Integrate with query, analysis, visualization, and reporting tools.</a:t>
            </a:r>
          </a:p>
          <a:p>
            <a:pPr marL="0" indent="0">
              <a:buNone/>
            </a:pPr>
            <a:endParaRPr lang="en-US" dirty="0"/>
          </a:p>
        </p:txBody>
      </p:sp>
    </p:spTree>
    <p:extLst>
      <p:ext uri="{BB962C8B-B14F-4D97-AF65-F5344CB8AC3E}">
        <p14:creationId xmlns:p14="http://schemas.microsoft.com/office/powerpoint/2010/main" val="2445683286"/>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OLTP </a:t>
            </a:r>
            <a:r>
              <a:rPr lang="en-US" dirty="0" err="1"/>
              <a:t>vs</a:t>
            </a:r>
            <a:r>
              <a:rPr lang="en-US" dirty="0"/>
              <a:t> OLAP</a:t>
            </a:r>
          </a:p>
        </p:txBody>
      </p:sp>
      <p:pic>
        <p:nvPicPr>
          <p:cNvPr id="5" name="Content Placeholder 4"/>
          <p:cNvPicPr>
            <a:picLocks noGrp="1" noChangeAspect="1"/>
          </p:cNvPicPr>
          <p:nvPr>
            <p:ph idx="1"/>
          </p:nvPr>
        </p:nvPicPr>
        <p:blipFill>
          <a:blip r:embed="rId2"/>
          <a:srcRect l="-12747" r="-12747"/>
          <a:stretch>
            <a:fillRect/>
          </a:stretch>
        </p:blipFill>
        <p:spPr>
          <a:xfrm>
            <a:off x="768247" y="1297739"/>
            <a:ext cx="10928863" cy="4966964"/>
          </a:xfrm>
        </p:spPr>
      </p:pic>
    </p:spTree>
    <p:extLst>
      <p:ext uri="{BB962C8B-B14F-4D97-AF65-F5344CB8AC3E}">
        <p14:creationId xmlns:p14="http://schemas.microsoft.com/office/powerpoint/2010/main" val="53466940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Redshift?</a:t>
            </a:r>
          </a:p>
        </p:txBody>
      </p:sp>
      <p:sp>
        <p:nvSpPr>
          <p:cNvPr id="3" name="Content Placeholder 2"/>
          <p:cNvSpPr>
            <a:spLocks noGrp="1"/>
          </p:cNvSpPr>
          <p:nvPr>
            <p:ph idx="1"/>
          </p:nvPr>
        </p:nvSpPr>
        <p:spPr/>
        <p:txBody>
          <a:bodyPr/>
          <a:lstStyle/>
          <a:p>
            <a:r>
              <a:rPr lang="en-US" dirty="0"/>
              <a:t>Relational Data Warehouse</a:t>
            </a:r>
          </a:p>
          <a:p>
            <a:r>
              <a:rPr lang="en-US" dirty="0"/>
              <a:t>Fully Managed</a:t>
            </a:r>
          </a:p>
          <a:p>
            <a:r>
              <a:rPr lang="en-US" dirty="0"/>
              <a:t>Massively Parallel</a:t>
            </a:r>
          </a:p>
          <a:p>
            <a:r>
              <a:rPr lang="en-US" dirty="0"/>
              <a:t>Petabyte scale</a:t>
            </a:r>
          </a:p>
          <a:p>
            <a:r>
              <a:rPr lang="en-US" dirty="0"/>
              <a:t>Columnar Store </a:t>
            </a:r>
          </a:p>
          <a:p>
            <a:r>
              <a:rPr lang="en-US" dirty="0"/>
              <a:t>Targeted Data Compression</a:t>
            </a:r>
          </a:p>
          <a:p>
            <a:r>
              <a:rPr lang="en-US" dirty="0"/>
              <a:t>Cost Effective ($1000/TB/Year)</a:t>
            </a:r>
          </a:p>
          <a:p>
            <a:r>
              <a:rPr lang="en-US" dirty="0"/>
              <a:t>HDD and SSD platform</a:t>
            </a:r>
          </a:p>
          <a:p>
            <a:endParaRPr lang="en-US" dirty="0"/>
          </a:p>
        </p:txBody>
      </p:sp>
    </p:spTree>
    <p:extLst>
      <p:ext uri="{BB962C8B-B14F-4D97-AF65-F5344CB8AC3E}">
        <p14:creationId xmlns:p14="http://schemas.microsoft.com/office/powerpoint/2010/main" val="132618393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Redshift Architecture</a:t>
            </a:r>
          </a:p>
        </p:txBody>
      </p:sp>
      <p:pic>
        <p:nvPicPr>
          <p:cNvPr id="4" name="Content Placeholder 3"/>
          <p:cNvPicPr>
            <a:picLocks noGrp="1" noChangeAspect="1"/>
          </p:cNvPicPr>
          <p:nvPr>
            <p:ph idx="1"/>
          </p:nvPr>
        </p:nvPicPr>
        <p:blipFill>
          <a:blip r:embed="rId2"/>
          <a:srcRect l="-26280" r="-26280"/>
          <a:stretch>
            <a:fillRect/>
          </a:stretch>
        </p:blipFill>
        <p:spPr/>
      </p:pic>
    </p:spTree>
    <p:extLst>
      <p:ext uri="{BB962C8B-B14F-4D97-AF65-F5344CB8AC3E}">
        <p14:creationId xmlns:p14="http://schemas.microsoft.com/office/powerpoint/2010/main" val="1308187719"/>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Components</a:t>
            </a:r>
          </a:p>
        </p:txBody>
      </p:sp>
      <p:sp>
        <p:nvSpPr>
          <p:cNvPr id="3" name="Content Placeholder 2"/>
          <p:cNvSpPr>
            <a:spLocks noGrp="1"/>
          </p:cNvSpPr>
          <p:nvPr>
            <p:ph idx="1"/>
          </p:nvPr>
        </p:nvSpPr>
        <p:spPr/>
        <p:txBody>
          <a:bodyPr/>
          <a:lstStyle/>
          <a:p>
            <a:r>
              <a:rPr lang="en-US" dirty="0"/>
              <a:t>Client Applications</a:t>
            </a:r>
          </a:p>
          <a:p>
            <a:r>
              <a:rPr lang="en-US" dirty="0"/>
              <a:t>Cluster</a:t>
            </a:r>
          </a:p>
          <a:p>
            <a:r>
              <a:rPr lang="en-US" dirty="0"/>
              <a:t>Leader Node</a:t>
            </a:r>
          </a:p>
          <a:p>
            <a:r>
              <a:rPr lang="en-US" dirty="0"/>
              <a:t>Compute Nodes</a:t>
            </a:r>
          </a:p>
          <a:p>
            <a:r>
              <a:rPr lang="en-US" dirty="0"/>
              <a:t>Node Slices</a:t>
            </a:r>
          </a:p>
          <a:p>
            <a:r>
              <a:rPr lang="en-US"/>
              <a:t>Internal Network</a:t>
            </a:r>
          </a:p>
          <a:p>
            <a:endParaRPr lang="en-US"/>
          </a:p>
          <a:p>
            <a:endParaRPr lang="en-US" dirty="0"/>
          </a:p>
        </p:txBody>
      </p:sp>
    </p:spTree>
    <p:extLst>
      <p:ext uri="{BB962C8B-B14F-4D97-AF65-F5344CB8AC3E}">
        <p14:creationId xmlns:p14="http://schemas.microsoft.com/office/powerpoint/2010/main" val="344544699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Columnar Storage</a:t>
            </a:r>
          </a:p>
        </p:txBody>
      </p:sp>
      <p:sp>
        <p:nvSpPr>
          <p:cNvPr id="5" name="Content Placeholder 4"/>
          <p:cNvSpPr>
            <a:spLocks noGrp="1"/>
          </p:cNvSpPr>
          <p:nvPr>
            <p:ph idx="1"/>
          </p:nvPr>
        </p:nvSpPr>
        <p:spPr/>
        <p:txBody>
          <a:bodyPr/>
          <a:lstStyle/>
          <a:p>
            <a:endParaRPr lang="en-US" dirty="0"/>
          </a:p>
          <a:p>
            <a:endParaRPr lang="en-US" dirty="0"/>
          </a:p>
        </p:txBody>
      </p:sp>
      <p:pic>
        <p:nvPicPr>
          <p:cNvPr id="6" name="Picture 5"/>
          <p:cNvPicPr>
            <a:picLocks noChangeAspect="1"/>
          </p:cNvPicPr>
          <p:nvPr/>
        </p:nvPicPr>
        <p:blipFill>
          <a:blip r:embed="rId2"/>
          <a:stretch>
            <a:fillRect/>
          </a:stretch>
        </p:blipFill>
        <p:spPr>
          <a:xfrm>
            <a:off x="1093928" y="1227143"/>
            <a:ext cx="9207500" cy="2603500"/>
          </a:xfrm>
          <a:prstGeom prst="rect">
            <a:avLst/>
          </a:prstGeom>
          <a:ln>
            <a:solidFill>
              <a:srgbClr val="000000"/>
            </a:solidFill>
          </a:ln>
        </p:spPr>
      </p:pic>
      <p:pic>
        <p:nvPicPr>
          <p:cNvPr id="7" name="Picture 6"/>
          <p:cNvPicPr>
            <a:picLocks noChangeAspect="1"/>
          </p:cNvPicPr>
          <p:nvPr/>
        </p:nvPicPr>
        <p:blipFill>
          <a:blip r:embed="rId3"/>
          <a:stretch>
            <a:fillRect/>
          </a:stretch>
        </p:blipFill>
        <p:spPr>
          <a:xfrm>
            <a:off x="1150683" y="3836750"/>
            <a:ext cx="9156700" cy="2540000"/>
          </a:xfrm>
          <a:prstGeom prst="rect">
            <a:avLst/>
          </a:prstGeom>
          <a:ln>
            <a:solidFill>
              <a:schemeClr val="tx1"/>
            </a:solidFill>
          </a:ln>
        </p:spPr>
      </p:pic>
    </p:spTree>
    <p:extLst>
      <p:ext uri="{BB962C8B-B14F-4D97-AF65-F5344CB8AC3E}">
        <p14:creationId xmlns:p14="http://schemas.microsoft.com/office/powerpoint/2010/main" val="32095689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Kinesis Agent</a:t>
            </a:r>
          </a:p>
        </p:txBody>
      </p:sp>
      <p:sp>
        <p:nvSpPr>
          <p:cNvPr id="3" name="Content Placeholder 2"/>
          <p:cNvSpPr>
            <a:spLocks noGrp="1"/>
          </p:cNvSpPr>
          <p:nvPr>
            <p:ph idx="1"/>
          </p:nvPr>
        </p:nvSpPr>
        <p:spPr/>
        <p:txBody>
          <a:bodyPr>
            <a:normAutofit lnSpcReduction="10000"/>
          </a:bodyPr>
          <a:lstStyle/>
          <a:p>
            <a:r>
              <a:rPr lang="en-US" sz="3200" dirty="0"/>
              <a:t>Offers an easier way to collect and ingest data into Amazon Kinesis services</a:t>
            </a:r>
          </a:p>
          <a:p>
            <a:endParaRPr lang="en-US" sz="3200" dirty="0"/>
          </a:p>
          <a:p>
            <a:r>
              <a:rPr lang="en-US" sz="3200" dirty="0"/>
              <a:t>Features:</a:t>
            </a:r>
          </a:p>
          <a:p>
            <a:pPr lvl="1"/>
            <a:r>
              <a:rPr lang="en-US" sz="2800" dirty="0"/>
              <a:t>Monitors file patterns and sends new data records to delivery streams</a:t>
            </a:r>
          </a:p>
          <a:p>
            <a:pPr lvl="1"/>
            <a:r>
              <a:rPr lang="en-US" sz="2800" dirty="0"/>
              <a:t>Handles file rotation, </a:t>
            </a:r>
            <a:r>
              <a:rPr lang="en-US" sz="2800" dirty="0" err="1"/>
              <a:t>checkpointing</a:t>
            </a:r>
            <a:r>
              <a:rPr lang="en-US" sz="2800" dirty="0"/>
              <a:t>, and retry upon failure</a:t>
            </a:r>
          </a:p>
          <a:p>
            <a:pPr lvl="1"/>
            <a:r>
              <a:rPr lang="en-US" sz="2800" dirty="0"/>
              <a:t>Delivers all data in a reliable, timely, and simpler manner</a:t>
            </a:r>
          </a:p>
          <a:p>
            <a:pPr lvl="1"/>
            <a:r>
              <a:rPr lang="en-US" sz="2800" dirty="0"/>
              <a:t>Emits Amazon </a:t>
            </a:r>
            <a:r>
              <a:rPr lang="en-US" sz="2800" dirty="0" err="1"/>
              <a:t>CloudWatch</a:t>
            </a:r>
            <a:r>
              <a:rPr lang="en-US" sz="2800" dirty="0"/>
              <a:t> metrics</a:t>
            </a:r>
          </a:p>
        </p:txBody>
      </p:sp>
    </p:spTree>
    <p:extLst>
      <p:ext uri="{BB962C8B-B14F-4D97-AF65-F5344CB8AC3E}">
        <p14:creationId xmlns:p14="http://schemas.microsoft.com/office/powerpoint/2010/main" val="292135936"/>
      </p:ext>
    </p:extLst>
  </p:cSld>
  <p:clrMapOvr>
    <a:masterClrMapping/>
  </p:clrMapOvr>
  <p:timing>
    <p:tnLst>
      <p:par>
        <p:cTn xmlns:p14="http://schemas.microsoft.com/office/powerpoint/2010/main" id="1" dur="indefinite" restart="never" nodeType="tmRoot"/>
      </p:par>
    </p:tnLst>
  </p:timing>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Redshift and Other AWS Services</a:t>
            </a:r>
          </a:p>
        </p:txBody>
      </p:sp>
      <p:sp>
        <p:nvSpPr>
          <p:cNvPr id="3" name="Content Placeholder 2"/>
          <p:cNvSpPr>
            <a:spLocks noGrp="1"/>
          </p:cNvSpPr>
          <p:nvPr>
            <p:ph idx="1"/>
          </p:nvPr>
        </p:nvSpPr>
        <p:spPr/>
        <p:txBody>
          <a:bodyPr>
            <a:normAutofit/>
          </a:bodyPr>
          <a:lstStyle/>
          <a:p>
            <a:pPr lvl="1"/>
            <a:r>
              <a:rPr lang="en-US" sz="3000" dirty="0"/>
              <a:t>Moving Data Between Amazon Redshift and Amazon S3</a:t>
            </a:r>
          </a:p>
          <a:p>
            <a:pPr lvl="1"/>
            <a:r>
              <a:rPr lang="en-US" sz="3000" dirty="0"/>
              <a:t>Using Amazon Redshift with Amazon </a:t>
            </a:r>
            <a:r>
              <a:rPr lang="en-US" sz="3000" dirty="0" err="1"/>
              <a:t>DynamoDB</a:t>
            </a:r>
            <a:endParaRPr lang="en-US" sz="3000" dirty="0"/>
          </a:p>
          <a:p>
            <a:pPr lvl="1"/>
            <a:r>
              <a:rPr lang="en-US" sz="3000" dirty="0"/>
              <a:t>Moving Data between Amazon EMR and Redshift</a:t>
            </a:r>
          </a:p>
          <a:p>
            <a:pPr lvl="1"/>
            <a:r>
              <a:rPr lang="en-US" sz="3000" dirty="0"/>
              <a:t>Automating Data Loads Using AWS Data Pipeline</a:t>
            </a:r>
          </a:p>
          <a:p>
            <a:pPr lvl="1"/>
            <a:r>
              <a:rPr lang="en-US" sz="3000" dirty="0"/>
              <a:t>Migrating Data Using AWS Database Migration Service (AWS DMS)</a:t>
            </a:r>
          </a:p>
        </p:txBody>
      </p:sp>
    </p:spTree>
    <p:extLst>
      <p:ext uri="{BB962C8B-B14F-4D97-AF65-F5344CB8AC3E}">
        <p14:creationId xmlns:p14="http://schemas.microsoft.com/office/powerpoint/2010/main" val="1766627443"/>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Launching Cluster </a:t>
            </a:r>
          </a:p>
        </p:txBody>
      </p:sp>
      <p:sp>
        <p:nvSpPr>
          <p:cNvPr id="3" name="Content Placeholder 2"/>
          <p:cNvSpPr>
            <a:spLocks noGrp="1"/>
          </p:cNvSpPr>
          <p:nvPr>
            <p:ph idx="1"/>
          </p:nvPr>
        </p:nvSpPr>
        <p:spPr/>
        <p:txBody>
          <a:bodyPr>
            <a:normAutofit fontScale="92500" lnSpcReduction="10000"/>
          </a:bodyPr>
          <a:lstStyle/>
          <a:p>
            <a:pPr lvl="1"/>
            <a:r>
              <a:rPr lang="en-US" sz="3400" dirty="0"/>
              <a:t>Identify Cluster requirements</a:t>
            </a:r>
          </a:p>
          <a:p>
            <a:pPr lvl="1"/>
            <a:r>
              <a:rPr lang="en-US" sz="3400" dirty="0"/>
              <a:t>Network Settings</a:t>
            </a:r>
          </a:p>
          <a:p>
            <a:pPr lvl="2"/>
            <a:r>
              <a:rPr lang="en-US" sz="3000" dirty="0"/>
              <a:t>VPC</a:t>
            </a:r>
          </a:p>
          <a:p>
            <a:pPr lvl="3"/>
            <a:r>
              <a:rPr lang="en-US" sz="2800" dirty="0"/>
              <a:t>Leader Node run in customer VPC</a:t>
            </a:r>
          </a:p>
          <a:p>
            <a:pPr lvl="3"/>
            <a:r>
              <a:rPr lang="en-US" sz="2800" dirty="0"/>
              <a:t>Compute nodes run in AWS internal VPC</a:t>
            </a:r>
          </a:p>
          <a:p>
            <a:pPr lvl="1"/>
            <a:r>
              <a:rPr lang="en-US" sz="3200" dirty="0"/>
              <a:t>Cluster subnet group</a:t>
            </a:r>
          </a:p>
          <a:p>
            <a:pPr lvl="1"/>
            <a:r>
              <a:rPr lang="en-US" sz="3200" dirty="0"/>
              <a:t>Cluster parameter group</a:t>
            </a:r>
          </a:p>
          <a:p>
            <a:pPr lvl="1"/>
            <a:r>
              <a:rPr lang="en-US" sz="3200" dirty="0"/>
              <a:t>Encryption Settings</a:t>
            </a:r>
          </a:p>
          <a:p>
            <a:pPr lvl="1"/>
            <a:endParaRPr lang="en-US" sz="3200" dirty="0"/>
          </a:p>
        </p:txBody>
      </p:sp>
    </p:spTree>
    <p:extLst>
      <p:ext uri="{BB962C8B-B14F-4D97-AF65-F5344CB8AC3E}">
        <p14:creationId xmlns:p14="http://schemas.microsoft.com/office/powerpoint/2010/main" val="1729601494"/>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Launching Cluster </a:t>
            </a:r>
          </a:p>
        </p:txBody>
      </p:sp>
      <p:sp>
        <p:nvSpPr>
          <p:cNvPr id="3" name="Content Placeholder 2"/>
          <p:cNvSpPr>
            <a:spLocks noGrp="1"/>
          </p:cNvSpPr>
          <p:nvPr>
            <p:ph idx="1"/>
          </p:nvPr>
        </p:nvSpPr>
        <p:spPr/>
        <p:txBody>
          <a:bodyPr>
            <a:normAutofit/>
          </a:bodyPr>
          <a:lstStyle/>
          <a:p>
            <a:pPr lvl="1"/>
            <a:r>
              <a:rPr lang="en-US" sz="3200" dirty="0"/>
              <a:t>Launch Cluster</a:t>
            </a:r>
          </a:p>
          <a:p>
            <a:pPr lvl="1"/>
            <a:r>
              <a:rPr lang="en-US" sz="3200" dirty="0"/>
              <a:t>Configure Client connectivity</a:t>
            </a:r>
          </a:p>
          <a:p>
            <a:pPr lvl="1"/>
            <a:r>
              <a:rPr lang="en-US" sz="3200" dirty="0"/>
              <a:t>Monitoring and Auditing </a:t>
            </a:r>
          </a:p>
          <a:p>
            <a:pPr lvl="1"/>
            <a:r>
              <a:rPr lang="en-US" sz="3200" dirty="0"/>
              <a:t>Access Control (Permissions)</a:t>
            </a:r>
          </a:p>
          <a:p>
            <a:pPr lvl="1"/>
            <a:r>
              <a:rPr lang="en-US" sz="3200" dirty="0"/>
              <a:t>Load Data</a:t>
            </a:r>
          </a:p>
          <a:p>
            <a:pPr lvl="1"/>
            <a:r>
              <a:rPr lang="en-US" sz="3200" dirty="0"/>
              <a:t>Start Analyzing</a:t>
            </a:r>
          </a:p>
          <a:p>
            <a:endParaRPr lang="en-US" sz="3400" dirty="0"/>
          </a:p>
        </p:txBody>
      </p:sp>
    </p:spTree>
    <p:extLst>
      <p:ext uri="{BB962C8B-B14F-4D97-AF65-F5344CB8AC3E}">
        <p14:creationId xmlns:p14="http://schemas.microsoft.com/office/powerpoint/2010/main" val="340690540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Demo/Lab</a:t>
            </a:r>
          </a:p>
        </p:txBody>
      </p:sp>
      <p:sp>
        <p:nvSpPr>
          <p:cNvPr id="3" name="Content Placeholder 2"/>
          <p:cNvSpPr>
            <a:spLocks noGrp="1"/>
          </p:cNvSpPr>
          <p:nvPr>
            <p:ph idx="1"/>
          </p:nvPr>
        </p:nvSpPr>
        <p:spPr/>
        <p:txBody>
          <a:bodyPr/>
          <a:lstStyle/>
          <a:p>
            <a:r>
              <a:rPr lang="en-US" dirty="0"/>
              <a:t>Creating and using a Redshift Cluster</a:t>
            </a:r>
          </a:p>
        </p:txBody>
      </p:sp>
    </p:spTree>
    <p:extLst>
      <p:ext uri="{BB962C8B-B14F-4D97-AF65-F5344CB8AC3E}">
        <p14:creationId xmlns:p14="http://schemas.microsoft.com/office/powerpoint/2010/main" val="681165717"/>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3C565786-82B2-4B58-9DCB-F16E6B84B16D}"/>
              </a:ext>
            </a:extLst>
          </p:cNvPr>
          <p:cNvSpPr>
            <a:spLocks noGrp="1"/>
          </p:cNvSpPr>
          <p:nvPr>
            <p:ph type="title"/>
          </p:nvPr>
        </p:nvSpPr>
        <p:spPr/>
        <p:txBody>
          <a:bodyPr/>
          <a:lstStyle/>
          <a:p>
            <a:r>
              <a:rPr lang="en-IN" dirty="0"/>
              <a:t>Module 11</a:t>
            </a:r>
          </a:p>
        </p:txBody>
      </p:sp>
      <p:sp>
        <p:nvSpPr>
          <p:cNvPr id="5" name="Text Placeholder 4">
            <a:extLst>
              <a:ext uri="{FF2B5EF4-FFF2-40B4-BE49-F238E27FC236}">
                <a16:creationId xmlns="" xmlns:a16="http://schemas.microsoft.com/office/drawing/2014/main" id="{57A13032-68DF-4175-BC4A-D00E899659AA}"/>
              </a:ext>
            </a:extLst>
          </p:cNvPr>
          <p:cNvSpPr>
            <a:spLocks noGrp="1"/>
          </p:cNvSpPr>
          <p:nvPr>
            <p:ph type="body" idx="1"/>
          </p:nvPr>
        </p:nvSpPr>
        <p:spPr/>
        <p:txBody>
          <a:bodyPr/>
          <a:lstStyle/>
          <a:p>
            <a:r>
              <a:rPr lang="en-IN" dirty="0"/>
              <a:t> AWS Data pipeline </a:t>
            </a:r>
          </a:p>
        </p:txBody>
      </p:sp>
    </p:spTree>
    <p:extLst>
      <p:ext uri="{BB962C8B-B14F-4D97-AF65-F5344CB8AC3E}">
        <p14:creationId xmlns:p14="http://schemas.microsoft.com/office/powerpoint/2010/main" val="1333033846"/>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Amazon </a:t>
            </a:r>
            <a:r>
              <a:rPr lang="en-US" dirty="0" err="1"/>
              <a:t>DataPipeline</a:t>
            </a:r>
            <a:endParaRPr lang="en-US" dirty="0"/>
          </a:p>
        </p:txBody>
      </p:sp>
      <p:sp>
        <p:nvSpPr>
          <p:cNvPr id="7" name="Content Placeholder 6"/>
          <p:cNvSpPr>
            <a:spLocks noGrp="1"/>
          </p:cNvSpPr>
          <p:nvPr>
            <p:ph idx="1"/>
          </p:nvPr>
        </p:nvSpPr>
        <p:spPr>
          <a:xfrm>
            <a:off x="677333" y="1157111"/>
            <a:ext cx="10837334" cy="4738109"/>
          </a:xfrm>
        </p:spPr>
        <p:txBody>
          <a:bodyPr>
            <a:normAutofit/>
          </a:bodyPr>
          <a:lstStyle/>
          <a:p>
            <a:pPr marL="342900" indent="-342900">
              <a:spcBef>
                <a:spcPts val="100"/>
              </a:spcBef>
              <a:spcAft>
                <a:spcPts val="100"/>
              </a:spcAft>
              <a:buFont typeface="Arial"/>
              <a:buChar char="•"/>
            </a:pPr>
            <a:r>
              <a:rPr lang="en-US" dirty="0"/>
              <a:t>Can use to </a:t>
            </a:r>
            <a:r>
              <a:rPr lang="en-US" b="1" dirty="0"/>
              <a:t>automate</a:t>
            </a:r>
            <a:r>
              <a:rPr lang="en-US" dirty="0"/>
              <a:t> the </a:t>
            </a:r>
            <a:r>
              <a:rPr lang="en-US" b="1" dirty="0"/>
              <a:t>movement</a:t>
            </a:r>
            <a:r>
              <a:rPr lang="en-US" dirty="0"/>
              <a:t> and </a:t>
            </a:r>
            <a:r>
              <a:rPr lang="en-US" b="1" dirty="0"/>
              <a:t>transformation</a:t>
            </a:r>
            <a:r>
              <a:rPr lang="en-US" dirty="0"/>
              <a:t> of </a:t>
            </a:r>
            <a:r>
              <a:rPr lang="en-US" b="1" dirty="0"/>
              <a:t>data </a:t>
            </a:r>
          </a:p>
          <a:p>
            <a:pPr marL="342900" indent="-342900">
              <a:spcBef>
                <a:spcPts val="100"/>
              </a:spcBef>
              <a:spcAft>
                <a:spcPts val="100"/>
              </a:spcAft>
              <a:buFont typeface="Arial"/>
              <a:buChar char="•"/>
            </a:pPr>
            <a:r>
              <a:rPr lang="tr-TR" dirty="0"/>
              <a:t>Y</a:t>
            </a:r>
            <a:r>
              <a:rPr lang="en-US" dirty="0" err="1"/>
              <a:t>ou</a:t>
            </a:r>
            <a:r>
              <a:rPr lang="en-US" dirty="0"/>
              <a:t> define </a:t>
            </a:r>
            <a:r>
              <a:rPr lang="en-US" b="1" dirty="0"/>
              <a:t>data-driven workflows</a:t>
            </a:r>
            <a:r>
              <a:rPr lang="en-US" dirty="0"/>
              <a:t>, so that tasks can be dependent on the </a:t>
            </a:r>
            <a:r>
              <a:rPr lang="en-US" b="1" dirty="0"/>
              <a:t>successful completion of previous tasks.</a:t>
            </a:r>
            <a:r>
              <a:rPr lang="en-US" dirty="0"/>
              <a:t> </a:t>
            </a:r>
          </a:p>
          <a:p>
            <a:pPr marL="342900" indent="-342900">
              <a:lnSpc>
                <a:spcPct val="120000"/>
              </a:lnSpc>
              <a:buFont typeface="Arial"/>
              <a:buChar char="•"/>
            </a:pPr>
            <a:r>
              <a:rPr lang="en-US" dirty="0"/>
              <a:t>Components of Data Pipeline</a:t>
            </a:r>
          </a:p>
          <a:p>
            <a:pPr marL="578358" lvl="1" indent="-285750">
              <a:buFont typeface="Wingdings" charset="2"/>
              <a:buChar char="ü"/>
            </a:pPr>
            <a:r>
              <a:rPr lang="en-US" dirty="0"/>
              <a:t>Pipeline definition: logic for your data management.</a:t>
            </a:r>
          </a:p>
          <a:p>
            <a:pPr marL="578358" lvl="1" indent="-285750">
              <a:buFont typeface="Wingdings" charset="2"/>
              <a:buChar char="ü"/>
            </a:pPr>
            <a:r>
              <a:rPr lang="en-US" dirty="0"/>
              <a:t>A pipeline schedules and runs tasks.</a:t>
            </a:r>
          </a:p>
          <a:p>
            <a:pPr marL="578358" lvl="1" indent="-285750">
              <a:buFont typeface="Wingdings" charset="2"/>
              <a:buChar char="ü"/>
            </a:pPr>
            <a:r>
              <a:rPr lang="en-US" dirty="0"/>
              <a:t>Task Runner: polls for tasks and performs those tasks.</a:t>
            </a:r>
          </a:p>
          <a:p>
            <a:pPr marL="341313" indent="-341313">
              <a:lnSpc>
                <a:spcPct val="120000"/>
              </a:lnSpc>
              <a:buFont typeface="Wingdings" panose="05000000000000000000" pitchFamily="2" charset="2"/>
              <a:buChar char="§"/>
            </a:pPr>
            <a:endParaRPr lang="en-US" dirty="0"/>
          </a:p>
        </p:txBody>
      </p:sp>
    </p:spTree>
    <p:extLst>
      <p:ext uri="{BB962C8B-B14F-4D97-AF65-F5344CB8AC3E}">
        <p14:creationId xmlns:p14="http://schemas.microsoft.com/office/powerpoint/2010/main" val="2826277659"/>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p>
        </p:txBody>
      </p:sp>
      <p:pic>
        <p:nvPicPr>
          <p:cNvPr id="4" name="Content Placeholder 3"/>
          <p:cNvPicPr>
            <a:picLocks noGrp="1" noChangeAspect="1"/>
          </p:cNvPicPr>
          <p:nvPr>
            <p:ph idx="1"/>
          </p:nvPr>
        </p:nvPicPr>
        <p:blipFill>
          <a:blip r:embed="rId2"/>
          <a:srcRect l="-19838" r="-19838"/>
          <a:stretch>
            <a:fillRect/>
          </a:stretch>
        </p:blipFill>
        <p:spPr/>
      </p:pic>
    </p:spTree>
    <p:extLst>
      <p:ext uri="{BB962C8B-B14F-4D97-AF65-F5344CB8AC3E}">
        <p14:creationId xmlns:p14="http://schemas.microsoft.com/office/powerpoint/2010/main" val="46613961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DataPipeline</a:t>
            </a:r>
            <a:r>
              <a:rPr lang="en-US" dirty="0"/>
              <a:t> works with</a:t>
            </a:r>
          </a:p>
        </p:txBody>
      </p:sp>
      <p:sp>
        <p:nvSpPr>
          <p:cNvPr id="3" name="Content Placeholder 2"/>
          <p:cNvSpPr>
            <a:spLocks noGrp="1"/>
          </p:cNvSpPr>
          <p:nvPr>
            <p:ph idx="1"/>
          </p:nvPr>
        </p:nvSpPr>
        <p:spPr/>
        <p:txBody>
          <a:bodyPr>
            <a:noAutofit/>
          </a:bodyPr>
          <a:lstStyle/>
          <a:p>
            <a:r>
              <a:rPr lang="en-US" sz="3200" dirty="0"/>
              <a:t>Compute Services</a:t>
            </a:r>
          </a:p>
          <a:p>
            <a:pPr lvl="1"/>
            <a:r>
              <a:rPr lang="en-US" sz="2800" dirty="0"/>
              <a:t>EC2</a:t>
            </a:r>
          </a:p>
          <a:p>
            <a:pPr lvl="1"/>
            <a:r>
              <a:rPr lang="en-US" sz="2800" dirty="0"/>
              <a:t>EMR</a:t>
            </a:r>
          </a:p>
          <a:p>
            <a:r>
              <a:rPr lang="en-US" sz="3200" dirty="0"/>
              <a:t>Data Services</a:t>
            </a:r>
          </a:p>
          <a:p>
            <a:pPr lvl="1"/>
            <a:r>
              <a:rPr lang="en-US" sz="2800" dirty="0" err="1"/>
              <a:t>DynamoDB</a:t>
            </a:r>
            <a:endParaRPr lang="en-US" sz="2800" dirty="0"/>
          </a:p>
          <a:p>
            <a:pPr lvl="1"/>
            <a:r>
              <a:rPr lang="en-US" sz="2800" dirty="0"/>
              <a:t>Redshift</a:t>
            </a:r>
          </a:p>
          <a:p>
            <a:pPr lvl="1"/>
            <a:r>
              <a:rPr lang="en-US" sz="2800" dirty="0"/>
              <a:t>S3</a:t>
            </a:r>
          </a:p>
          <a:p>
            <a:pPr lvl="1"/>
            <a:r>
              <a:rPr lang="en-US" sz="2800" dirty="0"/>
              <a:t>RDS</a:t>
            </a:r>
          </a:p>
        </p:txBody>
      </p:sp>
    </p:spTree>
    <p:extLst>
      <p:ext uri="{BB962C8B-B14F-4D97-AF65-F5344CB8AC3E}">
        <p14:creationId xmlns:p14="http://schemas.microsoft.com/office/powerpoint/2010/main" val="296795788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DataPipeline</a:t>
            </a:r>
            <a:r>
              <a:rPr lang="en-US" dirty="0"/>
              <a:t> Concepts</a:t>
            </a:r>
          </a:p>
        </p:txBody>
      </p:sp>
      <p:sp>
        <p:nvSpPr>
          <p:cNvPr id="3" name="Content Placeholder 2"/>
          <p:cNvSpPr>
            <a:spLocks noGrp="1"/>
          </p:cNvSpPr>
          <p:nvPr>
            <p:ph idx="1"/>
          </p:nvPr>
        </p:nvSpPr>
        <p:spPr/>
        <p:txBody>
          <a:bodyPr>
            <a:noAutofit/>
          </a:bodyPr>
          <a:lstStyle/>
          <a:p>
            <a:pPr lvl="1"/>
            <a:r>
              <a:rPr lang="en-US" sz="2800" dirty="0"/>
              <a:t>Pipeline Definition</a:t>
            </a:r>
          </a:p>
          <a:p>
            <a:pPr lvl="1"/>
            <a:r>
              <a:rPr lang="en-US" sz="2800" dirty="0"/>
              <a:t>Pipeline Components and Instances</a:t>
            </a:r>
          </a:p>
          <a:p>
            <a:pPr lvl="1"/>
            <a:r>
              <a:rPr lang="en-US" sz="2800" dirty="0"/>
              <a:t>Task Runners</a:t>
            </a:r>
          </a:p>
          <a:p>
            <a:pPr lvl="1"/>
            <a:r>
              <a:rPr lang="en-US" sz="2800" dirty="0"/>
              <a:t>Data Nodes</a:t>
            </a:r>
          </a:p>
          <a:p>
            <a:pPr lvl="1"/>
            <a:r>
              <a:rPr lang="en-US" sz="2800" dirty="0"/>
              <a:t>Activities</a:t>
            </a:r>
          </a:p>
          <a:p>
            <a:pPr lvl="1"/>
            <a:r>
              <a:rPr lang="en-US" sz="2800" dirty="0"/>
              <a:t>Preconditions</a:t>
            </a:r>
          </a:p>
          <a:p>
            <a:pPr lvl="1"/>
            <a:r>
              <a:rPr lang="en-US" sz="2800" dirty="0"/>
              <a:t>Actions </a:t>
            </a:r>
          </a:p>
          <a:p>
            <a:pPr lvl="1"/>
            <a:r>
              <a:rPr lang="en-US" sz="2800" dirty="0" err="1"/>
              <a:t>Resorces</a:t>
            </a:r>
            <a:endParaRPr lang="en-US" sz="2800" dirty="0"/>
          </a:p>
        </p:txBody>
      </p:sp>
    </p:spTree>
    <p:extLst>
      <p:ext uri="{BB962C8B-B14F-4D97-AF65-F5344CB8AC3E}">
        <p14:creationId xmlns:p14="http://schemas.microsoft.com/office/powerpoint/2010/main" val="610563595"/>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Pipeline Definition</a:t>
            </a:r>
          </a:p>
        </p:txBody>
      </p:sp>
      <p:sp>
        <p:nvSpPr>
          <p:cNvPr id="3" name="Content Placeholder 2"/>
          <p:cNvSpPr>
            <a:spLocks noGrp="1"/>
          </p:cNvSpPr>
          <p:nvPr>
            <p:ph idx="1"/>
          </p:nvPr>
        </p:nvSpPr>
        <p:spPr/>
        <p:txBody>
          <a:bodyPr>
            <a:normAutofit/>
          </a:bodyPr>
          <a:lstStyle/>
          <a:p>
            <a:pPr lvl="1"/>
            <a:r>
              <a:rPr lang="en-US" sz="2400" dirty="0"/>
              <a:t>Names, locations, and formats of </a:t>
            </a:r>
            <a:r>
              <a:rPr lang="en-US" sz="2400" b="1" dirty="0"/>
              <a:t>your data sources</a:t>
            </a:r>
          </a:p>
          <a:p>
            <a:pPr lvl="1"/>
            <a:r>
              <a:rPr lang="en-US" sz="2400" b="1" dirty="0"/>
              <a:t>Activities</a:t>
            </a:r>
            <a:r>
              <a:rPr lang="en-US" sz="2400" dirty="0"/>
              <a:t> that </a:t>
            </a:r>
            <a:r>
              <a:rPr lang="en-US" sz="2400" b="1" dirty="0"/>
              <a:t>transform</a:t>
            </a:r>
            <a:r>
              <a:rPr lang="en-US" sz="2400" dirty="0"/>
              <a:t> the </a:t>
            </a:r>
            <a:r>
              <a:rPr lang="en-US" sz="2400" b="1" dirty="0"/>
              <a:t>data</a:t>
            </a:r>
          </a:p>
          <a:p>
            <a:pPr lvl="1"/>
            <a:r>
              <a:rPr lang="en-US" sz="2400" dirty="0"/>
              <a:t>The </a:t>
            </a:r>
            <a:r>
              <a:rPr lang="en-US" sz="2400" b="1" dirty="0"/>
              <a:t>schedule</a:t>
            </a:r>
            <a:r>
              <a:rPr lang="en-US" sz="2400" dirty="0"/>
              <a:t> for those activities</a:t>
            </a:r>
          </a:p>
          <a:p>
            <a:pPr lvl="1"/>
            <a:r>
              <a:rPr lang="en-US" sz="2400" b="1" dirty="0"/>
              <a:t>Resources</a:t>
            </a:r>
            <a:r>
              <a:rPr lang="en-US" sz="2400" dirty="0"/>
              <a:t> that run your activities and </a:t>
            </a:r>
            <a:r>
              <a:rPr lang="en-US" sz="2400" b="1" dirty="0"/>
              <a:t>preconditions</a:t>
            </a:r>
          </a:p>
          <a:p>
            <a:pPr lvl="1"/>
            <a:r>
              <a:rPr lang="en-US" sz="2400" b="1" dirty="0"/>
              <a:t>Preconditions</a:t>
            </a:r>
            <a:r>
              <a:rPr lang="en-US" sz="2400" dirty="0"/>
              <a:t> that must be satisfied before the activities can be scheduled</a:t>
            </a:r>
          </a:p>
          <a:p>
            <a:pPr lvl="1"/>
            <a:r>
              <a:rPr lang="en-US" sz="2400" dirty="0"/>
              <a:t>Ways to alert you with status updates as pipeline execution proceeds</a:t>
            </a:r>
          </a:p>
        </p:txBody>
      </p:sp>
    </p:spTree>
    <p:extLst>
      <p:ext uri="{BB962C8B-B14F-4D97-AF65-F5344CB8AC3E}">
        <p14:creationId xmlns:p14="http://schemas.microsoft.com/office/powerpoint/2010/main" val="9874894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Transferring Data to AWS</a:t>
            </a:r>
          </a:p>
        </p:txBody>
      </p:sp>
      <p:sp>
        <p:nvSpPr>
          <p:cNvPr id="3" name="Content Placeholder 2"/>
          <p:cNvSpPr>
            <a:spLocks noGrp="1"/>
          </p:cNvSpPr>
          <p:nvPr>
            <p:ph idx="1"/>
          </p:nvPr>
        </p:nvSpPr>
        <p:spPr/>
        <p:txBody>
          <a:bodyPr>
            <a:normAutofit/>
          </a:bodyPr>
          <a:lstStyle/>
          <a:p>
            <a:pPr lvl="1"/>
            <a:r>
              <a:rPr lang="en-US" sz="2800" dirty="0"/>
              <a:t>S3DistCp</a:t>
            </a:r>
          </a:p>
          <a:p>
            <a:pPr lvl="1"/>
            <a:r>
              <a:rPr lang="en-US" sz="2800" dirty="0"/>
              <a:t>VPN</a:t>
            </a:r>
          </a:p>
          <a:p>
            <a:pPr lvl="1"/>
            <a:r>
              <a:rPr lang="en-US" sz="2800" dirty="0"/>
              <a:t>Direct Connect</a:t>
            </a:r>
          </a:p>
          <a:p>
            <a:pPr lvl="1"/>
            <a:r>
              <a:rPr lang="en-US" sz="2800" dirty="0"/>
              <a:t>S3 Multipart Upload</a:t>
            </a:r>
          </a:p>
          <a:p>
            <a:pPr lvl="1"/>
            <a:r>
              <a:rPr lang="en-US" sz="2800" dirty="0"/>
              <a:t>AWS Snowball</a:t>
            </a:r>
          </a:p>
          <a:p>
            <a:pPr lvl="1"/>
            <a:r>
              <a:rPr lang="en-US" sz="2800" dirty="0"/>
              <a:t>AWS Snowball Edge</a:t>
            </a:r>
          </a:p>
          <a:p>
            <a:pPr lvl="1"/>
            <a:r>
              <a:rPr lang="en-US" sz="2800" dirty="0"/>
              <a:t>AWS Snowmobile</a:t>
            </a:r>
          </a:p>
          <a:p>
            <a:pPr lvl="1"/>
            <a:endParaRPr lang="en-US" sz="2800" dirty="0"/>
          </a:p>
        </p:txBody>
      </p:sp>
    </p:spTree>
    <p:extLst>
      <p:ext uri="{BB962C8B-B14F-4D97-AF65-F5344CB8AC3E}">
        <p14:creationId xmlns:p14="http://schemas.microsoft.com/office/powerpoint/2010/main" val="1009056039"/>
      </p:ext>
    </p:extLst>
  </p:cSld>
  <p:clrMapOvr>
    <a:masterClrMapping/>
  </p:clrMapOvr>
  <p:timing>
    <p:tnLst>
      <p:par>
        <p:cTn xmlns:p14="http://schemas.microsoft.com/office/powerpoint/2010/main" id="1" dur="indefinite" restart="never" nodeType="tmRoot"/>
      </p:par>
    </p:tn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0491D350-DF09-4C62-B436-4729481C8F06}"/>
              </a:ext>
            </a:extLst>
          </p:cNvPr>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20000"/>
          </a:bodyPr>
          <a:lstStyle/>
          <a:p>
            <a:r>
              <a:rPr lang="en-US" b="1" dirty="0"/>
              <a:t>Data Nodes</a:t>
            </a:r>
          </a:p>
          <a:p>
            <a:pPr lvl="1"/>
            <a:r>
              <a:rPr lang="en-US" dirty="0"/>
              <a:t>The location of input data for a task or the location where output data is to be stored.</a:t>
            </a:r>
          </a:p>
          <a:p>
            <a:r>
              <a:rPr lang="en-US" b="1" dirty="0"/>
              <a:t>Activities</a:t>
            </a:r>
          </a:p>
          <a:p>
            <a:pPr lvl="1"/>
            <a:r>
              <a:rPr lang="en-US" dirty="0"/>
              <a:t>A definition of work to perform on a schedule using a computational resource and typically input and output data nodes.</a:t>
            </a:r>
          </a:p>
          <a:p>
            <a:r>
              <a:rPr lang="en-US" b="1" dirty="0"/>
              <a:t>Preconditions</a:t>
            </a:r>
          </a:p>
          <a:p>
            <a:pPr lvl="1"/>
            <a:r>
              <a:rPr lang="en-US" dirty="0"/>
              <a:t>A conditional statement that must be true before an action can run.</a:t>
            </a:r>
          </a:p>
          <a:p>
            <a:r>
              <a:rPr lang="en-US" b="1" dirty="0"/>
              <a:t>Scheduling Pipelines</a:t>
            </a:r>
          </a:p>
          <a:p>
            <a:pPr lvl="1"/>
            <a:r>
              <a:rPr lang="en-US" dirty="0"/>
              <a:t>Defines the timing of a scheduled event, such as when an activity runs.</a:t>
            </a:r>
          </a:p>
          <a:p>
            <a:r>
              <a:rPr lang="en-US" b="1" dirty="0"/>
              <a:t>Resources</a:t>
            </a:r>
          </a:p>
          <a:p>
            <a:pPr lvl="1"/>
            <a:r>
              <a:rPr lang="en-US" dirty="0"/>
              <a:t>The computational resource that performs the work that a pipeline defines.</a:t>
            </a:r>
          </a:p>
          <a:p>
            <a:r>
              <a:rPr lang="en-US" b="1" dirty="0"/>
              <a:t>Actions</a:t>
            </a:r>
          </a:p>
          <a:p>
            <a:pPr lvl="1"/>
            <a:r>
              <a:rPr lang="en-US" dirty="0"/>
              <a:t>An action that is triggered when specified conditions are met, such as the failure of an activity.</a:t>
            </a:r>
          </a:p>
        </p:txBody>
      </p:sp>
    </p:spTree>
    <p:extLst>
      <p:ext uri="{BB962C8B-B14F-4D97-AF65-F5344CB8AC3E}">
        <p14:creationId xmlns:p14="http://schemas.microsoft.com/office/powerpoint/2010/main" val="143601992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 Export </a:t>
            </a:r>
            <a:r>
              <a:rPr lang="en-US" dirty="0" err="1"/>
              <a:t>MySql</a:t>
            </a:r>
            <a:r>
              <a:rPr lang="en-US" dirty="0"/>
              <a:t> Data to S3</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611469296"/>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TaskRunner</a:t>
            </a:r>
            <a:endParaRPr lang="en-US" dirty="0"/>
          </a:p>
        </p:txBody>
      </p:sp>
      <p:pic>
        <p:nvPicPr>
          <p:cNvPr id="4" name="Content Placeholder 3"/>
          <p:cNvPicPr>
            <a:picLocks noGrp="1" noChangeAspect="1"/>
          </p:cNvPicPr>
          <p:nvPr>
            <p:ph idx="1"/>
          </p:nvPr>
        </p:nvPicPr>
        <p:blipFill>
          <a:blip r:embed="rId2"/>
          <a:srcRect l="-5855" r="-5855"/>
          <a:stretch>
            <a:fillRect/>
          </a:stretch>
        </p:blipFill>
        <p:spPr/>
      </p:pic>
    </p:spTree>
    <p:extLst>
      <p:ext uri="{BB962C8B-B14F-4D97-AF65-F5344CB8AC3E}">
        <p14:creationId xmlns:p14="http://schemas.microsoft.com/office/powerpoint/2010/main" val="3150568405"/>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Schedule</a:t>
            </a:r>
          </a:p>
        </p:txBody>
      </p:sp>
      <p:sp>
        <p:nvSpPr>
          <p:cNvPr id="3" name="Content Placeholder 2"/>
          <p:cNvSpPr>
            <a:spLocks noGrp="1"/>
          </p:cNvSpPr>
          <p:nvPr>
            <p:ph idx="1"/>
          </p:nvPr>
        </p:nvSpPr>
        <p:spPr/>
        <p:txBody>
          <a:bodyPr>
            <a:normAutofit/>
          </a:bodyPr>
          <a:lstStyle/>
          <a:p>
            <a:r>
              <a:rPr lang="en-US" dirty="0"/>
              <a:t>On-Demand</a:t>
            </a:r>
          </a:p>
          <a:p>
            <a:pPr lvl="1"/>
            <a:r>
              <a:rPr lang="en-US" dirty="0"/>
              <a:t>The option for a pipeline to be run on pipeline activation. The pipeline is run one time in response to an activation request.</a:t>
            </a:r>
          </a:p>
          <a:p>
            <a:r>
              <a:rPr lang="en-US" dirty="0"/>
              <a:t>Schedule</a:t>
            </a:r>
          </a:p>
          <a:p>
            <a:pPr lvl="1"/>
            <a:r>
              <a:rPr lang="en-US" dirty="0"/>
              <a:t>Periodic pipeline component scheduling</a:t>
            </a:r>
          </a:p>
          <a:p>
            <a:r>
              <a:rPr lang="en-US" dirty="0" err="1"/>
              <a:t>BackFill</a:t>
            </a:r>
            <a:r>
              <a:rPr lang="en-US" dirty="0"/>
              <a:t> Tasks</a:t>
            </a:r>
          </a:p>
          <a:p>
            <a:pPr lvl="1"/>
            <a:r>
              <a:rPr lang="en-US" dirty="0"/>
              <a:t>When you define a pipeline with a scheduled start time for the past, AWS Data Pipeline backfills the tasks in the pipeline</a:t>
            </a:r>
          </a:p>
          <a:p>
            <a:r>
              <a:rPr lang="en-US" dirty="0"/>
              <a:t>Protecting against overriding data</a:t>
            </a:r>
          </a:p>
          <a:p>
            <a:pPr lvl="1"/>
            <a:r>
              <a:rPr lang="en-US" b="1" dirty="0"/>
              <a:t>s3://</a:t>
            </a:r>
            <a:r>
              <a:rPr lang="en-US" b="1" dirty="0" err="1"/>
              <a:t>myBucket</a:t>
            </a:r>
            <a:r>
              <a:rPr lang="en-US" b="1" dirty="0"/>
              <a:t>/#{@</a:t>
            </a:r>
            <a:r>
              <a:rPr lang="en-US" b="1" dirty="0" err="1"/>
              <a:t>scheduledStartTime</a:t>
            </a:r>
            <a:r>
              <a:rPr lang="en-US" b="1" dirty="0"/>
              <a:t>}</a:t>
            </a:r>
          </a:p>
        </p:txBody>
      </p:sp>
    </p:spTree>
    <p:extLst>
      <p:ext uri="{BB962C8B-B14F-4D97-AF65-F5344CB8AC3E}">
        <p14:creationId xmlns:p14="http://schemas.microsoft.com/office/powerpoint/2010/main" val="2677481396"/>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Nodes</a:t>
            </a:r>
          </a:p>
        </p:txBody>
      </p:sp>
      <p:sp>
        <p:nvSpPr>
          <p:cNvPr id="3" name="Content Placeholder 2"/>
          <p:cNvSpPr>
            <a:spLocks noGrp="1"/>
          </p:cNvSpPr>
          <p:nvPr>
            <p:ph idx="1"/>
          </p:nvPr>
        </p:nvSpPr>
        <p:spPr/>
        <p:txBody>
          <a:bodyPr/>
          <a:lstStyle/>
          <a:p>
            <a:r>
              <a:rPr lang="en-US" dirty="0" err="1"/>
              <a:t>DynamoDBDataNode</a:t>
            </a:r>
            <a:endParaRPr lang="en-US" dirty="0"/>
          </a:p>
          <a:p>
            <a:r>
              <a:rPr lang="en-US" dirty="0" err="1"/>
              <a:t>SqlDataNode</a:t>
            </a:r>
            <a:endParaRPr lang="en-US" dirty="0"/>
          </a:p>
          <a:p>
            <a:r>
              <a:rPr lang="en-US" dirty="0"/>
              <a:t>S3DataNode</a:t>
            </a:r>
          </a:p>
          <a:p>
            <a:r>
              <a:rPr lang="en-US" dirty="0" err="1"/>
              <a:t>RedshiftDataNode</a:t>
            </a:r>
            <a:endParaRPr lang="en-US" dirty="0"/>
          </a:p>
        </p:txBody>
      </p:sp>
    </p:spTree>
    <p:extLst>
      <p:ext uri="{BB962C8B-B14F-4D97-AF65-F5344CB8AC3E}">
        <p14:creationId xmlns:p14="http://schemas.microsoft.com/office/powerpoint/2010/main" val="7711771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Activities</a:t>
            </a:r>
          </a:p>
        </p:txBody>
      </p:sp>
      <p:sp>
        <p:nvSpPr>
          <p:cNvPr id="3" name="Content Placeholder 2"/>
          <p:cNvSpPr>
            <a:spLocks noGrp="1"/>
          </p:cNvSpPr>
          <p:nvPr>
            <p:ph idx="1"/>
          </p:nvPr>
        </p:nvSpPr>
        <p:spPr/>
        <p:txBody>
          <a:bodyPr/>
          <a:lstStyle/>
          <a:p>
            <a:r>
              <a:rPr lang="en-US" dirty="0" err="1"/>
              <a:t>CopyActivity</a:t>
            </a:r>
            <a:endParaRPr lang="en-US" dirty="0"/>
          </a:p>
          <a:p>
            <a:r>
              <a:rPr lang="en-US" dirty="0" err="1"/>
              <a:t>EmrActivity</a:t>
            </a:r>
            <a:endParaRPr lang="en-US" dirty="0"/>
          </a:p>
          <a:p>
            <a:r>
              <a:rPr lang="en-US" dirty="0" err="1"/>
              <a:t>HiveActivity</a:t>
            </a:r>
            <a:endParaRPr lang="en-US" dirty="0"/>
          </a:p>
          <a:p>
            <a:r>
              <a:rPr lang="en-US" dirty="0" err="1"/>
              <a:t>PigActivity</a:t>
            </a:r>
            <a:endParaRPr lang="en-US" dirty="0"/>
          </a:p>
          <a:p>
            <a:r>
              <a:rPr lang="en-US" dirty="0" err="1"/>
              <a:t>RedshiftCopyActivity</a:t>
            </a:r>
            <a:endParaRPr lang="en-US" dirty="0"/>
          </a:p>
          <a:p>
            <a:r>
              <a:rPr lang="en-US" dirty="0" err="1"/>
              <a:t>ShellCommandActivity</a:t>
            </a:r>
            <a:endParaRPr lang="en-US" dirty="0"/>
          </a:p>
          <a:p>
            <a:r>
              <a:rPr lang="en-US" dirty="0" err="1"/>
              <a:t>SQLActivity</a:t>
            </a:r>
            <a:endParaRPr lang="en-US" dirty="0"/>
          </a:p>
        </p:txBody>
      </p:sp>
    </p:spTree>
    <p:extLst>
      <p:ext uri="{BB962C8B-B14F-4D97-AF65-F5344CB8AC3E}">
        <p14:creationId xmlns:p14="http://schemas.microsoft.com/office/powerpoint/2010/main" val="1697770522"/>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Preconditions</a:t>
            </a:r>
          </a:p>
        </p:txBody>
      </p:sp>
      <p:sp>
        <p:nvSpPr>
          <p:cNvPr id="3" name="Content Placeholder 2"/>
          <p:cNvSpPr>
            <a:spLocks noGrp="1"/>
          </p:cNvSpPr>
          <p:nvPr>
            <p:ph idx="1"/>
          </p:nvPr>
        </p:nvSpPr>
        <p:spPr/>
        <p:txBody>
          <a:bodyPr/>
          <a:lstStyle/>
          <a:p>
            <a:r>
              <a:rPr lang="en-US" b="1" dirty="0"/>
              <a:t>System-Managed </a:t>
            </a:r>
          </a:p>
          <a:p>
            <a:pPr lvl="1"/>
            <a:r>
              <a:rPr lang="en-US" dirty="0" err="1"/>
              <a:t>DynamoDBDataExists</a:t>
            </a:r>
            <a:endParaRPr lang="en-US" dirty="0"/>
          </a:p>
          <a:p>
            <a:pPr lvl="1"/>
            <a:r>
              <a:rPr lang="en-US" dirty="0" err="1"/>
              <a:t>DynamoDBTableExists</a:t>
            </a:r>
            <a:endParaRPr lang="en-US" dirty="0"/>
          </a:p>
          <a:p>
            <a:pPr lvl="1"/>
            <a:r>
              <a:rPr lang="en-US" dirty="0"/>
              <a:t>S3KeyExists</a:t>
            </a:r>
          </a:p>
          <a:p>
            <a:pPr lvl="1"/>
            <a:r>
              <a:rPr lang="en-US" dirty="0"/>
              <a:t>S3PrefixNotEmpty</a:t>
            </a:r>
          </a:p>
          <a:p>
            <a:r>
              <a:rPr lang="en-US" b="1" dirty="0"/>
              <a:t>User-Managed</a:t>
            </a:r>
          </a:p>
          <a:p>
            <a:pPr lvl="1"/>
            <a:r>
              <a:rPr lang="en-US" dirty="0"/>
              <a:t>Exists</a:t>
            </a:r>
          </a:p>
          <a:p>
            <a:pPr lvl="1"/>
            <a:r>
              <a:rPr lang="en-US" dirty="0" err="1"/>
              <a:t>ShellCommandPrecondition</a:t>
            </a:r>
            <a:endParaRPr lang="en-US" dirty="0"/>
          </a:p>
          <a:p>
            <a:endParaRPr lang="en-US" dirty="0"/>
          </a:p>
        </p:txBody>
      </p:sp>
    </p:spTree>
    <p:extLst>
      <p:ext uri="{BB962C8B-B14F-4D97-AF65-F5344CB8AC3E}">
        <p14:creationId xmlns:p14="http://schemas.microsoft.com/office/powerpoint/2010/main" val="328832862"/>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Resources</a:t>
            </a:r>
          </a:p>
        </p:txBody>
      </p:sp>
      <p:sp>
        <p:nvSpPr>
          <p:cNvPr id="3" name="Content Placeholder 2"/>
          <p:cNvSpPr>
            <a:spLocks noGrp="1"/>
          </p:cNvSpPr>
          <p:nvPr>
            <p:ph idx="1"/>
          </p:nvPr>
        </p:nvSpPr>
        <p:spPr/>
        <p:txBody>
          <a:bodyPr/>
          <a:lstStyle/>
          <a:p>
            <a:r>
              <a:rPr lang="en-US" b="1" dirty="0"/>
              <a:t>Ec2Resource</a:t>
            </a:r>
          </a:p>
          <a:p>
            <a:pPr lvl="1"/>
            <a:r>
              <a:rPr lang="en-US" dirty="0"/>
              <a:t>An EC2 instance that performs the work defined by a pipeline activity.</a:t>
            </a:r>
          </a:p>
          <a:p>
            <a:r>
              <a:rPr lang="en-US" b="1" dirty="0" err="1"/>
              <a:t>EmrResource</a:t>
            </a:r>
            <a:endParaRPr lang="en-US" b="1" dirty="0"/>
          </a:p>
          <a:p>
            <a:pPr lvl="1"/>
            <a:r>
              <a:rPr lang="en-US" dirty="0"/>
              <a:t>An Amazon EMR cluster that performs the work defined by a pipeline activity, such as </a:t>
            </a:r>
            <a:r>
              <a:rPr lang="en-US" dirty="0" err="1"/>
              <a:t>EmrActivity</a:t>
            </a:r>
            <a:r>
              <a:rPr lang="en-US" dirty="0"/>
              <a:t>.</a:t>
            </a:r>
          </a:p>
        </p:txBody>
      </p:sp>
    </p:spTree>
    <p:extLst>
      <p:ext uri="{BB962C8B-B14F-4D97-AF65-F5344CB8AC3E}">
        <p14:creationId xmlns:p14="http://schemas.microsoft.com/office/powerpoint/2010/main" val="850440008"/>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a:t>
            </a:r>
          </a:p>
        </p:txBody>
      </p:sp>
      <p:sp>
        <p:nvSpPr>
          <p:cNvPr id="3" name="Content Placeholder 2"/>
          <p:cNvSpPr>
            <a:spLocks noGrp="1"/>
          </p:cNvSpPr>
          <p:nvPr>
            <p:ph idx="1"/>
          </p:nvPr>
        </p:nvSpPr>
        <p:spPr/>
        <p:txBody>
          <a:bodyPr/>
          <a:lstStyle/>
          <a:p>
            <a:r>
              <a:rPr lang="en-US" b="1" dirty="0" err="1"/>
              <a:t>SnsAlarm</a:t>
            </a:r>
            <a:endParaRPr lang="en-US" b="1" dirty="0"/>
          </a:p>
          <a:p>
            <a:pPr lvl="1"/>
            <a:r>
              <a:rPr lang="en-US" dirty="0"/>
              <a:t>An action that sends an SNS notification to a topic based on </a:t>
            </a:r>
            <a:r>
              <a:rPr lang="en-US" dirty="0" err="1"/>
              <a:t>onSuccess</a:t>
            </a:r>
            <a:r>
              <a:rPr lang="en-US" dirty="0"/>
              <a:t>, </a:t>
            </a:r>
            <a:r>
              <a:rPr lang="en-US" dirty="0" err="1"/>
              <a:t>OnFail</a:t>
            </a:r>
            <a:r>
              <a:rPr lang="en-US" dirty="0"/>
              <a:t>, and </a:t>
            </a:r>
            <a:r>
              <a:rPr lang="en-US" dirty="0" err="1"/>
              <a:t>onLateAction</a:t>
            </a:r>
            <a:r>
              <a:rPr lang="en-US" dirty="0"/>
              <a:t> events.</a:t>
            </a:r>
          </a:p>
          <a:p>
            <a:r>
              <a:rPr lang="en-US" b="1" dirty="0"/>
              <a:t>Terminate</a:t>
            </a:r>
          </a:p>
          <a:p>
            <a:pPr lvl="1"/>
            <a:r>
              <a:rPr lang="en-US" dirty="0"/>
              <a:t>An action that triggers the cancellation of a pending or unfinished activity, resource, or data node. You cannot terminate actions that include </a:t>
            </a:r>
            <a:r>
              <a:rPr lang="en-US" dirty="0" err="1"/>
              <a:t>onSuccess</a:t>
            </a:r>
            <a:r>
              <a:rPr lang="en-US" dirty="0"/>
              <a:t>, </a:t>
            </a:r>
            <a:r>
              <a:rPr lang="en-US" dirty="0" err="1"/>
              <a:t>OnFail</a:t>
            </a:r>
            <a:r>
              <a:rPr lang="en-US" dirty="0"/>
              <a:t>, or </a:t>
            </a:r>
            <a:r>
              <a:rPr lang="en-US" dirty="0" err="1"/>
              <a:t>onLateAction</a:t>
            </a:r>
            <a:r>
              <a:rPr lang="en-US" dirty="0"/>
              <a:t>.</a:t>
            </a:r>
          </a:p>
        </p:txBody>
      </p:sp>
    </p:spTree>
    <p:extLst>
      <p:ext uri="{BB962C8B-B14F-4D97-AF65-F5344CB8AC3E}">
        <p14:creationId xmlns:p14="http://schemas.microsoft.com/office/powerpoint/2010/main" val="57182591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Pipeline for ETL using Pig/Hive</a:t>
            </a:r>
          </a:p>
        </p:txBody>
      </p:sp>
      <p:sp>
        <p:nvSpPr>
          <p:cNvPr id="3" name="Content Placeholder 2"/>
          <p:cNvSpPr>
            <a:spLocks noGrp="1"/>
          </p:cNvSpPr>
          <p:nvPr>
            <p:ph idx="1"/>
          </p:nvPr>
        </p:nvSpPr>
        <p:spPr/>
        <p:txBody>
          <a:bodyPr>
            <a:normAutofit/>
          </a:bodyPr>
          <a:lstStyle/>
          <a:p>
            <a:r>
              <a:rPr lang="en-US" sz="2400" dirty="0"/>
              <a:t>Step 1: Check if log files are available in the Amazon S3 bucket.</a:t>
            </a:r>
          </a:p>
          <a:p>
            <a:r>
              <a:rPr lang="en-US" sz="2400" dirty="0"/>
              <a:t>Step 2: Create an Amazon EMR cluster with EMRFS on it.</a:t>
            </a:r>
          </a:p>
          <a:p>
            <a:r>
              <a:rPr lang="en-US" sz="2400" dirty="0"/>
              <a:t>Step 3: Run </a:t>
            </a:r>
            <a:r>
              <a:rPr lang="en-US" sz="2400" dirty="0" err="1"/>
              <a:t>emrfs</a:t>
            </a:r>
            <a:r>
              <a:rPr lang="en-US" sz="2400" dirty="0"/>
              <a:t> sync to update metadata with contents of  the Amazon S3 bucket.</a:t>
            </a:r>
          </a:p>
          <a:p>
            <a:r>
              <a:rPr lang="en-US" sz="2400" dirty="0"/>
              <a:t>Step 4: Submit a Pig job on Amazon EMR cluster as step.</a:t>
            </a:r>
          </a:p>
          <a:p>
            <a:r>
              <a:rPr lang="en-US" sz="2400" dirty="0"/>
              <a:t>Step 5: Reuse the same Amazon EMR cluster to launch a Hive job for generating reports.</a:t>
            </a:r>
          </a:p>
          <a:p>
            <a:r>
              <a:rPr lang="en-US" sz="2400" dirty="0"/>
              <a:t>Step 6: Clean EMRFS metadata that is older than two days (</a:t>
            </a:r>
            <a:r>
              <a:rPr lang="en-US" sz="2400" dirty="0" err="1"/>
              <a:t>emrfs</a:t>
            </a:r>
            <a:r>
              <a:rPr lang="en-US" sz="2400" dirty="0"/>
              <a:t> delete).</a:t>
            </a:r>
          </a:p>
        </p:txBody>
      </p:sp>
    </p:spTree>
    <p:extLst>
      <p:ext uri="{BB962C8B-B14F-4D97-AF65-F5344CB8AC3E}">
        <p14:creationId xmlns:p14="http://schemas.microsoft.com/office/powerpoint/2010/main" val="22202835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S3DistCp</a:t>
            </a:r>
          </a:p>
        </p:txBody>
      </p:sp>
      <p:sp>
        <p:nvSpPr>
          <p:cNvPr id="3" name="Content Placeholder 2"/>
          <p:cNvSpPr>
            <a:spLocks noGrp="1"/>
          </p:cNvSpPr>
          <p:nvPr>
            <p:ph idx="1"/>
          </p:nvPr>
        </p:nvSpPr>
        <p:spPr/>
        <p:txBody>
          <a:bodyPr>
            <a:normAutofit lnSpcReduction="10000"/>
          </a:bodyPr>
          <a:lstStyle/>
          <a:p>
            <a:r>
              <a:rPr lang="en-US" sz="3600" dirty="0"/>
              <a:t>Extension of </a:t>
            </a:r>
            <a:r>
              <a:rPr lang="en-US" sz="3600" dirty="0" err="1"/>
              <a:t>DistCp</a:t>
            </a:r>
            <a:endParaRPr lang="en-US" sz="3600" dirty="0"/>
          </a:p>
          <a:p>
            <a:pPr lvl="1"/>
            <a:r>
              <a:rPr lang="en-US" sz="3200" dirty="0"/>
              <a:t>To work with S3</a:t>
            </a:r>
          </a:p>
          <a:p>
            <a:r>
              <a:rPr lang="en-US" sz="3600" dirty="0"/>
              <a:t>Can be used as a step or at command line to move data between</a:t>
            </a:r>
          </a:p>
          <a:p>
            <a:pPr lvl="1"/>
            <a:r>
              <a:rPr lang="en-US" sz="3200" dirty="0"/>
              <a:t>S3 – HDFS</a:t>
            </a:r>
          </a:p>
          <a:p>
            <a:pPr lvl="1"/>
            <a:r>
              <a:rPr lang="en-US" sz="3200" dirty="0"/>
              <a:t>HDFS – S3</a:t>
            </a:r>
          </a:p>
          <a:p>
            <a:pPr lvl="1"/>
            <a:r>
              <a:rPr lang="en-US" sz="3200" dirty="0"/>
              <a:t>S3 – S3</a:t>
            </a:r>
          </a:p>
        </p:txBody>
      </p:sp>
    </p:spTree>
    <p:extLst>
      <p:ext uri="{BB962C8B-B14F-4D97-AF65-F5344CB8AC3E}">
        <p14:creationId xmlns:p14="http://schemas.microsoft.com/office/powerpoint/2010/main" val="2086235205"/>
      </p:ext>
    </p:extLst>
  </p:cSld>
  <p:clrMapOvr>
    <a:masterClrMapping/>
  </p:clrMapOvr>
  <p:timing>
    <p:tnLst>
      <p:par>
        <p:cTn xmlns:p14="http://schemas.microsoft.com/office/powerpoint/2010/main" id="1" dur="indefinite" restart="never" nodeType="tmRoot"/>
      </p:par>
    </p:tnLst>
  </p:timing>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Precondition</a:t>
            </a:r>
          </a:p>
        </p:txBody>
      </p:sp>
      <p:pic>
        <p:nvPicPr>
          <p:cNvPr id="4" name="Content Placeholder 3"/>
          <p:cNvPicPr>
            <a:picLocks noGrp="1" noChangeAspect="1"/>
          </p:cNvPicPr>
          <p:nvPr>
            <p:ph idx="1"/>
          </p:nvPr>
        </p:nvPicPr>
        <p:blipFill>
          <a:blip r:embed="rId2"/>
          <a:srcRect t="-24384" b="-24384"/>
          <a:stretch>
            <a:fillRect/>
          </a:stretch>
        </p:blipFill>
        <p:spPr/>
      </p:pic>
    </p:spTree>
    <p:extLst>
      <p:ext uri="{BB962C8B-B14F-4D97-AF65-F5344CB8AC3E}">
        <p14:creationId xmlns:p14="http://schemas.microsoft.com/office/powerpoint/2010/main" val="595557385"/>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EMR Resource with EMRFS</a:t>
            </a:r>
          </a:p>
        </p:txBody>
      </p:sp>
      <p:pic>
        <p:nvPicPr>
          <p:cNvPr id="4" name="Content Placeholder 3"/>
          <p:cNvPicPr>
            <a:picLocks noGrp="1" noChangeAspect="1"/>
          </p:cNvPicPr>
          <p:nvPr>
            <p:ph idx="1"/>
          </p:nvPr>
        </p:nvPicPr>
        <p:blipFill>
          <a:blip r:embed="rId2"/>
          <a:srcRect l="-5810" r="-5810"/>
          <a:stretch>
            <a:fillRect/>
          </a:stretch>
        </p:blipFill>
        <p:spPr/>
      </p:pic>
    </p:spTree>
    <p:extLst>
      <p:ext uri="{BB962C8B-B14F-4D97-AF65-F5344CB8AC3E}">
        <p14:creationId xmlns:p14="http://schemas.microsoft.com/office/powerpoint/2010/main" val="2142533125"/>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EMR Steps</a:t>
            </a:r>
          </a:p>
        </p:txBody>
      </p:sp>
      <p:sp>
        <p:nvSpPr>
          <p:cNvPr id="3" name="Content Placeholder 2"/>
          <p:cNvSpPr>
            <a:spLocks noGrp="1"/>
          </p:cNvSpPr>
          <p:nvPr>
            <p:ph idx="1"/>
          </p:nvPr>
        </p:nvSpPr>
        <p:spPr/>
        <p:txBody>
          <a:bodyPr/>
          <a:lstStyle/>
          <a:p>
            <a:endParaRPr lang="en-US" dirty="0"/>
          </a:p>
          <a:p>
            <a:endParaRPr lang="en-US" dirty="0"/>
          </a:p>
        </p:txBody>
      </p:sp>
      <p:pic>
        <p:nvPicPr>
          <p:cNvPr id="4" name="Picture 3"/>
          <p:cNvPicPr>
            <a:picLocks noChangeAspect="1"/>
          </p:cNvPicPr>
          <p:nvPr/>
        </p:nvPicPr>
        <p:blipFill>
          <a:blip r:embed="rId2"/>
          <a:stretch>
            <a:fillRect/>
          </a:stretch>
        </p:blipFill>
        <p:spPr>
          <a:xfrm>
            <a:off x="1203893" y="2053567"/>
            <a:ext cx="6146800" cy="292100"/>
          </a:xfrm>
          <a:prstGeom prst="rect">
            <a:avLst/>
          </a:prstGeom>
        </p:spPr>
      </p:pic>
      <p:pic>
        <p:nvPicPr>
          <p:cNvPr id="5" name="Picture 4"/>
          <p:cNvPicPr>
            <a:picLocks noChangeAspect="1"/>
          </p:cNvPicPr>
          <p:nvPr/>
        </p:nvPicPr>
        <p:blipFill>
          <a:blip r:embed="rId3"/>
          <a:stretch>
            <a:fillRect/>
          </a:stretch>
        </p:blipFill>
        <p:spPr>
          <a:xfrm>
            <a:off x="1259202" y="2381000"/>
            <a:ext cx="8356600" cy="1625600"/>
          </a:xfrm>
          <a:prstGeom prst="rect">
            <a:avLst/>
          </a:prstGeom>
        </p:spPr>
      </p:pic>
      <p:pic>
        <p:nvPicPr>
          <p:cNvPr id="6" name="Picture 5"/>
          <p:cNvPicPr>
            <a:picLocks noChangeAspect="1"/>
          </p:cNvPicPr>
          <p:nvPr/>
        </p:nvPicPr>
        <p:blipFill>
          <a:blip r:embed="rId4"/>
          <a:stretch>
            <a:fillRect/>
          </a:stretch>
        </p:blipFill>
        <p:spPr>
          <a:xfrm>
            <a:off x="1234588" y="4148430"/>
            <a:ext cx="8267700" cy="1320800"/>
          </a:xfrm>
          <a:prstGeom prst="rect">
            <a:avLst/>
          </a:prstGeom>
        </p:spPr>
      </p:pic>
      <p:pic>
        <p:nvPicPr>
          <p:cNvPr id="7" name="Picture 6"/>
          <p:cNvPicPr>
            <a:picLocks noChangeAspect="1"/>
          </p:cNvPicPr>
          <p:nvPr/>
        </p:nvPicPr>
        <p:blipFill>
          <a:blip r:embed="rId5"/>
          <a:stretch>
            <a:fillRect/>
          </a:stretch>
        </p:blipFill>
        <p:spPr>
          <a:xfrm>
            <a:off x="1222550" y="5706986"/>
            <a:ext cx="6172200" cy="304800"/>
          </a:xfrm>
          <a:prstGeom prst="rect">
            <a:avLst/>
          </a:prstGeom>
        </p:spPr>
      </p:pic>
    </p:spTree>
    <p:extLst>
      <p:ext uri="{BB962C8B-B14F-4D97-AF65-F5344CB8AC3E}">
        <p14:creationId xmlns:p14="http://schemas.microsoft.com/office/powerpoint/2010/main" val="258776329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Schedule</a:t>
            </a:r>
          </a:p>
        </p:txBody>
      </p:sp>
      <p:pic>
        <p:nvPicPr>
          <p:cNvPr id="4" name="Content Placeholder 3"/>
          <p:cNvPicPr>
            <a:picLocks noGrp="1" noChangeAspect="1"/>
          </p:cNvPicPr>
          <p:nvPr>
            <p:ph idx="1"/>
          </p:nvPr>
        </p:nvPicPr>
        <p:blipFill>
          <a:blip r:embed="rId2"/>
          <a:srcRect t="-534" b="-534"/>
          <a:stretch>
            <a:fillRect/>
          </a:stretch>
        </p:blipFill>
        <p:spPr/>
      </p:pic>
    </p:spTree>
    <p:extLst>
      <p:ext uri="{BB962C8B-B14F-4D97-AF65-F5344CB8AC3E}">
        <p14:creationId xmlns:p14="http://schemas.microsoft.com/office/powerpoint/2010/main" val="174104337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and Activate the Pipeline</a:t>
            </a:r>
          </a:p>
        </p:txBody>
      </p:sp>
      <p:sp>
        <p:nvSpPr>
          <p:cNvPr id="3" name="Content Placeholder 2"/>
          <p:cNvSpPr>
            <a:spLocks noGrp="1"/>
          </p:cNvSpPr>
          <p:nvPr>
            <p:ph idx="1"/>
          </p:nvPr>
        </p:nvSpPr>
        <p:spPr/>
        <p:txBody>
          <a:bodyPr/>
          <a:lstStyle/>
          <a:p>
            <a:endParaRPr lang="en-US" dirty="0"/>
          </a:p>
          <a:p>
            <a:r>
              <a:rPr lang="en-US" dirty="0"/>
              <a:t>$ </a:t>
            </a:r>
            <a:r>
              <a:rPr lang="en-US" dirty="0" err="1"/>
              <a:t>aws</a:t>
            </a:r>
            <a:r>
              <a:rPr lang="en-US" dirty="0"/>
              <a:t> </a:t>
            </a:r>
            <a:r>
              <a:rPr lang="en-US" dirty="0" err="1"/>
              <a:t>datapipeline</a:t>
            </a:r>
            <a:r>
              <a:rPr lang="en-US" dirty="0"/>
              <a:t> create-pipeline --name </a:t>
            </a:r>
            <a:r>
              <a:rPr lang="en-US" dirty="0" err="1"/>
              <a:t>myETLWorkflow</a:t>
            </a:r>
            <a:r>
              <a:rPr lang="en-US" dirty="0"/>
              <a:t> --unique-id </a:t>
            </a:r>
            <a:r>
              <a:rPr lang="en-US" dirty="0" err="1"/>
              <a:t>myETLWorkflow</a:t>
            </a:r>
            <a:endParaRPr lang="en-US" dirty="0"/>
          </a:p>
          <a:p>
            <a:endParaRPr lang="en-US" dirty="0"/>
          </a:p>
          <a:p>
            <a:r>
              <a:rPr lang="en-US" dirty="0"/>
              <a:t>$ </a:t>
            </a:r>
            <a:r>
              <a:rPr lang="en-US" dirty="0" err="1"/>
              <a:t>aws</a:t>
            </a:r>
            <a:r>
              <a:rPr lang="en-US" dirty="0"/>
              <a:t> </a:t>
            </a:r>
            <a:r>
              <a:rPr lang="en-US" dirty="0" err="1"/>
              <a:t>datapipeline</a:t>
            </a:r>
            <a:r>
              <a:rPr lang="en-US" dirty="0"/>
              <a:t> put-pipeline-definition --pipeline-id </a:t>
            </a:r>
            <a:r>
              <a:rPr lang="en-US" dirty="0" err="1"/>
              <a:t>df</a:t>
            </a:r>
            <a:r>
              <a:rPr lang="en-US" dirty="0"/>
              <a:t>-XXXXXXXXXXX    --pipeline-definition file://</a:t>
            </a:r>
            <a:r>
              <a:rPr lang="en-US" dirty="0" err="1"/>
              <a:t>myWorkflow.json</a:t>
            </a:r>
            <a:endParaRPr lang="en-US" dirty="0"/>
          </a:p>
          <a:p>
            <a:endParaRPr lang="en-US" dirty="0"/>
          </a:p>
          <a:p>
            <a:r>
              <a:rPr lang="en-US" dirty="0"/>
              <a:t>$ </a:t>
            </a:r>
            <a:r>
              <a:rPr lang="en-US" dirty="0" err="1"/>
              <a:t>aws</a:t>
            </a:r>
            <a:r>
              <a:rPr lang="en-US" dirty="0"/>
              <a:t> </a:t>
            </a:r>
            <a:r>
              <a:rPr lang="en-US" dirty="0" err="1"/>
              <a:t>datapipeline</a:t>
            </a:r>
            <a:r>
              <a:rPr lang="en-US" dirty="0"/>
              <a:t> activate-pipeline --pipeline-id </a:t>
            </a:r>
            <a:r>
              <a:rPr lang="en-US" dirty="0" err="1"/>
              <a:t>df</a:t>
            </a:r>
            <a:r>
              <a:rPr lang="en-US" dirty="0"/>
              <a:t>- XXXXXXXXXXX</a:t>
            </a:r>
          </a:p>
          <a:p>
            <a:endParaRPr lang="en-US" dirty="0"/>
          </a:p>
        </p:txBody>
      </p:sp>
    </p:spTree>
    <p:extLst>
      <p:ext uri="{BB962C8B-B14F-4D97-AF65-F5344CB8AC3E}">
        <p14:creationId xmlns:p14="http://schemas.microsoft.com/office/powerpoint/2010/main" val="270612142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Troubleshooting</a:t>
            </a:r>
          </a:p>
        </p:txBody>
      </p:sp>
      <p:sp>
        <p:nvSpPr>
          <p:cNvPr id="3" name="Content Placeholder 2"/>
          <p:cNvSpPr>
            <a:spLocks noGrp="1"/>
          </p:cNvSpPr>
          <p:nvPr>
            <p:ph idx="1"/>
          </p:nvPr>
        </p:nvSpPr>
        <p:spPr/>
        <p:txBody>
          <a:bodyPr>
            <a:normAutofit/>
          </a:bodyPr>
          <a:lstStyle/>
          <a:p>
            <a:pPr lvl="1"/>
            <a:r>
              <a:rPr lang="en-US" sz="3200" dirty="0"/>
              <a:t>Locating errors in pipelines</a:t>
            </a:r>
          </a:p>
          <a:p>
            <a:pPr lvl="1"/>
            <a:r>
              <a:rPr lang="en-US" sz="3200" dirty="0"/>
              <a:t>Identify EMR cluster</a:t>
            </a:r>
          </a:p>
          <a:p>
            <a:pPr lvl="1"/>
            <a:r>
              <a:rPr lang="en-US" sz="3200" dirty="0"/>
              <a:t>Pipeline Status</a:t>
            </a:r>
          </a:p>
          <a:p>
            <a:pPr lvl="1"/>
            <a:r>
              <a:rPr lang="en-US" sz="3200" dirty="0"/>
              <a:t>Locating error logs</a:t>
            </a:r>
          </a:p>
          <a:p>
            <a:pPr lvl="1"/>
            <a:r>
              <a:rPr lang="en-US" sz="3200" dirty="0"/>
              <a:t>Common Problems</a:t>
            </a:r>
          </a:p>
        </p:txBody>
      </p:sp>
    </p:spTree>
    <p:extLst>
      <p:ext uri="{BB962C8B-B14F-4D97-AF65-F5344CB8AC3E}">
        <p14:creationId xmlns:p14="http://schemas.microsoft.com/office/powerpoint/2010/main" val="2992049219"/>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38719E07-2856-4997-B8A1-4A0CD37BE5F6}"/>
              </a:ext>
            </a:extLst>
          </p:cNvPr>
          <p:cNvSpPr>
            <a:spLocks noGrp="1"/>
          </p:cNvSpPr>
          <p:nvPr>
            <p:ph type="title"/>
          </p:nvPr>
        </p:nvSpPr>
        <p:spPr/>
        <p:txBody>
          <a:bodyPr/>
          <a:lstStyle/>
          <a:p>
            <a:r>
              <a:rPr lang="en-IN" dirty="0"/>
              <a:t>Module 12</a:t>
            </a:r>
          </a:p>
        </p:txBody>
      </p:sp>
      <p:sp>
        <p:nvSpPr>
          <p:cNvPr id="5" name="Text Placeholder 4">
            <a:extLst>
              <a:ext uri="{FF2B5EF4-FFF2-40B4-BE49-F238E27FC236}">
                <a16:creationId xmlns="" xmlns:a16="http://schemas.microsoft.com/office/drawing/2014/main" id="{32228B58-0FD4-4E58-AA43-849D22DDF60E}"/>
              </a:ext>
            </a:extLst>
          </p:cNvPr>
          <p:cNvSpPr>
            <a:spLocks noGrp="1"/>
          </p:cNvSpPr>
          <p:nvPr>
            <p:ph type="body" idx="1"/>
          </p:nvPr>
        </p:nvSpPr>
        <p:spPr/>
        <p:txBody>
          <a:bodyPr/>
          <a:lstStyle/>
          <a:p>
            <a:r>
              <a:rPr lang="en-IN" dirty="0"/>
              <a:t>AWS </a:t>
            </a:r>
            <a:r>
              <a:rPr lang="en-IN" dirty="0" err="1"/>
              <a:t>LAMbda</a:t>
            </a:r>
            <a:endParaRPr lang="en-IN" dirty="0"/>
          </a:p>
        </p:txBody>
      </p:sp>
    </p:spTree>
    <p:extLst>
      <p:ext uri="{BB962C8B-B14F-4D97-AF65-F5344CB8AC3E}">
        <p14:creationId xmlns:p14="http://schemas.microsoft.com/office/powerpoint/2010/main" val="3899098307"/>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E6A947AF-FC89-4615-8B48-33609792177D}"/>
              </a:ext>
            </a:extLst>
          </p:cNvPr>
          <p:cNvSpPr>
            <a:spLocks noGrp="1"/>
          </p:cNvSpPr>
          <p:nvPr>
            <p:ph type="title"/>
          </p:nvPr>
        </p:nvSpPr>
        <p:spPr/>
        <p:txBody>
          <a:bodyPr/>
          <a:lstStyle/>
          <a:p>
            <a:r>
              <a:rPr lang="en-IN" dirty="0"/>
              <a:t>AWS Lambda: Serverless computing</a:t>
            </a:r>
          </a:p>
        </p:txBody>
      </p:sp>
      <p:sp>
        <p:nvSpPr>
          <p:cNvPr id="5" name="Content Placeholder 4">
            <a:extLst>
              <a:ext uri="{FF2B5EF4-FFF2-40B4-BE49-F238E27FC236}">
                <a16:creationId xmlns="" xmlns:a16="http://schemas.microsoft.com/office/drawing/2014/main" id="{1AC7BD0D-D0D6-460A-9354-0B160F5DE26B}"/>
              </a:ext>
            </a:extLst>
          </p:cNvPr>
          <p:cNvSpPr>
            <a:spLocks noGrp="1"/>
          </p:cNvSpPr>
          <p:nvPr>
            <p:ph idx="1"/>
          </p:nvPr>
        </p:nvSpPr>
        <p:spPr/>
        <p:txBody>
          <a:bodyPr>
            <a:normAutofit lnSpcReduction="10000"/>
          </a:bodyPr>
          <a:lstStyle/>
          <a:p>
            <a:r>
              <a:rPr lang="en-IN" dirty="0"/>
              <a:t>Run code without servers. Pay only for the compute time you consume.</a:t>
            </a:r>
          </a:p>
          <a:p>
            <a:r>
              <a:rPr lang="en-IN" dirty="0"/>
              <a:t>Triggered by events or called from APIs:</a:t>
            </a:r>
          </a:p>
          <a:p>
            <a:pPr marL="342900" indent="-342900">
              <a:buFont typeface="Wingdings" panose="05000000000000000000" pitchFamily="2" charset="2"/>
              <a:buChar char="§"/>
            </a:pPr>
            <a:r>
              <a:rPr lang="en-IN" dirty="0"/>
              <a:t>PUT to an Amazon S3 bucket</a:t>
            </a:r>
          </a:p>
          <a:p>
            <a:pPr marL="342900" indent="-342900">
              <a:buFont typeface="Wingdings" panose="05000000000000000000" pitchFamily="2" charset="2"/>
              <a:buChar char="§"/>
            </a:pPr>
            <a:r>
              <a:rPr lang="en-IN" dirty="0"/>
              <a:t>Updates to Amazon DynamoDB table</a:t>
            </a:r>
          </a:p>
          <a:p>
            <a:pPr marL="342900" indent="-342900">
              <a:buFont typeface="Wingdings" panose="05000000000000000000" pitchFamily="2" charset="2"/>
              <a:buChar char="§"/>
            </a:pPr>
            <a:r>
              <a:rPr lang="en-IN" dirty="0"/>
              <a:t>Call to an Amazon API Gateway endpoint</a:t>
            </a:r>
          </a:p>
          <a:p>
            <a:pPr marL="342900" indent="-342900">
              <a:buFont typeface="Wingdings" panose="05000000000000000000" pitchFamily="2" charset="2"/>
              <a:buChar char="§"/>
            </a:pPr>
            <a:r>
              <a:rPr lang="en-IN" dirty="0"/>
              <a:t>Mobile app back-end call</a:t>
            </a:r>
          </a:p>
          <a:p>
            <a:pPr marL="342900" indent="-342900">
              <a:buFont typeface="Wingdings" panose="05000000000000000000" pitchFamily="2" charset="2"/>
              <a:buChar char="§"/>
            </a:pPr>
            <a:r>
              <a:rPr lang="en-IN" dirty="0"/>
              <a:t>And many more…</a:t>
            </a:r>
          </a:p>
          <a:p>
            <a:r>
              <a:rPr lang="en-IN" dirty="0"/>
              <a:t>Makes it easy to:</a:t>
            </a:r>
          </a:p>
          <a:p>
            <a:pPr marL="342900" indent="-342900">
              <a:buFont typeface="Wingdings" panose="05000000000000000000" pitchFamily="2" charset="2"/>
              <a:buChar char="§"/>
            </a:pPr>
            <a:r>
              <a:rPr lang="en-IN" dirty="0"/>
              <a:t>Perform real-time data processing</a:t>
            </a:r>
          </a:p>
          <a:p>
            <a:pPr marL="342900" indent="-342900">
              <a:buFont typeface="Wingdings" panose="05000000000000000000" pitchFamily="2" charset="2"/>
              <a:buChar char="§"/>
            </a:pPr>
            <a:r>
              <a:rPr lang="en-IN" dirty="0"/>
              <a:t>Build scalable back-end services</a:t>
            </a:r>
          </a:p>
          <a:p>
            <a:pPr marL="342900" indent="-342900">
              <a:buFont typeface="Wingdings" panose="05000000000000000000" pitchFamily="2" charset="2"/>
              <a:buChar char="§"/>
            </a:pPr>
            <a:r>
              <a:rPr lang="en-IN" dirty="0"/>
              <a:t>Glue and choreograph systems</a:t>
            </a:r>
          </a:p>
        </p:txBody>
      </p:sp>
      <p:pic>
        <p:nvPicPr>
          <p:cNvPr id="2" name="Picture 1">
            <a:extLst>
              <a:ext uri="{FF2B5EF4-FFF2-40B4-BE49-F238E27FC236}">
                <a16:creationId xmlns="" xmlns:a16="http://schemas.microsoft.com/office/drawing/2014/main" id="{E0C2062E-427A-467E-BDD2-778731F6DCE8}"/>
              </a:ext>
            </a:extLst>
          </p:cNvPr>
          <p:cNvPicPr>
            <a:picLocks noChangeAspect="1"/>
          </p:cNvPicPr>
          <p:nvPr/>
        </p:nvPicPr>
        <p:blipFill rotWithShape="1">
          <a:blip r:embed="rId2"/>
          <a:srcRect l="53539" t="31074" r="20731" b="28604"/>
          <a:stretch/>
        </p:blipFill>
        <p:spPr>
          <a:xfrm>
            <a:off x="6124136" y="1737792"/>
            <a:ext cx="4525108" cy="3986748"/>
          </a:xfrm>
          <a:prstGeom prst="rect">
            <a:avLst/>
          </a:prstGeom>
        </p:spPr>
      </p:pic>
    </p:spTree>
    <p:extLst>
      <p:ext uri="{BB962C8B-B14F-4D97-AF65-F5344CB8AC3E}">
        <p14:creationId xmlns:p14="http://schemas.microsoft.com/office/powerpoint/2010/main" val="108306855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8C85CB-F1AA-4A09-90F9-B0349770916C}"/>
              </a:ext>
            </a:extLst>
          </p:cNvPr>
          <p:cNvSpPr>
            <a:spLocks noGrp="1"/>
          </p:cNvSpPr>
          <p:nvPr>
            <p:ph type="title"/>
          </p:nvPr>
        </p:nvSpPr>
        <p:spPr/>
        <p:txBody>
          <a:bodyPr/>
          <a:lstStyle/>
          <a:p>
            <a:r>
              <a:rPr lang="en-IN" dirty="0"/>
              <a:t>AWS Lambda: Benefits </a:t>
            </a:r>
          </a:p>
        </p:txBody>
      </p:sp>
      <p:sp>
        <p:nvSpPr>
          <p:cNvPr id="3" name="Content Placeholder 2">
            <a:extLst>
              <a:ext uri="{FF2B5EF4-FFF2-40B4-BE49-F238E27FC236}">
                <a16:creationId xmlns="" xmlns:a16="http://schemas.microsoft.com/office/drawing/2014/main" id="{3465A6A8-51C1-41BC-B4D8-C173E768B4AE}"/>
              </a:ext>
            </a:extLst>
          </p:cNvPr>
          <p:cNvSpPr>
            <a:spLocks noGrp="1"/>
          </p:cNvSpPr>
          <p:nvPr>
            <p:ph idx="1"/>
          </p:nvPr>
        </p:nvSpPr>
        <p:spPr/>
        <p:txBody>
          <a:bodyPr/>
          <a:lstStyle/>
          <a:p>
            <a:pPr marL="342900" indent="-342900">
              <a:buFont typeface="Wingdings" panose="05000000000000000000" pitchFamily="2" charset="2"/>
              <a:buChar char="§"/>
            </a:pPr>
            <a:r>
              <a:rPr lang="en-IN" dirty="0"/>
              <a:t>No servers to manage</a:t>
            </a:r>
          </a:p>
          <a:p>
            <a:pPr marL="342900" indent="-342900">
              <a:buFont typeface="Wingdings" panose="05000000000000000000" pitchFamily="2" charset="2"/>
              <a:buChar char="§"/>
            </a:pPr>
            <a:r>
              <a:rPr lang="en-IN" dirty="0"/>
              <a:t>Continuous scaling</a:t>
            </a:r>
          </a:p>
          <a:p>
            <a:pPr marL="342900" indent="-342900">
              <a:buFont typeface="Wingdings" panose="05000000000000000000" pitchFamily="2" charset="2"/>
              <a:buChar char="§"/>
            </a:pPr>
            <a:r>
              <a:rPr lang="en-IN" dirty="0" err="1"/>
              <a:t>Subsecond</a:t>
            </a:r>
            <a:r>
              <a:rPr lang="en-IN" dirty="0"/>
              <a:t> metering</a:t>
            </a:r>
          </a:p>
          <a:p>
            <a:endParaRPr lang="en-IN" dirty="0"/>
          </a:p>
        </p:txBody>
      </p:sp>
    </p:spTree>
    <p:extLst>
      <p:ext uri="{BB962C8B-B14F-4D97-AF65-F5344CB8AC3E}">
        <p14:creationId xmlns:p14="http://schemas.microsoft.com/office/powerpoint/2010/main" val="1647285944"/>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8C85CB-F1AA-4A09-90F9-B0349770916C}"/>
              </a:ext>
            </a:extLst>
          </p:cNvPr>
          <p:cNvSpPr>
            <a:spLocks noGrp="1"/>
          </p:cNvSpPr>
          <p:nvPr>
            <p:ph type="title"/>
          </p:nvPr>
        </p:nvSpPr>
        <p:spPr/>
        <p:txBody>
          <a:bodyPr/>
          <a:lstStyle/>
          <a:p>
            <a:r>
              <a:rPr lang="en-IN" dirty="0"/>
              <a:t>AWS Lambda: Pricing </a:t>
            </a:r>
          </a:p>
        </p:txBody>
      </p:sp>
      <p:sp>
        <p:nvSpPr>
          <p:cNvPr id="3" name="Content Placeholder 2">
            <a:extLst>
              <a:ext uri="{FF2B5EF4-FFF2-40B4-BE49-F238E27FC236}">
                <a16:creationId xmlns="" xmlns:a16="http://schemas.microsoft.com/office/drawing/2014/main" id="{3465A6A8-51C1-41BC-B4D8-C173E768B4AE}"/>
              </a:ext>
            </a:extLst>
          </p:cNvPr>
          <p:cNvSpPr>
            <a:spLocks noGrp="1"/>
          </p:cNvSpPr>
          <p:nvPr>
            <p:ph idx="1"/>
          </p:nvPr>
        </p:nvSpPr>
        <p:spPr/>
        <p:txBody>
          <a:bodyPr>
            <a:normAutofit/>
          </a:bodyPr>
          <a:lstStyle/>
          <a:p>
            <a:r>
              <a:rPr lang="en-IN" dirty="0"/>
              <a:t>• Buy compute time in 100 </a:t>
            </a:r>
            <a:r>
              <a:rPr lang="en-IN" dirty="0" err="1"/>
              <a:t>ms</a:t>
            </a:r>
            <a:r>
              <a:rPr lang="en-IN" dirty="0"/>
              <a:t> increments</a:t>
            </a:r>
          </a:p>
          <a:p>
            <a:r>
              <a:rPr lang="en-IN" dirty="0"/>
              <a:t>• Low request charge </a:t>
            </a:r>
          </a:p>
          <a:p>
            <a:r>
              <a:rPr lang="en-IN" dirty="0"/>
              <a:t>• No hourly, daily, or monthly minimums</a:t>
            </a:r>
          </a:p>
          <a:p>
            <a:r>
              <a:rPr lang="en-IN" dirty="0"/>
              <a:t>• No per-device fees</a:t>
            </a:r>
          </a:p>
          <a:p>
            <a:endParaRPr lang="en-IN" dirty="0"/>
          </a:p>
          <a:p>
            <a:r>
              <a:rPr lang="en-IN" dirty="0"/>
              <a:t>Never pay for idle!</a:t>
            </a:r>
          </a:p>
          <a:p>
            <a:endParaRPr lang="en-IN" dirty="0"/>
          </a:p>
          <a:p>
            <a:r>
              <a:rPr lang="en-IN" dirty="0"/>
              <a:t>Free Tier</a:t>
            </a:r>
          </a:p>
          <a:p>
            <a:r>
              <a:rPr lang="en-IN" dirty="0"/>
              <a:t>1 million requests and 400,000 GBs of</a:t>
            </a:r>
          </a:p>
          <a:p>
            <a:r>
              <a:rPr lang="en-IN" dirty="0"/>
              <a:t>compute every month, every customer</a:t>
            </a:r>
          </a:p>
        </p:txBody>
      </p:sp>
    </p:spTree>
    <p:extLst>
      <p:ext uri="{BB962C8B-B14F-4D97-AF65-F5344CB8AC3E}">
        <p14:creationId xmlns:p14="http://schemas.microsoft.com/office/powerpoint/2010/main" val="63577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F3053729-7A68-439F-A0E0-FEA6DC20C06A}"/>
              </a:ext>
            </a:extLst>
          </p:cNvPr>
          <p:cNvSpPr>
            <a:spLocks noGrp="1"/>
          </p:cNvSpPr>
          <p:nvPr>
            <p:ph type="title"/>
          </p:nvPr>
        </p:nvSpPr>
        <p:spPr/>
        <p:txBody>
          <a:bodyPr/>
          <a:lstStyle/>
          <a:p>
            <a:r>
              <a:rPr lang="en-IN" dirty="0"/>
              <a:t>Module 0</a:t>
            </a:r>
          </a:p>
        </p:txBody>
      </p:sp>
      <p:sp>
        <p:nvSpPr>
          <p:cNvPr id="5" name="Text Placeholder 4">
            <a:extLst>
              <a:ext uri="{FF2B5EF4-FFF2-40B4-BE49-F238E27FC236}">
                <a16:creationId xmlns="" xmlns:a16="http://schemas.microsoft.com/office/drawing/2014/main" id="{6F53F281-E4C0-4D9E-993F-4C84707061CD}"/>
              </a:ext>
            </a:extLst>
          </p:cNvPr>
          <p:cNvSpPr>
            <a:spLocks noGrp="1"/>
          </p:cNvSpPr>
          <p:nvPr>
            <p:ph type="body" idx="1"/>
          </p:nvPr>
        </p:nvSpPr>
        <p:spPr/>
        <p:txBody>
          <a:bodyPr/>
          <a:lstStyle/>
          <a:p>
            <a:r>
              <a:rPr lang="en-IN" dirty="0"/>
              <a:t>AWS technical essentials</a:t>
            </a:r>
          </a:p>
        </p:txBody>
      </p:sp>
    </p:spTree>
    <p:extLst>
      <p:ext uri="{BB962C8B-B14F-4D97-AF65-F5344CB8AC3E}">
        <p14:creationId xmlns:p14="http://schemas.microsoft.com/office/powerpoint/2010/main" val="597825694"/>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S3 Multipart Upload</a:t>
            </a:r>
          </a:p>
        </p:txBody>
      </p:sp>
      <p:pic>
        <p:nvPicPr>
          <p:cNvPr id="4" name="Content Placeholder 3"/>
          <p:cNvPicPr>
            <a:picLocks noGrp="1" noChangeAspect="1"/>
          </p:cNvPicPr>
          <p:nvPr>
            <p:ph idx="1"/>
          </p:nvPr>
        </p:nvPicPr>
        <p:blipFill>
          <a:blip r:embed="rId2"/>
          <a:srcRect l="-71773" r="-71773"/>
          <a:stretch>
            <a:fillRect/>
          </a:stretch>
        </p:blipFill>
        <p:spPr/>
      </p:pic>
    </p:spTree>
    <p:extLst>
      <p:ext uri="{BB962C8B-B14F-4D97-AF65-F5344CB8AC3E}">
        <p14:creationId xmlns:p14="http://schemas.microsoft.com/office/powerpoint/2010/main" val="2510826753"/>
      </p:ext>
    </p:extLst>
  </p:cSld>
  <p:clrMapOvr>
    <a:masterClrMapping/>
  </p:clrMapOvr>
  <p:timing>
    <p:tnLst>
      <p:par>
        <p:cTn xmlns:p14="http://schemas.microsoft.com/office/powerpoint/2010/main" id="1" dur="indefinite" restart="never" nodeType="tmRoot"/>
      </p:par>
    </p:tnLst>
  </p:timing>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8C85CB-F1AA-4A09-90F9-B0349770916C}"/>
              </a:ext>
            </a:extLst>
          </p:cNvPr>
          <p:cNvSpPr>
            <a:spLocks noGrp="1"/>
          </p:cNvSpPr>
          <p:nvPr>
            <p:ph type="title"/>
          </p:nvPr>
        </p:nvSpPr>
        <p:spPr/>
        <p:txBody>
          <a:bodyPr/>
          <a:lstStyle/>
          <a:p>
            <a:r>
              <a:rPr lang="en-IN" dirty="0"/>
              <a:t>AWS Lambda: How it Works? </a:t>
            </a:r>
          </a:p>
        </p:txBody>
      </p:sp>
      <p:sp>
        <p:nvSpPr>
          <p:cNvPr id="8" name="Content Placeholder 7">
            <a:extLst>
              <a:ext uri="{FF2B5EF4-FFF2-40B4-BE49-F238E27FC236}">
                <a16:creationId xmlns="" xmlns:a16="http://schemas.microsoft.com/office/drawing/2014/main" id="{9E8B5170-C655-4D89-A54F-99051218DAF8}"/>
              </a:ext>
            </a:extLst>
          </p:cNvPr>
          <p:cNvSpPr>
            <a:spLocks noGrp="1"/>
          </p:cNvSpPr>
          <p:nvPr>
            <p:ph idx="1"/>
          </p:nvPr>
        </p:nvSpPr>
        <p:spPr>
          <a:xfrm>
            <a:off x="628003" y="1144454"/>
            <a:ext cx="10955181" cy="4328694"/>
          </a:xfrm>
        </p:spPr>
        <p:txBody>
          <a:bodyPr/>
          <a:lstStyle/>
          <a:p>
            <a:r>
              <a:rPr lang="en-IN" dirty="0"/>
              <a:t>Invoke function by:</a:t>
            </a:r>
          </a:p>
          <a:p>
            <a:pPr marL="342900" indent="-342900">
              <a:buFont typeface="Wingdings" panose="05000000000000000000" pitchFamily="2" charset="2"/>
              <a:buChar char="§"/>
            </a:pPr>
            <a:r>
              <a:rPr lang="en-IN" dirty="0"/>
              <a:t>Push model </a:t>
            </a:r>
          </a:p>
          <a:p>
            <a:pPr marL="342900" indent="-342900">
              <a:buFont typeface="Wingdings" panose="05000000000000000000" pitchFamily="2" charset="2"/>
              <a:buChar char="§"/>
            </a:pPr>
            <a:r>
              <a:rPr lang="en-IN" dirty="0"/>
              <a:t>Pull model </a:t>
            </a:r>
          </a:p>
          <a:p>
            <a:pPr marL="342900" indent="-342900">
              <a:buFont typeface="Wingdings" panose="05000000000000000000" pitchFamily="2" charset="2"/>
              <a:buChar char="§"/>
            </a:pPr>
            <a:r>
              <a:rPr lang="en-IN" dirty="0"/>
              <a:t>Direct invocation</a:t>
            </a:r>
          </a:p>
          <a:p>
            <a:endParaRPr lang="en-IN" dirty="0"/>
          </a:p>
          <a:p>
            <a:r>
              <a:rPr lang="en-IN" dirty="0"/>
              <a:t>Author your code in:</a:t>
            </a:r>
          </a:p>
          <a:p>
            <a:pPr marL="342900" indent="-342900">
              <a:buFont typeface="Wingdings" panose="05000000000000000000" pitchFamily="2" charset="2"/>
              <a:buChar char="§"/>
            </a:pPr>
            <a:r>
              <a:rPr lang="en-IN" dirty="0"/>
              <a:t>Node.js</a:t>
            </a:r>
          </a:p>
          <a:p>
            <a:pPr marL="342900" indent="-342900">
              <a:buFont typeface="Wingdings" panose="05000000000000000000" pitchFamily="2" charset="2"/>
              <a:buChar char="§"/>
            </a:pPr>
            <a:r>
              <a:rPr lang="en-IN" dirty="0"/>
              <a:t>Java</a:t>
            </a:r>
          </a:p>
          <a:p>
            <a:pPr marL="342900" indent="-342900">
              <a:buFont typeface="Wingdings" panose="05000000000000000000" pitchFamily="2" charset="2"/>
              <a:buChar char="§"/>
            </a:pPr>
            <a:r>
              <a:rPr lang="en-IN" dirty="0"/>
              <a:t>Python 2.7</a:t>
            </a:r>
          </a:p>
          <a:p>
            <a:endParaRPr lang="en-IN" dirty="0"/>
          </a:p>
          <a:p>
            <a:endParaRPr lang="en-IN" dirty="0"/>
          </a:p>
        </p:txBody>
      </p:sp>
    </p:spTree>
    <p:extLst>
      <p:ext uri="{BB962C8B-B14F-4D97-AF65-F5344CB8AC3E}">
        <p14:creationId xmlns:p14="http://schemas.microsoft.com/office/powerpoint/2010/main" val="3768128746"/>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8C85CB-F1AA-4A09-90F9-B0349770916C}"/>
              </a:ext>
            </a:extLst>
          </p:cNvPr>
          <p:cNvSpPr>
            <a:spLocks noGrp="1"/>
          </p:cNvSpPr>
          <p:nvPr>
            <p:ph type="title"/>
          </p:nvPr>
        </p:nvSpPr>
        <p:spPr/>
        <p:txBody>
          <a:bodyPr/>
          <a:lstStyle/>
          <a:p>
            <a:r>
              <a:rPr lang="en-IN" dirty="0"/>
              <a:t>AWS Lambda</a:t>
            </a:r>
          </a:p>
        </p:txBody>
      </p:sp>
      <p:sp>
        <p:nvSpPr>
          <p:cNvPr id="3" name="Content Placeholder 2">
            <a:extLst>
              <a:ext uri="{FF2B5EF4-FFF2-40B4-BE49-F238E27FC236}">
                <a16:creationId xmlns="" xmlns:a16="http://schemas.microsoft.com/office/drawing/2014/main" id="{3465A6A8-51C1-41BC-B4D8-C173E768B4AE}"/>
              </a:ext>
            </a:extLst>
          </p:cNvPr>
          <p:cNvSpPr>
            <a:spLocks noGrp="1"/>
          </p:cNvSpPr>
          <p:nvPr>
            <p:ph idx="1"/>
          </p:nvPr>
        </p:nvSpPr>
        <p:spPr/>
        <p:txBody>
          <a:bodyPr/>
          <a:lstStyle/>
          <a:p>
            <a:r>
              <a:rPr lang="en-IN" dirty="0"/>
              <a:t>Push Model </a:t>
            </a:r>
          </a:p>
          <a:p>
            <a:pPr marL="342900" indent="-342900">
              <a:buFont typeface="Wingdings" panose="05000000000000000000" pitchFamily="2" charset="2"/>
              <a:buChar char="§"/>
            </a:pPr>
            <a:r>
              <a:rPr lang="en-IN" dirty="0"/>
              <a:t>Respond to a specific event</a:t>
            </a:r>
          </a:p>
          <a:p>
            <a:pPr marL="342900" indent="-342900">
              <a:buFont typeface="Wingdings" panose="05000000000000000000" pitchFamily="2" charset="2"/>
              <a:buChar char="§"/>
            </a:pPr>
            <a:r>
              <a:rPr lang="en-IN" dirty="0"/>
              <a:t>Services</a:t>
            </a:r>
          </a:p>
          <a:p>
            <a:pPr marL="915988" lvl="1" indent="-342900">
              <a:buFont typeface="Arial" panose="020B0604020202020204" pitchFamily="34" charset="0"/>
              <a:buChar char="•"/>
            </a:pPr>
            <a:r>
              <a:rPr lang="en-IN" dirty="0"/>
              <a:t>Amazon S3</a:t>
            </a:r>
          </a:p>
          <a:p>
            <a:pPr marL="915988" lvl="1" indent="-342900">
              <a:buFont typeface="Arial" panose="020B0604020202020204" pitchFamily="34" charset="0"/>
              <a:buChar char="•"/>
            </a:pPr>
            <a:r>
              <a:rPr lang="en-IN" dirty="0"/>
              <a:t>Amazon SNS</a:t>
            </a:r>
          </a:p>
          <a:p>
            <a:pPr marL="915988" lvl="1" indent="-342900">
              <a:buFont typeface="Arial" panose="020B0604020202020204" pitchFamily="34" charset="0"/>
              <a:buChar char="•"/>
            </a:pPr>
            <a:r>
              <a:rPr lang="en-IN" dirty="0"/>
              <a:t>Amazon Cognito</a:t>
            </a:r>
          </a:p>
          <a:p>
            <a:pPr marL="915988" lvl="1" indent="-342900">
              <a:buFont typeface="Arial" panose="020B0604020202020204" pitchFamily="34" charset="0"/>
              <a:buChar char="•"/>
            </a:pPr>
            <a:r>
              <a:rPr lang="en-IN" dirty="0"/>
              <a:t>Amazon Echo</a:t>
            </a:r>
          </a:p>
        </p:txBody>
      </p:sp>
    </p:spTree>
    <p:extLst>
      <p:ext uri="{BB962C8B-B14F-4D97-AF65-F5344CB8AC3E}">
        <p14:creationId xmlns:p14="http://schemas.microsoft.com/office/powerpoint/2010/main" val="1049769811"/>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8C85CB-F1AA-4A09-90F9-B0349770916C}"/>
              </a:ext>
            </a:extLst>
          </p:cNvPr>
          <p:cNvSpPr>
            <a:spLocks noGrp="1"/>
          </p:cNvSpPr>
          <p:nvPr>
            <p:ph type="title"/>
          </p:nvPr>
        </p:nvSpPr>
        <p:spPr/>
        <p:txBody>
          <a:bodyPr/>
          <a:lstStyle/>
          <a:p>
            <a:r>
              <a:rPr lang="en-IN" dirty="0"/>
              <a:t>AWS Lambda</a:t>
            </a:r>
          </a:p>
        </p:txBody>
      </p:sp>
      <p:sp>
        <p:nvSpPr>
          <p:cNvPr id="3" name="Content Placeholder 2">
            <a:extLst>
              <a:ext uri="{FF2B5EF4-FFF2-40B4-BE49-F238E27FC236}">
                <a16:creationId xmlns="" xmlns:a16="http://schemas.microsoft.com/office/drawing/2014/main" id="{3465A6A8-51C1-41BC-B4D8-C173E768B4AE}"/>
              </a:ext>
            </a:extLst>
          </p:cNvPr>
          <p:cNvSpPr>
            <a:spLocks noGrp="1"/>
          </p:cNvSpPr>
          <p:nvPr>
            <p:ph idx="1"/>
          </p:nvPr>
        </p:nvSpPr>
        <p:spPr/>
        <p:txBody>
          <a:bodyPr/>
          <a:lstStyle/>
          <a:p>
            <a:r>
              <a:rPr lang="en-IN" dirty="0"/>
              <a:t>Poll Model</a:t>
            </a:r>
          </a:p>
          <a:p>
            <a:pPr marL="342900" indent="-342900">
              <a:buFont typeface="Wingdings" panose="05000000000000000000" pitchFamily="2" charset="2"/>
              <a:buChar char="§"/>
            </a:pPr>
            <a:r>
              <a:rPr lang="en-IN" dirty="0"/>
              <a:t>Polls the event source</a:t>
            </a:r>
          </a:p>
          <a:p>
            <a:pPr marL="342900" indent="-342900">
              <a:buFont typeface="Wingdings" panose="05000000000000000000" pitchFamily="2" charset="2"/>
              <a:buChar char="§"/>
            </a:pPr>
            <a:r>
              <a:rPr lang="en-IN" dirty="0"/>
              <a:t>Services</a:t>
            </a:r>
          </a:p>
          <a:p>
            <a:pPr lvl="1"/>
            <a:r>
              <a:rPr lang="en-IN" dirty="0"/>
              <a:t>Amazon Kinesis</a:t>
            </a:r>
          </a:p>
          <a:p>
            <a:pPr lvl="1"/>
            <a:r>
              <a:rPr lang="en-IN" dirty="0"/>
              <a:t>Amazon DynamoDB Streams</a:t>
            </a:r>
          </a:p>
        </p:txBody>
      </p:sp>
    </p:spTree>
    <p:extLst>
      <p:ext uri="{BB962C8B-B14F-4D97-AF65-F5344CB8AC3E}">
        <p14:creationId xmlns:p14="http://schemas.microsoft.com/office/powerpoint/2010/main" val="804204298"/>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8C85CB-F1AA-4A09-90F9-B0349770916C}"/>
              </a:ext>
            </a:extLst>
          </p:cNvPr>
          <p:cNvSpPr>
            <a:spLocks noGrp="1"/>
          </p:cNvSpPr>
          <p:nvPr>
            <p:ph type="title"/>
          </p:nvPr>
        </p:nvSpPr>
        <p:spPr/>
        <p:txBody>
          <a:bodyPr/>
          <a:lstStyle/>
          <a:p>
            <a:r>
              <a:rPr lang="en-IN" dirty="0"/>
              <a:t>AWS Lambda </a:t>
            </a:r>
          </a:p>
        </p:txBody>
      </p:sp>
      <p:sp>
        <p:nvSpPr>
          <p:cNvPr id="3" name="Content Placeholder 2">
            <a:extLst>
              <a:ext uri="{FF2B5EF4-FFF2-40B4-BE49-F238E27FC236}">
                <a16:creationId xmlns="" xmlns:a16="http://schemas.microsoft.com/office/drawing/2014/main" id="{3465A6A8-51C1-41BC-B4D8-C173E768B4AE}"/>
              </a:ext>
            </a:extLst>
          </p:cNvPr>
          <p:cNvSpPr>
            <a:spLocks noGrp="1"/>
          </p:cNvSpPr>
          <p:nvPr>
            <p:ph idx="1"/>
          </p:nvPr>
        </p:nvSpPr>
        <p:spPr/>
        <p:txBody>
          <a:bodyPr/>
          <a:lstStyle/>
          <a:p>
            <a:r>
              <a:rPr lang="en-IN" dirty="0"/>
              <a:t>Direct Invocation Model</a:t>
            </a:r>
          </a:p>
          <a:p>
            <a:pPr marL="342900" indent="-342900">
              <a:buFont typeface="Wingdings" panose="05000000000000000000" pitchFamily="2" charset="2"/>
              <a:buChar char="§"/>
            </a:pPr>
            <a:r>
              <a:rPr lang="en-IN" dirty="0"/>
              <a:t>Respond to invocation</a:t>
            </a:r>
          </a:p>
          <a:p>
            <a:pPr marL="342900" indent="-342900">
              <a:buFont typeface="Wingdings" panose="05000000000000000000" pitchFamily="2" charset="2"/>
              <a:buChar char="§"/>
            </a:pPr>
            <a:r>
              <a:rPr lang="en-IN" dirty="0"/>
              <a:t>Services</a:t>
            </a:r>
          </a:p>
          <a:p>
            <a:pPr marL="915988" lvl="1" indent="-342900"/>
            <a:r>
              <a:rPr lang="en-IN" dirty="0"/>
              <a:t>Custom code</a:t>
            </a:r>
          </a:p>
          <a:p>
            <a:pPr marL="915988" lvl="1" indent="-342900"/>
            <a:r>
              <a:rPr lang="en-IN" dirty="0"/>
              <a:t>Amazon API Gateway</a:t>
            </a:r>
          </a:p>
          <a:p>
            <a:endParaRPr lang="en-IN" dirty="0"/>
          </a:p>
        </p:txBody>
      </p:sp>
    </p:spTree>
    <p:extLst>
      <p:ext uri="{BB962C8B-B14F-4D97-AF65-F5344CB8AC3E}">
        <p14:creationId xmlns:p14="http://schemas.microsoft.com/office/powerpoint/2010/main" val="238961021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8C85CB-F1AA-4A09-90F9-B0349770916C}"/>
              </a:ext>
            </a:extLst>
          </p:cNvPr>
          <p:cNvSpPr>
            <a:spLocks noGrp="1"/>
          </p:cNvSpPr>
          <p:nvPr>
            <p:ph type="title"/>
          </p:nvPr>
        </p:nvSpPr>
        <p:spPr/>
        <p:txBody>
          <a:bodyPr/>
          <a:lstStyle/>
          <a:p>
            <a:r>
              <a:rPr lang="en-IN" dirty="0"/>
              <a:t>AWS Lambda: Function  </a:t>
            </a:r>
          </a:p>
        </p:txBody>
      </p:sp>
      <p:sp>
        <p:nvSpPr>
          <p:cNvPr id="3" name="Content Placeholder 2">
            <a:extLst>
              <a:ext uri="{FF2B5EF4-FFF2-40B4-BE49-F238E27FC236}">
                <a16:creationId xmlns="" xmlns:a16="http://schemas.microsoft.com/office/drawing/2014/main" id="{3465A6A8-51C1-41BC-B4D8-C173E768B4AE}"/>
              </a:ext>
            </a:extLst>
          </p:cNvPr>
          <p:cNvSpPr>
            <a:spLocks noGrp="1"/>
          </p:cNvSpPr>
          <p:nvPr>
            <p:ph idx="1"/>
          </p:nvPr>
        </p:nvSpPr>
        <p:spPr/>
        <p:txBody>
          <a:bodyPr/>
          <a:lstStyle/>
          <a:p>
            <a:pPr marL="342900" indent="-342900">
              <a:buFont typeface="Wingdings" panose="05000000000000000000" pitchFamily="2" charset="2"/>
              <a:buChar char="§"/>
            </a:pPr>
            <a:r>
              <a:rPr lang="en-IN" dirty="0"/>
              <a:t>Limits all calls to 300 seconds of runtime </a:t>
            </a:r>
          </a:p>
          <a:p>
            <a:pPr marL="342900" indent="-342900">
              <a:buFont typeface="Wingdings" panose="05000000000000000000" pitchFamily="2" charset="2"/>
              <a:buChar char="§"/>
            </a:pPr>
            <a:r>
              <a:rPr lang="en-IN" dirty="0"/>
              <a:t>Default timeout of three seconds</a:t>
            </a:r>
          </a:p>
          <a:p>
            <a:pPr marL="342900" indent="-342900">
              <a:buFont typeface="Wingdings" panose="05000000000000000000" pitchFamily="2" charset="2"/>
              <a:buChar char="§"/>
            </a:pPr>
            <a:r>
              <a:rPr lang="en-IN" dirty="0"/>
              <a:t>Execute function on a regular schedule</a:t>
            </a:r>
          </a:p>
          <a:p>
            <a:pPr marL="342900" indent="-342900">
              <a:buFont typeface="Wingdings" panose="05000000000000000000" pitchFamily="2" charset="2"/>
              <a:buChar char="§"/>
            </a:pPr>
            <a:endParaRPr lang="en-IN" dirty="0"/>
          </a:p>
        </p:txBody>
      </p:sp>
    </p:spTree>
    <p:extLst>
      <p:ext uri="{BB962C8B-B14F-4D97-AF65-F5344CB8AC3E}">
        <p14:creationId xmlns:p14="http://schemas.microsoft.com/office/powerpoint/2010/main" val="3543293070"/>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CA3929A-DAC1-4F3D-BF66-334ECEB371EC}"/>
              </a:ext>
            </a:extLst>
          </p:cNvPr>
          <p:cNvSpPr>
            <a:spLocks noGrp="1"/>
          </p:cNvSpPr>
          <p:nvPr>
            <p:ph type="title"/>
          </p:nvPr>
        </p:nvSpPr>
        <p:spPr/>
        <p:txBody>
          <a:bodyPr/>
          <a:lstStyle/>
          <a:p>
            <a:r>
              <a:rPr lang="en-IN" dirty="0"/>
              <a:t>AWS Lambda: Restrictions</a:t>
            </a:r>
          </a:p>
        </p:txBody>
      </p:sp>
      <p:sp>
        <p:nvSpPr>
          <p:cNvPr id="3" name="Content Placeholder 2">
            <a:extLst>
              <a:ext uri="{FF2B5EF4-FFF2-40B4-BE49-F238E27FC236}">
                <a16:creationId xmlns="" xmlns:a16="http://schemas.microsoft.com/office/drawing/2014/main" id="{A0995ED7-DBE3-44AA-B029-BD2B41971B8E}"/>
              </a:ext>
            </a:extLst>
          </p:cNvPr>
          <p:cNvSpPr>
            <a:spLocks noGrp="1"/>
          </p:cNvSpPr>
          <p:nvPr>
            <p:ph idx="1"/>
          </p:nvPr>
        </p:nvSpPr>
        <p:spPr/>
        <p:txBody>
          <a:bodyPr/>
          <a:lstStyle/>
          <a:p>
            <a:pPr marL="342900" indent="-342900">
              <a:buFont typeface="Wingdings" panose="05000000000000000000" pitchFamily="2" charset="2"/>
              <a:buChar char="§"/>
            </a:pPr>
            <a:r>
              <a:rPr lang="en-IN" dirty="0"/>
              <a:t>AWS Lambda blocks inbound network connections</a:t>
            </a:r>
          </a:p>
          <a:p>
            <a:pPr marL="342900" indent="-342900">
              <a:buFont typeface="Wingdings" panose="05000000000000000000" pitchFamily="2" charset="2"/>
              <a:buChar char="§"/>
            </a:pPr>
            <a:r>
              <a:rPr lang="en-IN" dirty="0"/>
              <a:t>Supports only TCP/IP sockets</a:t>
            </a:r>
          </a:p>
          <a:p>
            <a:pPr marL="342900" indent="-342900">
              <a:buFont typeface="Wingdings" panose="05000000000000000000" pitchFamily="2" charset="2"/>
              <a:buChar char="§"/>
            </a:pPr>
            <a:r>
              <a:rPr lang="en-IN" dirty="0"/>
              <a:t>Restricts </a:t>
            </a:r>
            <a:r>
              <a:rPr lang="en-IN" dirty="0" err="1"/>
              <a:t>ptrace</a:t>
            </a:r>
            <a:r>
              <a:rPr lang="en-IN" dirty="0"/>
              <a:t> (debugging) system calls</a:t>
            </a:r>
          </a:p>
          <a:p>
            <a:pPr marL="342900" indent="-342900">
              <a:buFont typeface="Wingdings" panose="05000000000000000000" pitchFamily="2" charset="2"/>
              <a:buChar char="§"/>
            </a:pPr>
            <a:r>
              <a:rPr lang="en-IN" dirty="0"/>
              <a:t>Restricts TCP port 25 traffic </a:t>
            </a:r>
          </a:p>
          <a:p>
            <a:endParaRPr lang="en-IN" dirty="0"/>
          </a:p>
        </p:txBody>
      </p:sp>
    </p:spTree>
    <p:extLst>
      <p:ext uri="{BB962C8B-B14F-4D97-AF65-F5344CB8AC3E}">
        <p14:creationId xmlns:p14="http://schemas.microsoft.com/office/powerpoint/2010/main" val="334110088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CBE75EA1-BDED-4BBA-AB88-08F8CFEC0A7D}"/>
              </a:ext>
            </a:extLst>
          </p:cNvPr>
          <p:cNvSpPr>
            <a:spLocks noGrp="1"/>
          </p:cNvSpPr>
          <p:nvPr>
            <p:ph type="title"/>
          </p:nvPr>
        </p:nvSpPr>
        <p:spPr/>
        <p:txBody>
          <a:bodyPr/>
          <a:lstStyle/>
          <a:p>
            <a:r>
              <a:rPr lang="en-IN" dirty="0"/>
              <a:t>AWS Lambda: Development and Deployment</a:t>
            </a:r>
          </a:p>
        </p:txBody>
      </p:sp>
      <p:sp>
        <p:nvSpPr>
          <p:cNvPr id="3" name="Content Placeholder 2">
            <a:extLst>
              <a:ext uri="{FF2B5EF4-FFF2-40B4-BE49-F238E27FC236}">
                <a16:creationId xmlns="" xmlns:a16="http://schemas.microsoft.com/office/drawing/2014/main" id="{B0F4E2E8-1510-42CE-8A8B-7E7BBA4B963D}"/>
              </a:ext>
            </a:extLst>
          </p:cNvPr>
          <p:cNvSpPr>
            <a:spLocks noGrp="1"/>
          </p:cNvSpPr>
          <p:nvPr>
            <p:ph idx="1"/>
          </p:nvPr>
        </p:nvSpPr>
        <p:spPr/>
        <p:txBody>
          <a:bodyPr/>
          <a:lstStyle/>
          <a:p>
            <a:r>
              <a:rPr lang="en-IN" dirty="0"/>
              <a:t>Access AWS Lambda from </a:t>
            </a:r>
          </a:p>
          <a:p>
            <a:pPr marL="342900" indent="-342900">
              <a:buFont typeface="Wingdings" panose="05000000000000000000" pitchFamily="2" charset="2"/>
              <a:buChar char="§"/>
            </a:pPr>
            <a:r>
              <a:rPr lang="en-IN" dirty="0"/>
              <a:t>AWS Management Console </a:t>
            </a:r>
          </a:p>
          <a:p>
            <a:pPr marL="342900" indent="-342900">
              <a:buFont typeface="Wingdings" panose="05000000000000000000" pitchFamily="2" charset="2"/>
              <a:buChar char="§"/>
            </a:pPr>
            <a:r>
              <a:rPr lang="en-IN" dirty="0"/>
              <a:t>AWS SDKs</a:t>
            </a:r>
          </a:p>
          <a:p>
            <a:pPr marL="342900" indent="-342900">
              <a:buFont typeface="Wingdings" panose="05000000000000000000" pitchFamily="2" charset="2"/>
              <a:buChar char="§"/>
            </a:pPr>
            <a:r>
              <a:rPr lang="en-IN" dirty="0"/>
              <a:t>AWS CLI</a:t>
            </a:r>
          </a:p>
          <a:p>
            <a:endParaRPr lang="en-IN" dirty="0"/>
          </a:p>
          <a:p>
            <a:r>
              <a:rPr lang="en-IN" dirty="0"/>
              <a:t>AWS Toolkits for </a:t>
            </a:r>
          </a:p>
          <a:p>
            <a:pPr marL="342900" indent="-342900">
              <a:buFont typeface="Wingdings" panose="05000000000000000000" pitchFamily="2" charset="2"/>
              <a:buChar char="§"/>
            </a:pPr>
            <a:r>
              <a:rPr lang="en-IN" dirty="0"/>
              <a:t>Eclipse </a:t>
            </a:r>
          </a:p>
          <a:p>
            <a:pPr marL="342900" indent="-342900">
              <a:buFont typeface="Wingdings" panose="05000000000000000000" pitchFamily="2" charset="2"/>
              <a:buChar char="§"/>
            </a:pPr>
            <a:r>
              <a:rPr lang="en-IN" dirty="0"/>
              <a:t>Visual Studio</a:t>
            </a:r>
          </a:p>
        </p:txBody>
      </p:sp>
    </p:spTree>
    <p:extLst>
      <p:ext uri="{BB962C8B-B14F-4D97-AF65-F5344CB8AC3E}">
        <p14:creationId xmlns:p14="http://schemas.microsoft.com/office/powerpoint/2010/main" val="3963574956"/>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8C85CB-F1AA-4A09-90F9-B0349770916C}"/>
              </a:ext>
            </a:extLst>
          </p:cNvPr>
          <p:cNvSpPr>
            <a:spLocks noGrp="1"/>
          </p:cNvSpPr>
          <p:nvPr>
            <p:ph type="title"/>
          </p:nvPr>
        </p:nvSpPr>
        <p:spPr/>
        <p:txBody>
          <a:bodyPr/>
          <a:lstStyle/>
          <a:p>
            <a:r>
              <a:rPr lang="en-IN" dirty="0"/>
              <a:t>AWS Lambda: Creating Our First Lambda Function</a:t>
            </a:r>
          </a:p>
        </p:txBody>
      </p:sp>
      <p:sp>
        <p:nvSpPr>
          <p:cNvPr id="3" name="Content Placeholder 2">
            <a:extLst>
              <a:ext uri="{FF2B5EF4-FFF2-40B4-BE49-F238E27FC236}">
                <a16:creationId xmlns="" xmlns:a16="http://schemas.microsoft.com/office/drawing/2014/main" id="{3465A6A8-51C1-41BC-B4D8-C173E768B4AE}"/>
              </a:ext>
            </a:extLst>
          </p:cNvPr>
          <p:cNvSpPr>
            <a:spLocks noGrp="1"/>
          </p:cNvSpPr>
          <p:nvPr>
            <p:ph idx="1"/>
          </p:nvPr>
        </p:nvSpPr>
        <p:spPr/>
        <p:txBody>
          <a:bodyPr/>
          <a:lstStyle/>
          <a:p>
            <a:r>
              <a:rPr lang="en-IN" dirty="0"/>
              <a:t>Toolbar Set-up</a:t>
            </a:r>
          </a:p>
          <a:p>
            <a:endParaRPr lang="en-IN" dirty="0"/>
          </a:p>
        </p:txBody>
      </p:sp>
    </p:spTree>
    <p:extLst>
      <p:ext uri="{BB962C8B-B14F-4D97-AF65-F5344CB8AC3E}">
        <p14:creationId xmlns:p14="http://schemas.microsoft.com/office/powerpoint/2010/main" val="128582595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8C85CB-F1AA-4A09-90F9-B0349770916C}"/>
              </a:ext>
            </a:extLst>
          </p:cNvPr>
          <p:cNvSpPr>
            <a:spLocks noGrp="1"/>
          </p:cNvSpPr>
          <p:nvPr>
            <p:ph type="title"/>
          </p:nvPr>
        </p:nvSpPr>
        <p:spPr/>
        <p:txBody>
          <a:bodyPr/>
          <a:lstStyle/>
          <a:p>
            <a:r>
              <a:rPr lang="en-IN" dirty="0"/>
              <a:t>AWS Lambda: Creating Our First Lambda Function</a:t>
            </a:r>
          </a:p>
        </p:txBody>
      </p:sp>
      <p:sp>
        <p:nvSpPr>
          <p:cNvPr id="3" name="Content Placeholder 2">
            <a:extLst>
              <a:ext uri="{FF2B5EF4-FFF2-40B4-BE49-F238E27FC236}">
                <a16:creationId xmlns="" xmlns:a16="http://schemas.microsoft.com/office/drawing/2014/main" id="{3465A6A8-51C1-41BC-B4D8-C173E768B4AE}"/>
              </a:ext>
            </a:extLst>
          </p:cNvPr>
          <p:cNvSpPr>
            <a:spLocks noGrp="1"/>
          </p:cNvSpPr>
          <p:nvPr>
            <p:ph idx="1"/>
          </p:nvPr>
        </p:nvSpPr>
        <p:spPr/>
        <p:txBody>
          <a:bodyPr>
            <a:normAutofit fontScale="92500" lnSpcReduction="20000"/>
          </a:bodyPr>
          <a:lstStyle/>
          <a:p>
            <a:r>
              <a:rPr lang="en-IN" b="1" dirty="0"/>
              <a:t>Blueprints </a:t>
            </a:r>
          </a:p>
          <a:p>
            <a:r>
              <a:rPr lang="en-IN" dirty="0"/>
              <a:t>Each blueprint provides sample code and sample configurations to create Lambda functions with just a few clicks.</a:t>
            </a:r>
          </a:p>
          <a:p>
            <a:pPr marL="342900" indent="-342900">
              <a:buFont typeface="Wingdings" panose="05000000000000000000" pitchFamily="2" charset="2"/>
              <a:buChar char="§"/>
            </a:pPr>
            <a:r>
              <a:rPr lang="en-IN" dirty="0"/>
              <a:t>Filter to search for specific blueprints</a:t>
            </a:r>
          </a:p>
          <a:p>
            <a:pPr marL="342900" indent="-342900">
              <a:buFont typeface="Wingdings" panose="05000000000000000000" pitchFamily="2" charset="2"/>
              <a:buChar char="§"/>
            </a:pPr>
            <a:r>
              <a:rPr lang="en-IN" dirty="0"/>
              <a:t>For example:</a:t>
            </a:r>
          </a:p>
          <a:p>
            <a:pPr marL="1025525" lvl="2" indent="-342900"/>
            <a:r>
              <a:rPr lang="en-IN" sz="1900" dirty="0"/>
              <a:t>Enter S3 in Filter to get only the list of blueprints available to process Amazon S3 events.</a:t>
            </a:r>
          </a:p>
          <a:p>
            <a:pPr marL="1025525" lvl="2" indent="-342900"/>
            <a:r>
              <a:rPr lang="en-IN" sz="1900" dirty="0"/>
              <a:t>Enter DynamoDB in Filter to get a list of available blueprints to process Amazon DynamoDB events.</a:t>
            </a:r>
          </a:p>
          <a:p>
            <a:r>
              <a:rPr lang="en-IN" b="1" dirty="0"/>
              <a:t>Handler </a:t>
            </a:r>
          </a:p>
          <a:p>
            <a:r>
              <a:rPr lang="en-IN" dirty="0"/>
              <a:t>Handler is the function AWS Lambda calls to start execution of your Lambda function. </a:t>
            </a:r>
          </a:p>
          <a:p>
            <a:pPr marL="342900" indent="-342900">
              <a:buFont typeface="Wingdings" panose="05000000000000000000" pitchFamily="2" charset="2"/>
              <a:buChar char="§"/>
            </a:pPr>
            <a:r>
              <a:rPr lang="en-IN" dirty="0"/>
              <a:t>Identify the handler</a:t>
            </a:r>
          </a:p>
          <a:p>
            <a:pPr marL="342900" indent="-342900">
              <a:buFont typeface="Wingdings" panose="05000000000000000000" pitchFamily="2" charset="2"/>
              <a:buChar char="§"/>
            </a:pPr>
            <a:r>
              <a:rPr lang="en-IN" dirty="0"/>
              <a:t>AWS Lambda starts executing your code by calling the handler function. </a:t>
            </a:r>
          </a:p>
          <a:p>
            <a:pPr marL="342900" indent="-342900">
              <a:buFont typeface="Wingdings" panose="05000000000000000000" pitchFamily="2" charset="2"/>
              <a:buChar char="§"/>
            </a:pPr>
            <a:r>
              <a:rPr lang="en-IN" dirty="0"/>
              <a:t>Any event data to this handler as the first parameter. </a:t>
            </a:r>
          </a:p>
          <a:p>
            <a:pPr marL="342900" indent="-342900">
              <a:buFont typeface="Wingdings" panose="05000000000000000000" pitchFamily="2" charset="2"/>
              <a:buChar char="§"/>
            </a:pPr>
            <a:r>
              <a:rPr lang="en-IN" dirty="0"/>
              <a:t>Process the incoming event data and may invoke any other functions/methods in your code.</a:t>
            </a:r>
          </a:p>
        </p:txBody>
      </p:sp>
    </p:spTree>
    <p:extLst>
      <p:ext uri="{BB962C8B-B14F-4D97-AF65-F5344CB8AC3E}">
        <p14:creationId xmlns:p14="http://schemas.microsoft.com/office/powerpoint/2010/main" val="2130879915"/>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8C85CB-F1AA-4A09-90F9-B0349770916C}"/>
              </a:ext>
            </a:extLst>
          </p:cNvPr>
          <p:cNvSpPr>
            <a:spLocks noGrp="1"/>
          </p:cNvSpPr>
          <p:nvPr>
            <p:ph type="title"/>
          </p:nvPr>
        </p:nvSpPr>
        <p:spPr/>
        <p:txBody>
          <a:bodyPr/>
          <a:lstStyle/>
          <a:p>
            <a:r>
              <a:rPr lang="en-IN" dirty="0"/>
              <a:t>AWS Lambda: Creating Our First Lambda Function</a:t>
            </a:r>
          </a:p>
        </p:txBody>
      </p:sp>
      <p:sp>
        <p:nvSpPr>
          <p:cNvPr id="3" name="Content Placeholder 2">
            <a:extLst>
              <a:ext uri="{FF2B5EF4-FFF2-40B4-BE49-F238E27FC236}">
                <a16:creationId xmlns="" xmlns:a16="http://schemas.microsoft.com/office/drawing/2014/main" id="{3465A6A8-51C1-41BC-B4D8-C173E768B4AE}"/>
              </a:ext>
            </a:extLst>
          </p:cNvPr>
          <p:cNvSpPr>
            <a:spLocks noGrp="1"/>
          </p:cNvSpPr>
          <p:nvPr>
            <p:ph idx="1"/>
          </p:nvPr>
        </p:nvSpPr>
        <p:spPr/>
        <p:txBody>
          <a:bodyPr/>
          <a:lstStyle/>
          <a:p>
            <a:r>
              <a:rPr lang="en-IN" b="1" dirty="0"/>
              <a:t>Using the Console to build your Lambda functions</a:t>
            </a:r>
          </a:p>
          <a:p>
            <a:r>
              <a:rPr lang="en-IN" dirty="0"/>
              <a:t>Lifecycle of Lambda-based application includes the following:</a:t>
            </a:r>
          </a:p>
          <a:p>
            <a:pPr marL="342900" indent="-342900">
              <a:buFont typeface="Wingdings" panose="05000000000000000000" pitchFamily="2" charset="2"/>
              <a:buChar char="§"/>
            </a:pPr>
            <a:r>
              <a:rPr lang="en-IN" dirty="0"/>
              <a:t>Author code for Lambda function</a:t>
            </a:r>
          </a:p>
          <a:p>
            <a:pPr marL="915988" lvl="1" indent="-342900"/>
            <a:r>
              <a:rPr lang="en-IN" dirty="0"/>
              <a:t>Languages supported</a:t>
            </a:r>
          </a:p>
          <a:p>
            <a:pPr marL="915988" lvl="1" indent="-342900"/>
            <a:r>
              <a:rPr lang="en-IN" dirty="0"/>
              <a:t>Programming model </a:t>
            </a:r>
          </a:p>
          <a:p>
            <a:pPr marL="915988" lvl="1" indent="-342900"/>
            <a:r>
              <a:rPr lang="en-IN" dirty="0"/>
              <a:t>Package code and dependencies</a:t>
            </a:r>
          </a:p>
          <a:p>
            <a:pPr marL="915988" lvl="1" indent="-342900"/>
            <a:r>
              <a:rPr lang="en-IN" dirty="0"/>
              <a:t>Tools </a:t>
            </a:r>
          </a:p>
          <a:p>
            <a:pPr marL="342900" indent="-342900">
              <a:buFont typeface="Wingdings" panose="05000000000000000000" pitchFamily="2" charset="2"/>
              <a:buChar char="§"/>
            </a:pPr>
            <a:r>
              <a:rPr lang="en-IN" dirty="0"/>
              <a:t>Upload code and create a function</a:t>
            </a:r>
          </a:p>
          <a:p>
            <a:pPr marL="915988" lvl="1" indent="-342900"/>
            <a:r>
              <a:rPr lang="en-IN" dirty="0"/>
              <a:t>Upload code package </a:t>
            </a:r>
          </a:p>
          <a:p>
            <a:pPr marL="915988" lvl="1" indent="-342900"/>
            <a:r>
              <a:rPr lang="en-IN" dirty="0"/>
              <a:t>Define “Begin Execution”</a:t>
            </a:r>
          </a:p>
          <a:p>
            <a:pPr marL="915988" lvl="1" indent="-342900"/>
            <a:r>
              <a:rPr lang="en-IN" dirty="0"/>
              <a:t>Specify compute resources like memory and timeout</a:t>
            </a:r>
          </a:p>
          <a:p>
            <a:endParaRPr lang="en-IN" dirty="0"/>
          </a:p>
        </p:txBody>
      </p:sp>
    </p:spTree>
    <p:extLst>
      <p:ext uri="{BB962C8B-B14F-4D97-AF65-F5344CB8AC3E}">
        <p14:creationId xmlns:p14="http://schemas.microsoft.com/office/powerpoint/2010/main" val="21816452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Snowball</a:t>
            </a:r>
          </a:p>
        </p:txBody>
      </p:sp>
      <p:sp>
        <p:nvSpPr>
          <p:cNvPr id="3" name="Content Placeholder 2"/>
          <p:cNvSpPr>
            <a:spLocks noGrp="1"/>
          </p:cNvSpPr>
          <p:nvPr>
            <p:ph idx="1"/>
          </p:nvPr>
        </p:nvSpPr>
        <p:spPr/>
        <p:txBody>
          <a:bodyPr numCol="2">
            <a:noAutofit/>
          </a:bodyPr>
          <a:lstStyle/>
          <a:p>
            <a:pPr lvl="1"/>
            <a:r>
              <a:rPr lang="en-US" sz="3200" b="1" dirty="0"/>
              <a:t>Benefits </a:t>
            </a:r>
          </a:p>
          <a:p>
            <a:pPr lvl="2"/>
            <a:r>
              <a:rPr lang="en-US" sz="2800" dirty="0"/>
              <a:t>High Speed</a:t>
            </a:r>
          </a:p>
          <a:p>
            <a:pPr lvl="2"/>
            <a:r>
              <a:rPr lang="en-US" sz="2800" dirty="0"/>
              <a:t>Terabytes scale</a:t>
            </a:r>
          </a:p>
          <a:p>
            <a:pPr lvl="2"/>
            <a:r>
              <a:rPr lang="en-US" sz="2800" dirty="0"/>
              <a:t>Tamper resistant and secure</a:t>
            </a:r>
          </a:p>
          <a:p>
            <a:pPr lvl="2"/>
            <a:r>
              <a:rPr lang="en-US" sz="2800" dirty="0"/>
              <a:t>Simple and Compatible</a:t>
            </a:r>
          </a:p>
          <a:p>
            <a:pPr lvl="2"/>
            <a:r>
              <a:rPr lang="en-US" sz="2800" dirty="0"/>
              <a:t>Low cost</a:t>
            </a:r>
          </a:p>
          <a:p>
            <a:pPr lvl="2"/>
            <a:r>
              <a:rPr lang="en-US" sz="2800" dirty="0"/>
              <a:t>Easy data retrieval </a:t>
            </a:r>
          </a:p>
          <a:p>
            <a:pPr lvl="1"/>
            <a:r>
              <a:rPr lang="en-US" sz="3200" b="1" dirty="0"/>
              <a:t>Uses</a:t>
            </a:r>
          </a:p>
          <a:p>
            <a:pPr lvl="2"/>
            <a:r>
              <a:rPr lang="en-US" sz="2800" dirty="0"/>
              <a:t>Cloud Migrations</a:t>
            </a:r>
          </a:p>
          <a:p>
            <a:pPr lvl="2"/>
            <a:r>
              <a:rPr lang="en-US" sz="2800" dirty="0"/>
              <a:t>Disaster recovery</a:t>
            </a:r>
          </a:p>
          <a:p>
            <a:pPr lvl="2"/>
            <a:r>
              <a:rPr lang="en-US" sz="2800" dirty="0"/>
              <a:t>Datacenter decommissioning</a:t>
            </a:r>
          </a:p>
          <a:p>
            <a:pPr lvl="2"/>
            <a:r>
              <a:rPr lang="en-US" sz="2800" dirty="0"/>
              <a:t>Content Distribution</a:t>
            </a:r>
          </a:p>
        </p:txBody>
      </p:sp>
    </p:spTree>
    <p:extLst>
      <p:ext uri="{BB962C8B-B14F-4D97-AF65-F5344CB8AC3E}">
        <p14:creationId xmlns:p14="http://schemas.microsoft.com/office/powerpoint/2010/main" val="2051954650"/>
      </p:ext>
    </p:extLst>
  </p:cSld>
  <p:clrMapOvr>
    <a:masterClrMapping/>
  </p:clrMapOvr>
  <p:timing>
    <p:tnLst>
      <p:par>
        <p:cTn xmlns:p14="http://schemas.microsoft.com/office/powerpoint/2010/main" id="1" dur="indefinite" restart="never" nodeType="tmRoot"/>
      </p:par>
    </p:tnLst>
  </p:timing>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8C85CB-F1AA-4A09-90F9-B0349770916C}"/>
              </a:ext>
            </a:extLst>
          </p:cNvPr>
          <p:cNvSpPr>
            <a:spLocks noGrp="1"/>
          </p:cNvSpPr>
          <p:nvPr>
            <p:ph type="title"/>
          </p:nvPr>
        </p:nvSpPr>
        <p:spPr/>
        <p:txBody>
          <a:bodyPr/>
          <a:lstStyle/>
          <a:p>
            <a:r>
              <a:rPr lang="en-IN" dirty="0"/>
              <a:t>AWS Lambda: Creating Our First Lambda Function</a:t>
            </a:r>
          </a:p>
        </p:txBody>
      </p:sp>
      <p:sp>
        <p:nvSpPr>
          <p:cNvPr id="3" name="Content Placeholder 2">
            <a:extLst>
              <a:ext uri="{FF2B5EF4-FFF2-40B4-BE49-F238E27FC236}">
                <a16:creationId xmlns="" xmlns:a16="http://schemas.microsoft.com/office/drawing/2014/main" id="{3465A6A8-51C1-41BC-B4D8-C173E768B4AE}"/>
              </a:ext>
            </a:extLst>
          </p:cNvPr>
          <p:cNvSpPr>
            <a:spLocks noGrp="1"/>
          </p:cNvSpPr>
          <p:nvPr>
            <p:ph idx="1"/>
          </p:nvPr>
        </p:nvSpPr>
        <p:spPr/>
        <p:txBody>
          <a:bodyPr/>
          <a:lstStyle/>
          <a:p>
            <a:r>
              <a:rPr lang="en-IN" dirty="0"/>
              <a:t>Using the Console to build your Lambda functions</a:t>
            </a:r>
          </a:p>
          <a:p>
            <a:r>
              <a:rPr lang="en-IN" dirty="0"/>
              <a:t>Lifecycle of Lambda-based application includes the following:</a:t>
            </a:r>
          </a:p>
          <a:p>
            <a:pPr marL="342900" indent="-342900">
              <a:buFont typeface="Wingdings" panose="05000000000000000000" pitchFamily="2" charset="2"/>
              <a:buChar char="§"/>
            </a:pPr>
            <a:r>
              <a:rPr lang="en-IN" dirty="0"/>
              <a:t>Monitor and Troubleshoot</a:t>
            </a:r>
          </a:p>
          <a:p>
            <a:pPr marL="915988" lvl="1" indent="-342900"/>
            <a:r>
              <a:rPr lang="en-IN" dirty="0"/>
              <a:t>Metrics available </a:t>
            </a:r>
          </a:p>
          <a:p>
            <a:pPr marL="915988" lvl="1" indent="-342900"/>
            <a:r>
              <a:rPr lang="en-IN" dirty="0"/>
              <a:t>Troubleshoot in case failures</a:t>
            </a:r>
          </a:p>
          <a:p>
            <a:endParaRPr lang="en-IN" dirty="0"/>
          </a:p>
        </p:txBody>
      </p:sp>
    </p:spTree>
    <p:extLst>
      <p:ext uri="{BB962C8B-B14F-4D97-AF65-F5344CB8AC3E}">
        <p14:creationId xmlns:p14="http://schemas.microsoft.com/office/powerpoint/2010/main" val="30084778"/>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8C85CB-F1AA-4A09-90F9-B0349770916C}"/>
              </a:ext>
            </a:extLst>
          </p:cNvPr>
          <p:cNvSpPr>
            <a:spLocks noGrp="1"/>
          </p:cNvSpPr>
          <p:nvPr>
            <p:ph type="title"/>
          </p:nvPr>
        </p:nvSpPr>
        <p:spPr/>
        <p:txBody>
          <a:bodyPr/>
          <a:lstStyle/>
          <a:p>
            <a:r>
              <a:rPr lang="en-IN" dirty="0"/>
              <a:t>AWS Lambda: Creating Our First Lambda Function</a:t>
            </a:r>
          </a:p>
        </p:txBody>
      </p:sp>
      <p:sp>
        <p:nvSpPr>
          <p:cNvPr id="3" name="Content Placeholder 2">
            <a:extLst>
              <a:ext uri="{FF2B5EF4-FFF2-40B4-BE49-F238E27FC236}">
                <a16:creationId xmlns="" xmlns:a16="http://schemas.microsoft.com/office/drawing/2014/main" id="{3465A6A8-51C1-41BC-B4D8-C173E768B4AE}"/>
              </a:ext>
            </a:extLst>
          </p:cNvPr>
          <p:cNvSpPr>
            <a:spLocks noGrp="1"/>
          </p:cNvSpPr>
          <p:nvPr>
            <p:ph idx="1"/>
          </p:nvPr>
        </p:nvSpPr>
        <p:spPr/>
        <p:txBody>
          <a:bodyPr/>
          <a:lstStyle/>
          <a:p>
            <a:r>
              <a:rPr lang="en-IN" b="1" dirty="0"/>
              <a:t>Create the Function</a:t>
            </a:r>
          </a:p>
          <a:p>
            <a:r>
              <a:rPr lang="en-IN" dirty="0"/>
              <a:t>In the AWS Lambda console, the </a:t>
            </a:r>
            <a:r>
              <a:rPr lang="en-IN" b="1" dirty="0"/>
              <a:t>Code Editor</a:t>
            </a:r>
            <a:r>
              <a:rPr lang="en-IN" dirty="0"/>
              <a:t> enables you to write, test, and view the execution results of your Lambda function code. </a:t>
            </a:r>
          </a:p>
          <a:p>
            <a:endParaRPr lang="en-IN" dirty="0"/>
          </a:p>
          <a:p>
            <a:r>
              <a:rPr lang="en-IN" dirty="0"/>
              <a:t>The code editor comprises of the menu bar, windows, and the editor pane. </a:t>
            </a:r>
          </a:p>
          <a:p>
            <a:r>
              <a:rPr lang="en-IN" b="1" dirty="0"/>
              <a:t>Menu Bar = </a:t>
            </a:r>
            <a:r>
              <a:rPr lang="en-IN" dirty="0"/>
              <a:t>Run common commands. </a:t>
            </a:r>
          </a:p>
          <a:p>
            <a:r>
              <a:rPr lang="en-IN" b="1" dirty="0"/>
              <a:t>Windows =</a:t>
            </a:r>
            <a:r>
              <a:rPr lang="en-IN" dirty="0"/>
              <a:t> Work with files, folders, and other commands. </a:t>
            </a:r>
          </a:p>
          <a:p>
            <a:r>
              <a:rPr lang="en-IN" b="1" dirty="0"/>
              <a:t>Editor pane = </a:t>
            </a:r>
            <a:r>
              <a:rPr lang="en-IN" dirty="0"/>
              <a:t>Write code.</a:t>
            </a:r>
            <a:endParaRPr lang="en-IN" b="1" dirty="0"/>
          </a:p>
        </p:txBody>
      </p:sp>
    </p:spTree>
    <p:extLst>
      <p:ext uri="{BB962C8B-B14F-4D97-AF65-F5344CB8AC3E}">
        <p14:creationId xmlns:p14="http://schemas.microsoft.com/office/powerpoint/2010/main" val="199584589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8C85CB-F1AA-4A09-90F9-B0349770916C}"/>
              </a:ext>
            </a:extLst>
          </p:cNvPr>
          <p:cNvSpPr>
            <a:spLocks noGrp="1"/>
          </p:cNvSpPr>
          <p:nvPr>
            <p:ph type="title"/>
          </p:nvPr>
        </p:nvSpPr>
        <p:spPr/>
        <p:txBody>
          <a:bodyPr/>
          <a:lstStyle/>
          <a:p>
            <a:r>
              <a:rPr lang="en-IN" dirty="0"/>
              <a:t>AWS Lambda: Creating Our First Lambda Function</a:t>
            </a:r>
          </a:p>
        </p:txBody>
      </p:sp>
      <p:sp>
        <p:nvSpPr>
          <p:cNvPr id="3" name="Content Placeholder 2">
            <a:extLst>
              <a:ext uri="{FF2B5EF4-FFF2-40B4-BE49-F238E27FC236}">
                <a16:creationId xmlns="" xmlns:a16="http://schemas.microsoft.com/office/drawing/2014/main" id="{3465A6A8-51C1-41BC-B4D8-C173E768B4AE}"/>
              </a:ext>
            </a:extLst>
          </p:cNvPr>
          <p:cNvSpPr>
            <a:spLocks noGrp="1"/>
          </p:cNvSpPr>
          <p:nvPr>
            <p:ph idx="1"/>
          </p:nvPr>
        </p:nvSpPr>
        <p:spPr/>
        <p:txBody>
          <a:bodyPr/>
          <a:lstStyle/>
          <a:p>
            <a:r>
              <a:rPr lang="en-IN" dirty="0"/>
              <a:t>Testing and Logging</a:t>
            </a:r>
          </a:p>
          <a:p>
            <a:endParaRPr lang="en-IN" dirty="0"/>
          </a:p>
        </p:txBody>
      </p:sp>
    </p:spTree>
    <p:extLst>
      <p:ext uri="{BB962C8B-B14F-4D97-AF65-F5344CB8AC3E}">
        <p14:creationId xmlns:p14="http://schemas.microsoft.com/office/powerpoint/2010/main" val="4205249323"/>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8C85CB-F1AA-4A09-90F9-B0349770916C}"/>
              </a:ext>
            </a:extLst>
          </p:cNvPr>
          <p:cNvSpPr>
            <a:spLocks noGrp="1"/>
          </p:cNvSpPr>
          <p:nvPr>
            <p:ph type="title"/>
          </p:nvPr>
        </p:nvSpPr>
        <p:spPr/>
        <p:txBody>
          <a:bodyPr/>
          <a:lstStyle/>
          <a:p>
            <a:r>
              <a:rPr lang="en-IN" dirty="0"/>
              <a:t>AWS Lambda: Creating Our First Lambda Function</a:t>
            </a:r>
          </a:p>
        </p:txBody>
      </p:sp>
      <p:sp>
        <p:nvSpPr>
          <p:cNvPr id="3" name="Content Placeholder 2">
            <a:extLst>
              <a:ext uri="{FF2B5EF4-FFF2-40B4-BE49-F238E27FC236}">
                <a16:creationId xmlns="" xmlns:a16="http://schemas.microsoft.com/office/drawing/2014/main" id="{3465A6A8-51C1-41BC-B4D8-C173E768B4AE}"/>
              </a:ext>
            </a:extLst>
          </p:cNvPr>
          <p:cNvSpPr>
            <a:spLocks noGrp="1"/>
          </p:cNvSpPr>
          <p:nvPr>
            <p:ph idx="1"/>
          </p:nvPr>
        </p:nvSpPr>
        <p:spPr/>
        <p:txBody>
          <a:bodyPr/>
          <a:lstStyle/>
          <a:p>
            <a:r>
              <a:rPr lang="en-IN" dirty="0"/>
              <a:t>A Node.js Lambda function</a:t>
            </a:r>
          </a:p>
        </p:txBody>
      </p:sp>
    </p:spTree>
    <p:extLst>
      <p:ext uri="{BB962C8B-B14F-4D97-AF65-F5344CB8AC3E}">
        <p14:creationId xmlns:p14="http://schemas.microsoft.com/office/powerpoint/2010/main" val="3864866327"/>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8C85CB-F1AA-4A09-90F9-B0349770916C}"/>
              </a:ext>
            </a:extLst>
          </p:cNvPr>
          <p:cNvSpPr>
            <a:spLocks noGrp="1"/>
          </p:cNvSpPr>
          <p:nvPr>
            <p:ph type="title"/>
          </p:nvPr>
        </p:nvSpPr>
        <p:spPr/>
        <p:txBody>
          <a:bodyPr/>
          <a:lstStyle/>
          <a:p>
            <a:r>
              <a:rPr lang="en-IN" dirty="0"/>
              <a:t>AWS Lambda: Using CLI</a:t>
            </a:r>
          </a:p>
        </p:txBody>
      </p:sp>
      <p:sp>
        <p:nvSpPr>
          <p:cNvPr id="3" name="Content Placeholder 2">
            <a:extLst>
              <a:ext uri="{FF2B5EF4-FFF2-40B4-BE49-F238E27FC236}">
                <a16:creationId xmlns="" xmlns:a16="http://schemas.microsoft.com/office/drawing/2014/main" id="{3465A6A8-51C1-41BC-B4D8-C173E768B4AE}"/>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3510545683"/>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8C85CB-F1AA-4A09-90F9-B0349770916C}"/>
              </a:ext>
            </a:extLst>
          </p:cNvPr>
          <p:cNvSpPr>
            <a:spLocks noGrp="1"/>
          </p:cNvSpPr>
          <p:nvPr>
            <p:ph type="title"/>
          </p:nvPr>
        </p:nvSpPr>
        <p:spPr/>
        <p:txBody>
          <a:bodyPr/>
          <a:lstStyle/>
          <a:p>
            <a:r>
              <a:rPr lang="en-IN" dirty="0"/>
              <a:t>AWS Lambda: Using CLI</a:t>
            </a:r>
          </a:p>
        </p:txBody>
      </p:sp>
      <p:sp>
        <p:nvSpPr>
          <p:cNvPr id="3" name="Content Placeholder 2">
            <a:extLst>
              <a:ext uri="{FF2B5EF4-FFF2-40B4-BE49-F238E27FC236}">
                <a16:creationId xmlns="" xmlns:a16="http://schemas.microsoft.com/office/drawing/2014/main" id="{3465A6A8-51C1-41BC-B4D8-C173E768B4AE}"/>
              </a:ext>
            </a:extLst>
          </p:cNvPr>
          <p:cNvSpPr>
            <a:spLocks noGrp="1"/>
          </p:cNvSpPr>
          <p:nvPr>
            <p:ph idx="1"/>
          </p:nvPr>
        </p:nvSpPr>
        <p:spPr/>
        <p:txBody>
          <a:bodyPr/>
          <a:lstStyle/>
          <a:p>
            <a:r>
              <a:rPr lang="en-IN" dirty="0"/>
              <a:t>Managing Push Events And Permissions With The CLI </a:t>
            </a:r>
          </a:p>
        </p:txBody>
      </p:sp>
    </p:spTree>
    <p:extLst>
      <p:ext uri="{BB962C8B-B14F-4D97-AF65-F5344CB8AC3E}">
        <p14:creationId xmlns:p14="http://schemas.microsoft.com/office/powerpoint/2010/main" val="1098224420"/>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8C85CB-F1AA-4A09-90F9-B0349770916C}"/>
              </a:ext>
            </a:extLst>
          </p:cNvPr>
          <p:cNvSpPr>
            <a:spLocks noGrp="1"/>
          </p:cNvSpPr>
          <p:nvPr>
            <p:ph type="title"/>
          </p:nvPr>
        </p:nvSpPr>
        <p:spPr/>
        <p:txBody>
          <a:bodyPr/>
          <a:lstStyle/>
          <a:p>
            <a:r>
              <a:rPr lang="en-IN" dirty="0"/>
              <a:t>AWS Lambda: Using CLI</a:t>
            </a:r>
          </a:p>
        </p:txBody>
      </p:sp>
      <p:sp>
        <p:nvSpPr>
          <p:cNvPr id="3" name="Content Placeholder 2">
            <a:extLst>
              <a:ext uri="{FF2B5EF4-FFF2-40B4-BE49-F238E27FC236}">
                <a16:creationId xmlns="" xmlns:a16="http://schemas.microsoft.com/office/drawing/2014/main" id="{3465A6A8-51C1-41BC-B4D8-C173E768B4AE}"/>
              </a:ext>
            </a:extLst>
          </p:cNvPr>
          <p:cNvSpPr>
            <a:spLocks noGrp="1"/>
          </p:cNvSpPr>
          <p:nvPr>
            <p:ph idx="1"/>
          </p:nvPr>
        </p:nvSpPr>
        <p:spPr/>
        <p:txBody>
          <a:bodyPr/>
          <a:lstStyle/>
          <a:p>
            <a:r>
              <a:rPr lang="en-IN" dirty="0"/>
              <a:t>Testing Functions With The CLI </a:t>
            </a:r>
          </a:p>
        </p:txBody>
      </p:sp>
    </p:spTree>
    <p:extLst>
      <p:ext uri="{BB962C8B-B14F-4D97-AF65-F5344CB8AC3E}">
        <p14:creationId xmlns:p14="http://schemas.microsoft.com/office/powerpoint/2010/main" val="417359961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8C85CB-F1AA-4A09-90F9-B0349770916C}"/>
              </a:ext>
            </a:extLst>
          </p:cNvPr>
          <p:cNvSpPr>
            <a:spLocks noGrp="1"/>
          </p:cNvSpPr>
          <p:nvPr>
            <p:ph type="title"/>
          </p:nvPr>
        </p:nvSpPr>
        <p:spPr/>
        <p:txBody>
          <a:bodyPr/>
          <a:lstStyle/>
          <a:p>
            <a:r>
              <a:rPr lang="en-IN" dirty="0"/>
              <a:t>AWS Lambda: Using CLI</a:t>
            </a:r>
          </a:p>
        </p:txBody>
      </p:sp>
      <p:sp>
        <p:nvSpPr>
          <p:cNvPr id="3" name="Content Placeholder 2">
            <a:extLst>
              <a:ext uri="{FF2B5EF4-FFF2-40B4-BE49-F238E27FC236}">
                <a16:creationId xmlns="" xmlns:a16="http://schemas.microsoft.com/office/drawing/2014/main" id="{3465A6A8-51C1-41BC-B4D8-C173E768B4AE}"/>
              </a:ext>
            </a:extLst>
          </p:cNvPr>
          <p:cNvSpPr>
            <a:spLocks noGrp="1"/>
          </p:cNvSpPr>
          <p:nvPr>
            <p:ph idx="1"/>
          </p:nvPr>
        </p:nvSpPr>
        <p:spPr/>
        <p:txBody>
          <a:bodyPr/>
          <a:lstStyle/>
          <a:p>
            <a:r>
              <a:rPr lang="en-IN" dirty="0"/>
              <a:t>Managing Pull Events And Event Source Mappings With The CLI </a:t>
            </a:r>
          </a:p>
        </p:txBody>
      </p:sp>
    </p:spTree>
    <p:extLst>
      <p:ext uri="{BB962C8B-B14F-4D97-AF65-F5344CB8AC3E}">
        <p14:creationId xmlns:p14="http://schemas.microsoft.com/office/powerpoint/2010/main" val="47796472"/>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8C85CB-F1AA-4A09-90F9-B0349770916C}"/>
              </a:ext>
            </a:extLst>
          </p:cNvPr>
          <p:cNvSpPr>
            <a:spLocks noGrp="1"/>
          </p:cNvSpPr>
          <p:nvPr>
            <p:ph type="title"/>
          </p:nvPr>
        </p:nvSpPr>
        <p:spPr/>
        <p:txBody>
          <a:bodyPr/>
          <a:lstStyle/>
          <a:p>
            <a:r>
              <a:rPr lang="en-IN" dirty="0"/>
              <a:t>AWS Lambda: Using CLI</a:t>
            </a:r>
          </a:p>
        </p:txBody>
      </p:sp>
      <p:sp>
        <p:nvSpPr>
          <p:cNvPr id="3" name="Content Placeholder 2">
            <a:extLst>
              <a:ext uri="{FF2B5EF4-FFF2-40B4-BE49-F238E27FC236}">
                <a16:creationId xmlns="" xmlns:a16="http://schemas.microsoft.com/office/drawing/2014/main" id="{3465A6A8-51C1-41BC-B4D8-C173E768B4AE}"/>
              </a:ext>
            </a:extLst>
          </p:cNvPr>
          <p:cNvSpPr>
            <a:spLocks noGrp="1"/>
          </p:cNvSpPr>
          <p:nvPr>
            <p:ph idx="1"/>
          </p:nvPr>
        </p:nvSpPr>
        <p:spPr/>
        <p:txBody>
          <a:bodyPr/>
          <a:lstStyle/>
          <a:p>
            <a:r>
              <a:rPr lang="en-IN" dirty="0"/>
              <a:t>Retrieving Lambda CloudWatch Logs From The CLI </a:t>
            </a:r>
          </a:p>
        </p:txBody>
      </p:sp>
    </p:spTree>
    <p:extLst>
      <p:ext uri="{BB962C8B-B14F-4D97-AF65-F5344CB8AC3E}">
        <p14:creationId xmlns:p14="http://schemas.microsoft.com/office/powerpoint/2010/main" val="3182264483"/>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8C85CB-F1AA-4A09-90F9-B0349770916C}"/>
              </a:ext>
            </a:extLst>
          </p:cNvPr>
          <p:cNvSpPr>
            <a:spLocks noGrp="1"/>
          </p:cNvSpPr>
          <p:nvPr>
            <p:ph type="title"/>
          </p:nvPr>
        </p:nvSpPr>
        <p:spPr/>
        <p:txBody>
          <a:bodyPr/>
          <a:lstStyle/>
          <a:p>
            <a:r>
              <a:rPr lang="en-IN" dirty="0"/>
              <a:t>AWS Lambda: Testing Node.js Functions Locally </a:t>
            </a:r>
          </a:p>
        </p:txBody>
      </p:sp>
      <p:sp>
        <p:nvSpPr>
          <p:cNvPr id="3" name="Content Placeholder 2">
            <a:extLst>
              <a:ext uri="{FF2B5EF4-FFF2-40B4-BE49-F238E27FC236}">
                <a16:creationId xmlns="" xmlns:a16="http://schemas.microsoft.com/office/drawing/2014/main" id="{3465A6A8-51C1-41BC-B4D8-C173E768B4AE}"/>
              </a:ext>
            </a:extLst>
          </p:cNvPr>
          <p:cNvSpPr>
            <a:spLocks noGrp="1"/>
          </p:cNvSpPr>
          <p:nvPr>
            <p:ph idx="1"/>
          </p:nvPr>
        </p:nvSpPr>
        <p:spPr/>
        <p:txBody>
          <a:bodyPr/>
          <a:lstStyle/>
          <a:p>
            <a:r>
              <a:rPr lang="en-IN" dirty="0"/>
              <a:t>Creating</a:t>
            </a:r>
          </a:p>
        </p:txBody>
      </p:sp>
    </p:spTree>
    <p:extLst>
      <p:ext uri="{BB962C8B-B14F-4D97-AF65-F5344CB8AC3E}">
        <p14:creationId xmlns:p14="http://schemas.microsoft.com/office/powerpoint/2010/main" val="215799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Snowball works?</a:t>
            </a:r>
          </a:p>
        </p:txBody>
      </p:sp>
      <p:pic>
        <p:nvPicPr>
          <p:cNvPr id="4" name="Content Placeholder 3"/>
          <p:cNvPicPr>
            <a:picLocks noGrp="1" noChangeAspect="1"/>
          </p:cNvPicPr>
          <p:nvPr>
            <p:ph idx="1"/>
          </p:nvPr>
        </p:nvPicPr>
        <p:blipFill>
          <a:blip r:embed="rId2"/>
          <a:srcRect l="-2663" r="-2663"/>
          <a:stretch>
            <a:fillRect/>
          </a:stretch>
        </p:blipFill>
        <p:spPr/>
      </p:pic>
    </p:spTree>
    <p:extLst>
      <p:ext uri="{BB962C8B-B14F-4D97-AF65-F5344CB8AC3E}">
        <p14:creationId xmlns:p14="http://schemas.microsoft.com/office/powerpoint/2010/main" val="3644766724"/>
      </p:ext>
    </p:extLst>
  </p:cSld>
  <p:clrMapOvr>
    <a:masterClrMapping/>
  </p:clrMapOvr>
  <p:timing>
    <p:tnLst>
      <p:par>
        <p:cTn xmlns:p14="http://schemas.microsoft.com/office/powerpoint/2010/main" id="1" dur="indefinite" restart="never" nodeType="tmRoot"/>
      </p:par>
    </p:tnLst>
  </p:timing>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8C85CB-F1AA-4A09-90F9-B0349770916C}"/>
              </a:ext>
            </a:extLst>
          </p:cNvPr>
          <p:cNvSpPr>
            <a:spLocks noGrp="1"/>
          </p:cNvSpPr>
          <p:nvPr>
            <p:ph type="title"/>
          </p:nvPr>
        </p:nvSpPr>
        <p:spPr/>
        <p:txBody>
          <a:bodyPr/>
          <a:lstStyle/>
          <a:p>
            <a:r>
              <a:rPr lang="en-IN" dirty="0"/>
              <a:t>AWS Lambda and Amazon API Gateway</a:t>
            </a:r>
          </a:p>
        </p:txBody>
      </p:sp>
      <p:sp>
        <p:nvSpPr>
          <p:cNvPr id="3" name="Content Placeholder 2">
            <a:extLst>
              <a:ext uri="{FF2B5EF4-FFF2-40B4-BE49-F238E27FC236}">
                <a16:creationId xmlns="" xmlns:a16="http://schemas.microsoft.com/office/drawing/2014/main" id="{3465A6A8-51C1-41BC-B4D8-C173E768B4AE}"/>
              </a:ext>
            </a:extLst>
          </p:cNvPr>
          <p:cNvSpPr>
            <a:spLocks noGrp="1"/>
          </p:cNvSpPr>
          <p:nvPr>
            <p:ph idx="1"/>
          </p:nvPr>
        </p:nvSpPr>
        <p:spPr/>
        <p:txBody>
          <a:bodyPr/>
          <a:lstStyle/>
          <a:p>
            <a:r>
              <a:rPr lang="en-IN" b="1" dirty="0"/>
              <a:t>Invoking Functions With HTTP Calls Via Amazon API Gateway </a:t>
            </a:r>
          </a:p>
          <a:p>
            <a:pPr marL="342900" indent="-342900">
              <a:buFont typeface="Wingdings" panose="05000000000000000000" pitchFamily="2" charset="2"/>
              <a:buChar char="§"/>
            </a:pPr>
            <a:r>
              <a:rPr lang="en-IN" dirty="0"/>
              <a:t>Define a custom REST API endpoint</a:t>
            </a:r>
          </a:p>
          <a:p>
            <a:pPr marL="342900" indent="-342900">
              <a:buFont typeface="Wingdings" panose="05000000000000000000" pitchFamily="2" charset="2"/>
              <a:buChar char="§"/>
            </a:pPr>
            <a:r>
              <a:rPr lang="en-IN" dirty="0"/>
              <a:t>Map individual API operations, such as Get and Put, to specific Lambda functions</a:t>
            </a:r>
          </a:p>
          <a:p>
            <a:pPr marL="342900" indent="-342900">
              <a:buFont typeface="Wingdings" panose="05000000000000000000" pitchFamily="2" charset="2"/>
              <a:buChar char="§"/>
            </a:pPr>
            <a:endParaRPr lang="en-IN" dirty="0"/>
          </a:p>
          <a:p>
            <a:r>
              <a:rPr lang="en-IN" dirty="0"/>
              <a:t>Demo </a:t>
            </a:r>
          </a:p>
          <a:p>
            <a:endParaRPr lang="en-IN" dirty="0"/>
          </a:p>
        </p:txBody>
      </p:sp>
    </p:spTree>
    <p:extLst>
      <p:ext uri="{BB962C8B-B14F-4D97-AF65-F5344CB8AC3E}">
        <p14:creationId xmlns:p14="http://schemas.microsoft.com/office/powerpoint/2010/main" val="1331057043"/>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8C85CB-F1AA-4A09-90F9-B0349770916C}"/>
              </a:ext>
            </a:extLst>
          </p:cNvPr>
          <p:cNvSpPr>
            <a:spLocks noGrp="1"/>
          </p:cNvSpPr>
          <p:nvPr>
            <p:ph type="title"/>
          </p:nvPr>
        </p:nvSpPr>
        <p:spPr/>
        <p:txBody>
          <a:bodyPr/>
          <a:lstStyle/>
          <a:p>
            <a:r>
              <a:rPr lang="en-IN" dirty="0"/>
              <a:t>AWS Lambda: Testing Node.js Functions Locally </a:t>
            </a:r>
          </a:p>
        </p:txBody>
      </p:sp>
      <p:sp>
        <p:nvSpPr>
          <p:cNvPr id="3" name="Content Placeholder 2">
            <a:extLst>
              <a:ext uri="{FF2B5EF4-FFF2-40B4-BE49-F238E27FC236}">
                <a16:creationId xmlns="" xmlns:a16="http://schemas.microsoft.com/office/drawing/2014/main" id="{3465A6A8-51C1-41BC-B4D8-C173E768B4AE}"/>
              </a:ext>
            </a:extLst>
          </p:cNvPr>
          <p:cNvSpPr>
            <a:spLocks noGrp="1"/>
          </p:cNvSpPr>
          <p:nvPr>
            <p:ph idx="1"/>
          </p:nvPr>
        </p:nvSpPr>
        <p:spPr/>
        <p:txBody>
          <a:bodyPr/>
          <a:lstStyle/>
          <a:p>
            <a:r>
              <a:rPr lang="en-IN" dirty="0"/>
              <a:t>Creating</a:t>
            </a:r>
          </a:p>
        </p:txBody>
      </p:sp>
    </p:spTree>
    <p:extLst>
      <p:ext uri="{BB962C8B-B14F-4D97-AF65-F5344CB8AC3E}">
        <p14:creationId xmlns:p14="http://schemas.microsoft.com/office/powerpoint/2010/main" val="1070380140"/>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8C85CB-F1AA-4A09-90F9-B0349770916C}"/>
              </a:ext>
            </a:extLst>
          </p:cNvPr>
          <p:cNvSpPr>
            <a:spLocks noGrp="1"/>
          </p:cNvSpPr>
          <p:nvPr>
            <p:ph type="title"/>
          </p:nvPr>
        </p:nvSpPr>
        <p:spPr/>
        <p:txBody>
          <a:bodyPr>
            <a:normAutofit fontScale="90000"/>
          </a:bodyPr>
          <a:lstStyle/>
          <a:p>
            <a:r>
              <a:rPr lang="en-IN" dirty="0"/>
              <a:t>AWS Lambda: Daily EBS Snapshots With Scheduled Events</a:t>
            </a:r>
          </a:p>
        </p:txBody>
      </p:sp>
      <p:sp>
        <p:nvSpPr>
          <p:cNvPr id="3" name="Content Placeholder 2">
            <a:extLst>
              <a:ext uri="{FF2B5EF4-FFF2-40B4-BE49-F238E27FC236}">
                <a16:creationId xmlns="" xmlns:a16="http://schemas.microsoft.com/office/drawing/2014/main" id="{3465A6A8-51C1-41BC-B4D8-C173E768B4AE}"/>
              </a:ext>
            </a:extLst>
          </p:cNvPr>
          <p:cNvSpPr>
            <a:spLocks noGrp="1"/>
          </p:cNvSpPr>
          <p:nvPr>
            <p:ph idx="1"/>
          </p:nvPr>
        </p:nvSpPr>
        <p:spPr/>
        <p:txBody>
          <a:bodyPr/>
          <a:lstStyle/>
          <a:p>
            <a:r>
              <a:rPr lang="en-IN" dirty="0"/>
              <a:t>Creating</a:t>
            </a:r>
          </a:p>
        </p:txBody>
      </p:sp>
    </p:spTree>
    <p:extLst>
      <p:ext uri="{BB962C8B-B14F-4D97-AF65-F5344CB8AC3E}">
        <p14:creationId xmlns:p14="http://schemas.microsoft.com/office/powerpoint/2010/main" val="92125934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F8C85CB-F1AA-4A09-90F9-B0349770916C}"/>
              </a:ext>
            </a:extLst>
          </p:cNvPr>
          <p:cNvSpPr>
            <a:spLocks noGrp="1"/>
          </p:cNvSpPr>
          <p:nvPr>
            <p:ph type="title"/>
          </p:nvPr>
        </p:nvSpPr>
        <p:spPr/>
        <p:txBody>
          <a:bodyPr>
            <a:normAutofit/>
          </a:bodyPr>
          <a:lstStyle/>
          <a:p>
            <a:r>
              <a:rPr lang="en-IN" dirty="0"/>
              <a:t>AWS Lambda: Versions And Aliases With CLI</a:t>
            </a:r>
          </a:p>
        </p:txBody>
      </p:sp>
      <p:sp>
        <p:nvSpPr>
          <p:cNvPr id="3" name="Content Placeholder 2">
            <a:extLst>
              <a:ext uri="{FF2B5EF4-FFF2-40B4-BE49-F238E27FC236}">
                <a16:creationId xmlns="" xmlns:a16="http://schemas.microsoft.com/office/drawing/2014/main" id="{3465A6A8-51C1-41BC-B4D8-C173E768B4AE}"/>
              </a:ext>
            </a:extLst>
          </p:cNvPr>
          <p:cNvSpPr>
            <a:spLocks noGrp="1"/>
          </p:cNvSpPr>
          <p:nvPr>
            <p:ph idx="1"/>
          </p:nvPr>
        </p:nvSpPr>
        <p:spPr/>
        <p:txBody>
          <a:bodyPr/>
          <a:lstStyle/>
          <a:p>
            <a:r>
              <a:rPr lang="en-IN" dirty="0"/>
              <a:t>Creating</a:t>
            </a:r>
          </a:p>
        </p:txBody>
      </p:sp>
    </p:spTree>
    <p:extLst>
      <p:ext uri="{BB962C8B-B14F-4D97-AF65-F5344CB8AC3E}">
        <p14:creationId xmlns:p14="http://schemas.microsoft.com/office/powerpoint/2010/main" val="3217481526"/>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B49FF3E-0210-489F-AD9C-990BEC8FB88B}"/>
              </a:ext>
            </a:extLst>
          </p:cNvPr>
          <p:cNvSpPr>
            <a:spLocks noGrp="1"/>
          </p:cNvSpPr>
          <p:nvPr>
            <p:ph type="title"/>
          </p:nvPr>
        </p:nvSpPr>
        <p:spPr/>
        <p:txBody>
          <a:bodyPr/>
          <a:lstStyle/>
          <a:p>
            <a:r>
              <a:rPr lang="en-IN" dirty="0"/>
              <a:t>Using CloudFormation With Lambda </a:t>
            </a:r>
          </a:p>
        </p:txBody>
      </p:sp>
      <p:sp>
        <p:nvSpPr>
          <p:cNvPr id="3" name="Content Placeholder 2">
            <a:extLst>
              <a:ext uri="{FF2B5EF4-FFF2-40B4-BE49-F238E27FC236}">
                <a16:creationId xmlns="" xmlns:a16="http://schemas.microsoft.com/office/drawing/2014/main" id="{F6735F5E-0483-4163-AF34-196EE29A39BF}"/>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1592899588"/>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468EFE2-9B32-4E91-B390-086F19DC9CCB}"/>
              </a:ext>
            </a:extLst>
          </p:cNvPr>
          <p:cNvSpPr>
            <a:spLocks noGrp="1"/>
          </p:cNvSpPr>
          <p:nvPr>
            <p:ph type="title"/>
          </p:nvPr>
        </p:nvSpPr>
        <p:spPr/>
        <p:txBody>
          <a:bodyPr/>
          <a:lstStyle/>
          <a:p>
            <a:r>
              <a:rPr lang="en-IN" dirty="0"/>
              <a:t>DynamoDB Table and Lambda Function Creation </a:t>
            </a:r>
          </a:p>
        </p:txBody>
      </p:sp>
      <p:sp>
        <p:nvSpPr>
          <p:cNvPr id="3" name="Content Placeholder 2">
            <a:extLst>
              <a:ext uri="{FF2B5EF4-FFF2-40B4-BE49-F238E27FC236}">
                <a16:creationId xmlns="" xmlns:a16="http://schemas.microsoft.com/office/drawing/2014/main" id="{7073C769-FDD5-4211-A11F-10B49EA1C094}"/>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145323674"/>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D0F5C3-DA0A-464F-8BBC-3044B466C53B}"/>
              </a:ext>
            </a:extLst>
          </p:cNvPr>
          <p:cNvSpPr>
            <a:spLocks noGrp="1"/>
          </p:cNvSpPr>
          <p:nvPr>
            <p:ph type="title"/>
          </p:nvPr>
        </p:nvSpPr>
        <p:spPr/>
        <p:txBody>
          <a:bodyPr/>
          <a:lstStyle/>
          <a:p>
            <a:r>
              <a:rPr lang="en-IN" dirty="0"/>
              <a:t>Deploying an API With Amazon API Gateway </a:t>
            </a:r>
          </a:p>
        </p:txBody>
      </p:sp>
      <p:sp>
        <p:nvSpPr>
          <p:cNvPr id="3" name="Content Placeholder 2">
            <a:extLst>
              <a:ext uri="{FF2B5EF4-FFF2-40B4-BE49-F238E27FC236}">
                <a16:creationId xmlns="" xmlns:a16="http://schemas.microsoft.com/office/drawing/2014/main" id="{C047A635-CEE5-423F-BAAF-D15B8079B660}"/>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325644824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B695CE3B-E7B2-4563-A6CB-479CDD8F4C69}"/>
              </a:ext>
            </a:extLst>
          </p:cNvPr>
          <p:cNvSpPr>
            <a:spLocks noGrp="1"/>
          </p:cNvSpPr>
          <p:nvPr>
            <p:ph type="title"/>
          </p:nvPr>
        </p:nvSpPr>
        <p:spPr/>
        <p:txBody>
          <a:bodyPr/>
          <a:lstStyle/>
          <a:p>
            <a:r>
              <a:rPr lang="en-IN" dirty="0"/>
              <a:t>Module 13</a:t>
            </a:r>
          </a:p>
        </p:txBody>
      </p:sp>
      <p:sp>
        <p:nvSpPr>
          <p:cNvPr id="5" name="Text Placeholder 4">
            <a:extLst>
              <a:ext uri="{FF2B5EF4-FFF2-40B4-BE49-F238E27FC236}">
                <a16:creationId xmlns="" xmlns:a16="http://schemas.microsoft.com/office/drawing/2014/main" id="{6B6B5E4B-1D14-46A6-84EA-C5603EC06420}"/>
              </a:ext>
            </a:extLst>
          </p:cNvPr>
          <p:cNvSpPr>
            <a:spLocks noGrp="1"/>
          </p:cNvSpPr>
          <p:nvPr>
            <p:ph type="body" idx="1"/>
          </p:nvPr>
        </p:nvSpPr>
        <p:spPr/>
        <p:txBody>
          <a:bodyPr/>
          <a:lstStyle/>
          <a:p>
            <a:r>
              <a:rPr lang="en-IN" dirty="0"/>
              <a:t>AWS security</a:t>
            </a:r>
          </a:p>
        </p:txBody>
      </p:sp>
    </p:spTree>
    <p:extLst>
      <p:ext uri="{BB962C8B-B14F-4D97-AF65-F5344CB8AC3E}">
        <p14:creationId xmlns:p14="http://schemas.microsoft.com/office/powerpoint/2010/main" val="1662833568"/>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normAutofit/>
          </a:bodyPr>
          <a:lstStyle/>
          <a:p>
            <a:r>
              <a:rPr lang="en-US" dirty="0"/>
              <a:t>AWS Shared Responsibility Model</a:t>
            </a:r>
          </a:p>
          <a:p>
            <a:r>
              <a:rPr lang="en-US" dirty="0"/>
              <a:t>AWS Shared compliance model</a:t>
            </a:r>
          </a:p>
          <a:p>
            <a:r>
              <a:rPr lang="en-US" dirty="0"/>
              <a:t>Identity and Access Management</a:t>
            </a:r>
          </a:p>
          <a:p>
            <a:r>
              <a:rPr lang="en-US" dirty="0"/>
              <a:t>Infrastructure Security</a:t>
            </a:r>
          </a:p>
          <a:p>
            <a:r>
              <a:rPr lang="en-US" dirty="0"/>
              <a:t>DDOS Mitigation</a:t>
            </a:r>
          </a:p>
          <a:p>
            <a:r>
              <a:rPr lang="en-US" dirty="0"/>
              <a:t>Data Encryption</a:t>
            </a:r>
          </a:p>
          <a:p>
            <a:r>
              <a:rPr lang="en-US" dirty="0"/>
              <a:t>Inventory and Configurations</a:t>
            </a:r>
          </a:p>
          <a:p>
            <a:r>
              <a:rPr lang="en-US" dirty="0"/>
              <a:t>Monitoring and Logging</a:t>
            </a:r>
          </a:p>
          <a:p>
            <a:r>
              <a:rPr lang="en-US" dirty="0"/>
              <a:t>Securing AWS Big Data services like S3, EMR, Kinesis and </a:t>
            </a:r>
            <a:r>
              <a:rPr lang="en-US" dirty="0" err="1"/>
              <a:t>DynamoDB</a:t>
            </a:r>
            <a:r>
              <a:rPr lang="en-US" dirty="0"/>
              <a:t> etc.</a:t>
            </a:r>
          </a:p>
          <a:p>
            <a:endParaRPr lang="en-US" dirty="0"/>
          </a:p>
        </p:txBody>
      </p:sp>
    </p:spTree>
    <p:extLst>
      <p:ext uri="{BB962C8B-B14F-4D97-AF65-F5344CB8AC3E}">
        <p14:creationId xmlns:p14="http://schemas.microsoft.com/office/powerpoint/2010/main" val="507601441"/>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 Responsibility Model</a:t>
            </a:r>
          </a:p>
        </p:txBody>
      </p:sp>
      <p:sp>
        <p:nvSpPr>
          <p:cNvPr id="3" name="Content Placeholder 2"/>
          <p:cNvSpPr>
            <a:spLocks noGrp="1"/>
          </p:cNvSpPr>
          <p:nvPr>
            <p:ph idx="1"/>
          </p:nvPr>
        </p:nvSpPr>
        <p:spPr/>
        <p:txBody>
          <a:bodyPr>
            <a:normAutofit/>
          </a:bodyPr>
          <a:lstStyle/>
          <a:p>
            <a:pPr lvl="1"/>
            <a:r>
              <a:rPr lang="en-US" sz="3800" dirty="0"/>
              <a:t>Customer Responsibility</a:t>
            </a:r>
          </a:p>
          <a:p>
            <a:pPr lvl="1"/>
            <a:r>
              <a:rPr lang="en-US" sz="3800" dirty="0"/>
              <a:t>AWS Responsibility</a:t>
            </a:r>
          </a:p>
        </p:txBody>
      </p:sp>
    </p:spTree>
    <p:extLst>
      <p:ext uri="{BB962C8B-B14F-4D97-AF65-F5344CB8AC3E}">
        <p14:creationId xmlns:p14="http://schemas.microsoft.com/office/powerpoint/2010/main" val="25712058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Snowball Edge</a:t>
            </a:r>
          </a:p>
        </p:txBody>
      </p:sp>
      <p:sp>
        <p:nvSpPr>
          <p:cNvPr id="3" name="Content Placeholder 2"/>
          <p:cNvSpPr>
            <a:spLocks noGrp="1"/>
          </p:cNvSpPr>
          <p:nvPr>
            <p:ph idx="1"/>
          </p:nvPr>
        </p:nvSpPr>
        <p:spPr/>
        <p:txBody>
          <a:bodyPr>
            <a:noAutofit/>
          </a:bodyPr>
          <a:lstStyle/>
          <a:p>
            <a:pPr lvl="1"/>
            <a:r>
              <a:rPr lang="en-US" sz="2400" dirty="0"/>
              <a:t>100 TB capacity with Storage and compute capability</a:t>
            </a:r>
          </a:p>
          <a:p>
            <a:pPr lvl="1"/>
            <a:r>
              <a:rPr lang="en-US" sz="2400" dirty="0"/>
              <a:t>Compute = m4.4xlarge</a:t>
            </a:r>
          </a:p>
          <a:p>
            <a:pPr lvl="1"/>
            <a:r>
              <a:rPr lang="en-US" sz="2400" dirty="0"/>
              <a:t>Lambda Functions</a:t>
            </a:r>
          </a:p>
          <a:p>
            <a:pPr lvl="1"/>
            <a:r>
              <a:rPr lang="en-US" sz="2400" dirty="0"/>
              <a:t>Cluster capabilities</a:t>
            </a:r>
          </a:p>
          <a:p>
            <a:pPr lvl="1"/>
            <a:endParaRPr lang="en-US" sz="2400" dirty="0"/>
          </a:p>
          <a:p>
            <a:pPr lvl="1"/>
            <a:r>
              <a:rPr lang="en-US" sz="2400" b="1" dirty="0"/>
              <a:t>Uses:</a:t>
            </a:r>
          </a:p>
          <a:p>
            <a:pPr lvl="2"/>
            <a:r>
              <a:rPr lang="en-US" sz="1800" dirty="0"/>
              <a:t>Medical</a:t>
            </a:r>
          </a:p>
          <a:p>
            <a:pPr lvl="2"/>
            <a:r>
              <a:rPr lang="en-US" sz="1800" dirty="0"/>
              <a:t>Research Ships</a:t>
            </a:r>
          </a:p>
          <a:p>
            <a:pPr lvl="2"/>
            <a:r>
              <a:rPr lang="en-US" sz="1800" dirty="0"/>
              <a:t>IOT </a:t>
            </a:r>
          </a:p>
          <a:p>
            <a:pPr lvl="2"/>
            <a:r>
              <a:rPr lang="en-US" sz="1800" dirty="0"/>
              <a:t>Manufacturing</a:t>
            </a:r>
          </a:p>
        </p:txBody>
      </p:sp>
      <p:pic>
        <p:nvPicPr>
          <p:cNvPr id="4" name="Picture 3"/>
          <p:cNvPicPr>
            <a:picLocks noChangeAspect="1"/>
          </p:cNvPicPr>
          <p:nvPr/>
        </p:nvPicPr>
        <p:blipFill>
          <a:blip/>
          <a:stretch>
            <a:fillRect/>
          </a:stretch>
        </p:blipFill>
        <p:spPr>
          <a:xfrm>
            <a:off x="8890746" y="1260018"/>
            <a:ext cx="2425700" cy="3098800"/>
          </a:xfrm>
          <a:prstGeom prst="rect">
            <a:avLst/>
          </a:prstGeom>
        </p:spPr>
      </p:pic>
    </p:spTree>
    <p:extLst>
      <p:ext uri="{BB962C8B-B14F-4D97-AF65-F5344CB8AC3E}">
        <p14:creationId xmlns:p14="http://schemas.microsoft.com/office/powerpoint/2010/main" val="1173050687"/>
      </p:ext>
    </p:extLst>
  </p:cSld>
  <p:clrMapOvr>
    <a:masterClrMapping/>
  </p:clrMapOvr>
  <p:timing>
    <p:tnLst>
      <p:par>
        <p:cTn xmlns:p14="http://schemas.microsoft.com/office/powerpoint/2010/main" id="1" dur="indefinite" restart="never" nodeType="tmRoot"/>
      </p:par>
    </p:tnLst>
  </p:timing>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Shared Compliance Model</a:t>
            </a:r>
          </a:p>
        </p:txBody>
      </p:sp>
      <p:sp>
        <p:nvSpPr>
          <p:cNvPr id="3" name="Content Placeholder 2"/>
          <p:cNvSpPr>
            <a:spLocks noGrp="1"/>
          </p:cNvSpPr>
          <p:nvPr>
            <p:ph idx="1"/>
          </p:nvPr>
        </p:nvSpPr>
        <p:spPr/>
        <p:txBody>
          <a:bodyPr>
            <a:normAutofit/>
          </a:bodyPr>
          <a:lstStyle/>
          <a:p>
            <a:pPr lvl="1"/>
            <a:r>
              <a:rPr lang="en-US" sz="3600" dirty="0"/>
              <a:t>Customer Responsibility</a:t>
            </a:r>
          </a:p>
          <a:p>
            <a:pPr lvl="1"/>
            <a:r>
              <a:rPr lang="en-US" sz="3600" dirty="0"/>
              <a:t>AWS Responsibility</a:t>
            </a:r>
          </a:p>
          <a:p>
            <a:pPr lvl="1"/>
            <a:endParaRPr lang="en-US" sz="3600" dirty="0"/>
          </a:p>
        </p:txBody>
      </p:sp>
    </p:spTree>
    <p:extLst>
      <p:ext uri="{BB962C8B-B14F-4D97-AF65-F5344CB8AC3E}">
        <p14:creationId xmlns:p14="http://schemas.microsoft.com/office/powerpoint/2010/main" val="1973066435"/>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Security</a:t>
            </a:r>
          </a:p>
        </p:txBody>
      </p:sp>
      <p:sp>
        <p:nvSpPr>
          <p:cNvPr id="3" name="Content Placeholder 2"/>
          <p:cNvSpPr>
            <a:spLocks noGrp="1"/>
          </p:cNvSpPr>
          <p:nvPr>
            <p:ph idx="1"/>
          </p:nvPr>
        </p:nvSpPr>
        <p:spPr/>
        <p:txBody>
          <a:bodyPr>
            <a:normAutofit/>
          </a:bodyPr>
          <a:lstStyle/>
          <a:p>
            <a:pPr lvl="1"/>
            <a:r>
              <a:rPr lang="en-US" sz="3000" dirty="0"/>
              <a:t>VPC</a:t>
            </a:r>
          </a:p>
          <a:p>
            <a:pPr lvl="1"/>
            <a:r>
              <a:rPr lang="en-US" sz="3000" dirty="0"/>
              <a:t>AWS WAF and Shield</a:t>
            </a:r>
          </a:p>
          <a:p>
            <a:pPr lvl="1"/>
            <a:r>
              <a:rPr lang="en-US" sz="3000" dirty="0"/>
              <a:t>Encryption in transit with TLS across all services</a:t>
            </a:r>
          </a:p>
          <a:p>
            <a:pPr lvl="1"/>
            <a:r>
              <a:rPr lang="en-US" sz="3000" dirty="0"/>
              <a:t>Connectivity options for private and dedicated connections </a:t>
            </a:r>
          </a:p>
          <a:p>
            <a:pPr lvl="1"/>
            <a:endParaRPr lang="en-US" sz="3000" dirty="0"/>
          </a:p>
          <a:p>
            <a:pPr lvl="1"/>
            <a:endParaRPr lang="en-US" sz="3000" dirty="0"/>
          </a:p>
        </p:txBody>
      </p:sp>
      <p:pic>
        <p:nvPicPr>
          <p:cNvPr id="4" name="Picture 3"/>
          <p:cNvPicPr>
            <a:picLocks noChangeAspect="1"/>
          </p:cNvPicPr>
          <p:nvPr/>
        </p:nvPicPr>
        <p:blipFill>
          <a:blip r:embed="rId2"/>
          <a:stretch>
            <a:fillRect/>
          </a:stretch>
        </p:blipFill>
        <p:spPr>
          <a:xfrm>
            <a:off x="8149844" y="3695134"/>
            <a:ext cx="2527300" cy="1587500"/>
          </a:xfrm>
          <a:prstGeom prst="rect">
            <a:avLst/>
          </a:prstGeom>
        </p:spPr>
      </p:pic>
    </p:spTree>
    <p:extLst>
      <p:ext uri="{BB962C8B-B14F-4D97-AF65-F5344CB8AC3E}">
        <p14:creationId xmlns:p14="http://schemas.microsoft.com/office/powerpoint/2010/main" val="1577355718"/>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DDOS Mitigation</a:t>
            </a:r>
          </a:p>
        </p:txBody>
      </p:sp>
      <p:sp>
        <p:nvSpPr>
          <p:cNvPr id="3" name="Content Placeholder 2"/>
          <p:cNvSpPr>
            <a:spLocks noGrp="1"/>
          </p:cNvSpPr>
          <p:nvPr>
            <p:ph idx="1"/>
          </p:nvPr>
        </p:nvSpPr>
        <p:spPr/>
        <p:txBody>
          <a:bodyPr>
            <a:normAutofit/>
          </a:bodyPr>
          <a:lstStyle/>
          <a:p>
            <a:pPr lvl="1"/>
            <a:r>
              <a:rPr lang="en-US" sz="3200" dirty="0"/>
              <a:t>Availability is paramount in AWS</a:t>
            </a:r>
          </a:p>
          <a:p>
            <a:pPr lvl="1"/>
            <a:r>
              <a:rPr lang="en-US" sz="3200" dirty="0"/>
              <a:t>AWS Security best practices</a:t>
            </a:r>
          </a:p>
          <a:p>
            <a:pPr lvl="1"/>
            <a:r>
              <a:rPr lang="en-US" sz="3200" dirty="0"/>
              <a:t>Portfolio of services to provide resilience in case of DDOS</a:t>
            </a:r>
          </a:p>
          <a:p>
            <a:pPr lvl="1"/>
            <a:r>
              <a:rPr lang="en-US" sz="3200" dirty="0"/>
              <a:t>AWS Shield and Partner solutions</a:t>
            </a:r>
          </a:p>
          <a:p>
            <a:pPr lvl="1"/>
            <a:r>
              <a:rPr lang="en-US" sz="3200" dirty="0"/>
              <a:t>Services like </a:t>
            </a:r>
            <a:r>
              <a:rPr lang="en-US" sz="3200" dirty="0" err="1"/>
              <a:t>AutoScaling</a:t>
            </a:r>
            <a:r>
              <a:rPr lang="en-US" sz="3200" dirty="0"/>
              <a:t>, </a:t>
            </a:r>
            <a:r>
              <a:rPr lang="en-US" sz="3200" dirty="0" err="1"/>
              <a:t>Cloudfront</a:t>
            </a:r>
            <a:r>
              <a:rPr lang="en-US" sz="3200" dirty="0"/>
              <a:t>, Route 53 </a:t>
            </a:r>
            <a:r>
              <a:rPr lang="en-US" sz="3200" dirty="0" err="1"/>
              <a:t>etc</a:t>
            </a:r>
            <a:endParaRPr lang="en-US" sz="3200" dirty="0"/>
          </a:p>
        </p:txBody>
      </p:sp>
    </p:spTree>
    <p:extLst>
      <p:ext uri="{BB962C8B-B14F-4D97-AF65-F5344CB8AC3E}">
        <p14:creationId xmlns:p14="http://schemas.microsoft.com/office/powerpoint/2010/main" val="1842029022"/>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Encryption</a:t>
            </a:r>
          </a:p>
        </p:txBody>
      </p:sp>
      <p:sp>
        <p:nvSpPr>
          <p:cNvPr id="3" name="Content Placeholder 2"/>
          <p:cNvSpPr>
            <a:spLocks noGrp="1"/>
          </p:cNvSpPr>
          <p:nvPr>
            <p:ph idx="1"/>
          </p:nvPr>
        </p:nvSpPr>
        <p:spPr/>
        <p:txBody>
          <a:bodyPr>
            <a:normAutofit/>
          </a:bodyPr>
          <a:lstStyle/>
          <a:p>
            <a:r>
              <a:rPr lang="en-US" sz="2800" dirty="0"/>
              <a:t>Additional layer of security with data at rest, for example:</a:t>
            </a:r>
          </a:p>
          <a:p>
            <a:pPr lvl="1"/>
            <a:r>
              <a:rPr lang="en-US" sz="2400" dirty="0"/>
              <a:t>Data encryption capabilities in EBS, S3, Glacier, Oracle and </a:t>
            </a:r>
            <a:r>
              <a:rPr lang="en-US" sz="2400" dirty="0" err="1"/>
              <a:t>SQLServer</a:t>
            </a:r>
            <a:r>
              <a:rPr lang="en-US" sz="2400" dirty="0"/>
              <a:t> RDS and Redshift.</a:t>
            </a:r>
          </a:p>
          <a:p>
            <a:pPr lvl="1"/>
            <a:r>
              <a:rPr lang="en-US" sz="2400" dirty="0"/>
              <a:t>Key management with KMS.</a:t>
            </a:r>
          </a:p>
          <a:p>
            <a:pPr lvl="1"/>
            <a:r>
              <a:rPr lang="en-US" sz="2400" dirty="0"/>
              <a:t>SSE with SQS</a:t>
            </a:r>
          </a:p>
          <a:p>
            <a:pPr lvl="1"/>
            <a:r>
              <a:rPr lang="en-US" sz="2400" dirty="0"/>
              <a:t>Dedicated hardware-based cryptographic key storage using AWS </a:t>
            </a:r>
            <a:r>
              <a:rPr lang="en-US" sz="2400" dirty="0" err="1"/>
              <a:t>CloudHSM</a:t>
            </a:r>
            <a:endParaRPr lang="en-US" sz="2400" dirty="0"/>
          </a:p>
          <a:p>
            <a:pPr lvl="1"/>
            <a:r>
              <a:rPr lang="en-US" sz="2400" dirty="0"/>
              <a:t>In addition, APIs for you to integrate encryption with any of the services you deploy in an AWS environment.</a:t>
            </a:r>
          </a:p>
        </p:txBody>
      </p:sp>
    </p:spTree>
    <p:extLst>
      <p:ext uri="{BB962C8B-B14F-4D97-AF65-F5344CB8AC3E}">
        <p14:creationId xmlns:p14="http://schemas.microsoft.com/office/powerpoint/2010/main" val="538875971"/>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Inventory and Configuration</a:t>
            </a:r>
          </a:p>
        </p:txBody>
      </p:sp>
      <p:sp>
        <p:nvSpPr>
          <p:cNvPr id="3" name="Content Placeholder 2"/>
          <p:cNvSpPr>
            <a:spLocks noGrp="1"/>
          </p:cNvSpPr>
          <p:nvPr>
            <p:ph idx="1"/>
          </p:nvPr>
        </p:nvSpPr>
        <p:spPr/>
        <p:txBody>
          <a:bodyPr>
            <a:normAutofit/>
          </a:bodyPr>
          <a:lstStyle/>
          <a:p>
            <a:pPr lvl="1"/>
            <a:r>
              <a:rPr lang="en-US" sz="3200" dirty="0"/>
              <a:t>Amazon Inspector</a:t>
            </a:r>
          </a:p>
          <a:p>
            <a:pPr lvl="1"/>
            <a:r>
              <a:rPr lang="en-US" sz="3200" dirty="0"/>
              <a:t>Multiple deployment tools to suit organization standards</a:t>
            </a:r>
          </a:p>
          <a:p>
            <a:pPr lvl="1"/>
            <a:r>
              <a:rPr lang="en-US" sz="3200" dirty="0"/>
              <a:t>AWS </a:t>
            </a:r>
            <a:r>
              <a:rPr lang="en-US" sz="3200" dirty="0" err="1"/>
              <a:t>Config</a:t>
            </a:r>
            <a:endParaRPr lang="en-US" sz="3200" dirty="0"/>
          </a:p>
          <a:p>
            <a:pPr lvl="1"/>
            <a:r>
              <a:rPr lang="en-US" sz="3200" dirty="0"/>
              <a:t>AWS </a:t>
            </a:r>
            <a:r>
              <a:rPr lang="en-US" sz="3200" dirty="0" err="1"/>
              <a:t>Cloudformation</a:t>
            </a:r>
            <a:endParaRPr lang="en-US" sz="3200" dirty="0"/>
          </a:p>
          <a:p>
            <a:pPr lvl="1"/>
            <a:endParaRPr lang="en-US" sz="3200" dirty="0"/>
          </a:p>
        </p:txBody>
      </p:sp>
    </p:spTree>
    <p:extLst>
      <p:ext uri="{BB962C8B-B14F-4D97-AF65-F5344CB8AC3E}">
        <p14:creationId xmlns:p14="http://schemas.microsoft.com/office/powerpoint/2010/main" val="672656167"/>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Monitoring and Logging</a:t>
            </a:r>
          </a:p>
        </p:txBody>
      </p:sp>
      <p:sp>
        <p:nvSpPr>
          <p:cNvPr id="3" name="Content Placeholder 2"/>
          <p:cNvSpPr>
            <a:spLocks noGrp="1"/>
          </p:cNvSpPr>
          <p:nvPr>
            <p:ph idx="1"/>
          </p:nvPr>
        </p:nvSpPr>
        <p:spPr/>
        <p:txBody>
          <a:bodyPr>
            <a:normAutofit/>
          </a:bodyPr>
          <a:lstStyle/>
          <a:p>
            <a:pPr lvl="1"/>
            <a:r>
              <a:rPr lang="en-US" sz="3600" dirty="0"/>
              <a:t>AWS </a:t>
            </a:r>
            <a:r>
              <a:rPr lang="en-US" sz="3600" dirty="0" err="1"/>
              <a:t>CloudTrail</a:t>
            </a:r>
            <a:endParaRPr lang="en-US" sz="3600" dirty="0"/>
          </a:p>
          <a:p>
            <a:pPr lvl="1"/>
            <a:r>
              <a:rPr lang="en-US" sz="3600" dirty="0"/>
              <a:t>Log aggregation and streaming investigations</a:t>
            </a:r>
          </a:p>
          <a:p>
            <a:pPr lvl="1"/>
            <a:r>
              <a:rPr lang="en-US" sz="3600" dirty="0"/>
              <a:t>Automation to security events </a:t>
            </a:r>
          </a:p>
          <a:p>
            <a:pPr lvl="1"/>
            <a:r>
              <a:rPr lang="en-US" sz="3600" dirty="0" err="1"/>
              <a:t>CloudWatch</a:t>
            </a:r>
            <a:r>
              <a:rPr lang="en-US" sz="3600" dirty="0"/>
              <a:t> for alerts for specific events</a:t>
            </a:r>
          </a:p>
          <a:p>
            <a:pPr lvl="1"/>
            <a:endParaRPr lang="en-US" sz="3600" dirty="0"/>
          </a:p>
        </p:txBody>
      </p:sp>
    </p:spTree>
    <p:extLst>
      <p:ext uri="{BB962C8B-B14F-4D97-AF65-F5344CB8AC3E}">
        <p14:creationId xmlns:p14="http://schemas.microsoft.com/office/powerpoint/2010/main" val="2343049355"/>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Identity and Access Management</a:t>
            </a:r>
          </a:p>
        </p:txBody>
      </p:sp>
      <p:sp>
        <p:nvSpPr>
          <p:cNvPr id="3" name="Content Placeholder 2"/>
          <p:cNvSpPr>
            <a:spLocks noGrp="1"/>
          </p:cNvSpPr>
          <p:nvPr>
            <p:ph idx="1"/>
          </p:nvPr>
        </p:nvSpPr>
        <p:spPr/>
        <p:txBody>
          <a:bodyPr>
            <a:normAutofit/>
          </a:bodyPr>
          <a:lstStyle/>
          <a:p>
            <a:pPr lvl="1"/>
            <a:r>
              <a:rPr lang="en-US" sz="3800" dirty="0"/>
              <a:t>IAM</a:t>
            </a:r>
          </a:p>
          <a:p>
            <a:pPr lvl="1"/>
            <a:r>
              <a:rPr lang="en-US" sz="3800" dirty="0"/>
              <a:t>MFA</a:t>
            </a:r>
          </a:p>
          <a:p>
            <a:pPr lvl="1"/>
            <a:r>
              <a:rPr lang="en-US" sz="3800" dirty="0"/>
              <a:t>Directory Services</a:t>
            </a:r>
          </a:p>
          <a:p>
            <a:pPr lvl="1"/>
            <a:endParaRPr lang="en-US" sz="3800" dirty="0"/>
          </a:p>
        </p:txBody>
      </p:sp>
    </p:spTree>
    <p:extLst>
      <p:ext uri="{BB962C8B-B14F-4D97-AF65-F5344CB8AC3E}">
        <p14:creationId xmlns:p14="http://schemas.microsoft.com/office/powerpoint/2010/main" val="1239474234"/>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EMR Security</a:t>
            </a:r>
          </a:p>
        </p:txBody>
      </p:sp>
      <p:sp>
        <p:nvSpPr>
          <p:cNvPr id="3" name="Content Placeholder 2"/>
          <p:cNvSpPr>
            <a:spLocks noGrp="1"/>
          </p:cNvSpPr>
          <p:nvPr>
            <p:ph idx="1"/>
          </p:nvPr>
        </p:nvSpPr>
        <p:spPr/>
        <p:txBody>
          <a:bodyPr>
            <a:normAutofit/>
          </a:bodyPr>
          <a:lstStyle/>
          <a:p>
            <a:pPr lvl="1"/>
            <a:r>
              <a:rPr lang="en-US" sz="2400" dirty="0"/>
              <a:t>VPC Public Subnet/Private Subnet</a:t>
            </a:r>
          </a:p>
          <a:p>
            <a:pPr lvl="1"/>
            <a:r>
              <a:rPr lang="en-US" sz="2400" dirty="0"/>
              <a:t>S3 Endpoint</a:t>
            </a:r>
          </a:p>
          <a:p>
            <a:pPr lvl="1"/>
            <a:r>
              <a:rPr lang="en-US" sz="2400" dirty="0"/>
              <a:t>Use IAM for Users and IAM Roles for Service Role</a:t>
            </a:r>
          </a:p>
          <a:p>
            <a:pPr lvl="1"/>
            <a:r>
              <a:rPr lang="en-US" sz="2400" dirty="0"/>
              <a:t>SSL endpoints for EMR Consoles like </a:t>
            </a:r>
            <a:r>
              <a:rPr lang="en-US" sz="2400" dirty="0" err="1"/>
              <a:t>ResourceManager</a:t>
            </a:r>
            <a:r>
              <a:rPr lang="en-US" sz="2400" dirty="0"/>
              <a:t>, Hue </a:t>
            </a:r>
            <a:r>
              <a:rPr lang="en-US" sz="2400" dirty="0" err="1"/>
              <a:t>etc</a:t>
            </a:r>
            <a:endParaRPr lang="en-US" sz="2400" dirty="0"/>
          </a:p>
          <a:p>
            <a:pPr lvl="1"/>
            <a:r>
              <a:rPr lang="en-US" sz="2400" dirty="0"/>
              <a:t>EMR Default Security Groups architecture</a:t>
            </a:r>
          </a:p>
          <a:p>
            <a:pPr lvl="2"/>
            <a:r>
              <a:rPr lang="en-US" sz="1800" dirty="0" err="1"/>
              <a:t>ElasticMapReduce</a:t>
            </a:r>
            <a:r>
              <a:rPr lang="en-US" sz="1800" dirty="0"/>
              <a:t>-master</a:t>
            </a:r>
          </a:p>
          <a:p>
            <a:pPr lvl="2"/>
            <a:r>
              <a:rPr lang="en-US" sz="1800" dirty="0" err="1"/>
              <a:t>ElasticMapReduce</a:t>
            </a:r>
            <a:r>
              <a:rPr lang="en-US" sz="1800" dirty="0"/>
              <a:t>-slave</a:t>
            </a:r>
          </a:p>
          <a:p>
            <a:pPr lvl="1"/>
            <a:r>
              <a:rPr lang="en-US" sz="2400" dirty="0"/>
              <a:t>Granular control using tags</a:t>
            </a:r>
          </a:p>
          <a:p>
            <a:pPr lvl="1"/>
            <a:r>
              <a:rPr lang="en-US" sz="2400" dirty="0"/>
              <a:t>Data Encryption</a:t>
            </a:r>
          </a:p>
        </p:txBody>
      </p:sp>
    </p:spTree>
    <p:extLst>
      <p:ext uri="{BB962C8B-B14F-4D97-AF65-F5344CB8AC3E}">
        <p14:creationId xmlns:p14="http://schemas.microsoft.com/office/powerpoint/2010/main" val="1444365026"/>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Encryption Options in EMR</a:t>
            </a:r>
          </a:p>
        </p:txBody>
      </p:sp>
      <p:pic>
        <p:nvPicPr>
          <p:cNvPr id="4" name="Content Placeholder 3"/>
          <p:cNvPicPr>
            <a:picLocks noGrp="1" noChangeAspect="1"/>
          </p:cNvPicPr>
          <p:nvPr>
            <p:ph idx="1"/>
          </p:nvPr>
        </p:nvPicPr>
        <p:blipFill>
          <a:blip r:embed="rId2"/>
          <a:srcRect l="-30733" r="-30733"/>
          <a:stretch>
            <a:fillRect/>
          </a:stretch>
        </p:blipFill>
        <p:spPr/>
      </p:pic>
    </p:spTree>
    <p:extLst>
      <p:ext uri="{BB962C8B-B14F-4D97-AF65-F5344CB8AC3E}">
        <p14:creationId xmlns:p14="http://schemas.microsoft.com/office/powerpoint/2010/main" val="417554758"/>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S3</a:t>
            </a:r>
          </a:p>
        </p:txBody>
      </p:sp>
      <p:pic>
        <p:nvPicPr>
          <p:cNvPr id="4" name="Content Placeholder 3"/>
          <p:cNvPicPr>
            <a:picLocks noGrp="1" noChangeAspect="1"/>
          </p:cNvPicPr>
          <p:nvPr>
            <p:ph idx="1"/>
          </p:nvPr>
        </p:nvPicPr>
        <p:blipFill>
          <a:blip r:embed="rId2"/>
          <a:srcRect l="-20302" r="-20302"/>
          <a:stretch>
            <a:fillRect/>
          </a:stretch>
        </p:blipFill>
        <p:spPr/>
      </p:pic>
    </p:spTree>
    <p:extLst>
      <p:ext uri="{BB962C8B-B14F-4D97-AF65-F5344CB8AC3E}">
        <p14:creationId xmlns:p14="http://schemas.microsoft.com/office/powerpoint/2010/main" val="21174936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Snowmobile</a:t>
            </a:r>
          </a:p>
        </p:txBody>
      </p:sp>
      <p:pic>
        <p:nvPicPr>
          <p:cNvPr id="4" name="Content Placeholder 3"/>
          <p:cNvPicPr>
            <a:picLocks noGrp="1" noChangeAspect="1"/>
          </p:cNvPicPr>
          <p:nvPr>
            <p:ph idx="1"/>
          </p:nvPr>
        </p:nvPicPr>
        <p:blipFill>
          <a:blip r:embed="rId2"/>
          <a:srcRect t="-3344" b="-3344"/>
          <a:stretch>
            <a:fillRect/>
          </a:stretch>
        </p:blipFill>
        <p:spPr/>
      </p:pic>
    </p:spTree>
    <p:extLst>
      <p:ext uri="{BB962C8B-B14F-4D97-AF65-F5344CB8AC3E}">
        <p14:creationId xmlns:p14="http://schemas.microsoft.com/office/powerpoint/2010/main" val="1158748535"/>
      </p:ext>
    </p:extLst>
  </p:cSld>
  <p:clrMapOvr>
    <a:masterClrMapping/>
  </p:clrMapOvr>
  <p:timing>
    <p:tnLst>
      <p:par>
        <p:cTn xmlns:p14="http://schemas.microsoft.com/office/powerpoint/2010/main" id="1" dur="indefinite" restart="never" nodeType="tmRoot"/>
      </p:par>
    </p:tnLst>
  </p:timing>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Kinesis</a:t>
            </a:r>
          </a:p>
        </p:txBody>
      </p:sp>
      <p:sp>
        <p:nvSpPr>
          <p:cNvPr id="3" name="Content Placeholder 2"/>
          <p:cNvSpPr>
            <a:spLocks noGrp="1"/>
          </p:cNvSpPr>
          <p:nvPr>
            <p:ph idx="1"/>
          </p:nvPr>
        </p:nvSpPr>
        <p:spPr/>
        <p:txBody>
          <a:bodyPr>
            <a:normAutofit/>
          </a:bodyPr>
          <a:lstStyle/>
          <a:p>
            <a:pPr lvl="1"/>
            <a:r>
              <a:rPr lang="en-US" sz="3200" dirty="0"/>
              <a:t>Control using IAM</a:t>
            </a:r>
          </a:p>
          <a:p>
            <a:pPr lvl="1"/>
            <a:r>
              <a:rPr lang="en-US" sz="3200" dirty="0"/>
              <a:t>Interface VPC Endpoint </a:t>
            </a:r>
          </a:p>
          <a:p>
            <a:pPr lvl="1"/>
            <a:r>
              <a:rPr lang="en-US" sz="3200" dirty="0"/>
              <a:t>Server Side encryption </a:t>
            </a:r>
          </a:p>
        </p:txBody>
      </p:sp>
    </p:spTree>
    <p:extLst>
      <p:ext uri="{BB962C8B-B14F-4D97-AF65-F5344CB8AC3E}">
        <p14:creationId xmlns:p14="http://schemas.microsoft.com/office/powerpoint/2010/main" val="3509118571"/>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 Securing EMR with Encryption</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874127774"/>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B695CE3B-E7B2-4563-A6CB-479CDD8F4C69}"/>
              </a:ext>
            </a:extLst>
          </p:cNvPr>
          <p:cNvSpPr>
            <a:spLocks noGrp="1"/>
          </p:cNvSpPr>
          <p:nvPr>
            <p:ph type="title"/>
          </p:nvPr>
        </p:nvSpPr>
        <p:spPr/>
        <p:txBody>
          <a:bodyPr/>
          <a:lstStyle/>
          <a:p>
            <a:r>
              <a:rPr lang="en-IN" dirty="0"/>
              <a:t>Module 14</a:t>
            </a:r>
          </a:p>
        </p:txBody>
      </p:sp>
      <p:sp>
        <p:nvSpPr>
          <p:cNvPr id="5" name="Text Placeholder 4">
            <a:extLst>
              <a:ext uri="{FF2B5EF4-FFF2-40B4-BE49-F238E27FC236}">
                <a16:creationId xmlns="" xmlns:a16="http://schemas.microsoft.com/office/drawing/2014/main" id="{6B6B5E4B-1D14-46A6-84EA-C5603EC06420}"/>
              </a:ext>
            </a:extLst>
          </p:cNvPr>
          <p:cNvSpPr>
            <a:spLocks noGrp="1"/>
          </p:cNvSpPr>
          <p:nvPr>
            <p:ph type="body" idx="1"/>
          </p:nvPr>
        </p:nvSpPr>
        <p:spPr/>
        <p:txBody>
          <a:bodyPr/>
          <a:lstStyle/>
          <a:p>
            <a:r>
              <a:rPr lang="en-IN" dirty="0"/>
              <a:t>Managing costs</a:t>
            </a:r>
          </a:p>
        </p:txBody>
      </p:sp>
    </p:spTree>
    <p:extLst>
      <p:ext uri="{BB962C8B-B14F-4D97-AF65-F5344CB8AC3E}">
        <p14:creationId xmlns:p14="http://schemas.microsoft.com/office/powerpoint/2010/main" val="125906093"/>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Costs</a:t>
            </a:r>
          </a:p>
        </p:txBody>
      </p:sp>
      <p:sp>
        <p:nvSpPr>
          <p:cNvPr id="3" name="Content Placeholder 2"/>
          <p:cNvSpPr>
            <a:spLocks noGrp="1"/>
          </p:cNvSpPr>
          <p:nvPr>
            <p:ph idx="1"/>
          </p:nvPr>
        </p:nvSpPr>
        <p:spPr/>
        <p:txBody>
          <a:bodyPr numCol="1">
            <a:normAutofit/>
          </a:bodyPr>
          <a:lstStyle/>
          <a:p>
            <a:pPr lvl="1"/>
            <a:r>
              <a:rPr lang="en-US" sz="3400" dirty="0"/>
              <a:t>EMR Pricing</a:t>
            </a:r>
          </a:p>
          <a:p>
            <a:pPr lvl="1"/>
            <a:r>
              <a:rPr lang="en-US" sz="3400" dirty="0"/>
              <a:t>Transient </a:t>
            </a:r>
            <a:r>
              <a:rPr lang="en-US" sz="3400" dirty="0" err="1"/>
              <a:t>vs</a:t>
            </a:r>
            <a:r>
              <a:rPr lang="en-US" sz="3400" dirty="0"/>
              <a:t> Long running cluster</a:t>
            </a:r>
          </a:p>
          <a:p>
            <a:pPr lvl="1"/>
            <a:r>
              <a:rPr lang="en-US" sz="3400" dirty="0"/>
              <a:t>Auto-Scaling with EMR</a:t>
            </a:r>
          </a:p>
          <a:p>
            <a:pPr lvl="1"/>
            <a:r>
              <a:rPr lang="en-US" sz="3400" dirty="0"/>
              <a:t>Ec2 pricing models</a:t>
            </a:r>
          </a:p>
          <a:p>
            <a:pPr lvl="1"/>
            <a:r>
              <a:rPr lang="en-US" sz="3400" dirty="0"/>
              <a:t>Spot Fleet</a:t>
            </a:r>
          </a:p>
          <a:p>
            <a:pPr lvl="1"/>
            <a:r>
              <a:rPr lang="en-US" sz="3400" dirty="0"/>
              <a:t>Spot strategies for EMR cluster</a:t>
            </a:r>
          </a:p>
          <a:p>
            <a:pPr marL="201168" lvl="1" indent="0">
              <a:buNone/>
            </a:pPr>
            <a:endParaRPr lang="en-US" sz="3400" dirty="0"/>
          </a:p>
        </p:txBody>
      </p:sp>
    </p:spTree>
    <p:extLst>
      <p:ext uri="{BB962C8B-B14F-4D97-AF65-F5344CB8AC3E}">
        <p14:creationId xmlns:p14="http://schemas.microsoft.com/office/powerpoint/2010/main" val="308071868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Managing Costs</a:t>
            </a:r>
          </a:p>
        </p:txBody>
      </p:sp>
      <p:sp>
        <p:nvSpPr>
          <p:cNvPr id="3" name="Content Placeholder 2"/>
          <p:cNvSpPr>
            <a:spLocks noGrp="1"/>
          </p:cNvSpPr>
          <p:nvPr>
            <p:ph idx="1"/>
          </p:nvPr>
        </p:nvSpPr>
        <p:spPr/>
        <p:txBody>
          <a:bodyPr/>
          <a:lstStyle/>
          <a:p>
            <a:pPr lvl="1"/>
            <a:r>
              <a:rPr lang="en-US" sz="3400" dirty="0"/>
              <a:t>When use Spot?</a:t>
            </a:r>
          </a:p>
          <a:p>
            <a:pPr lvl="1"/>
            <a:r>
              <a:rPr lang="en-US" sz="3600" dirty="0" err="1"/>
              <a:t>Alphasense</a:t>
            </a:r>
            <a:r>
              <a:rPr lang="en-US" sz="3600" dirty="0"/>
              <a:t> Use Case</a:t>
            </a:r>
          </a:p>
          <a:p>
            <a:pPr lvl="1"/>
            <a:r>
              <a:rPr lang="en-US" sz="3400" dirty="0"/>
              <a:t>S3 Pricing</a:t>
            </a:r>
          </a:p>
          <a:p>
            <a:pPr lvl="1"/>
            <a:r>
              <a:rPr lang="en-US" sz="3400" dirty="0"/>
              <a:t>Data Transfer Costs</a:t>
            </a:r>
          </a:p>
          <a:p>
            <a:pPr lvl="1"/>
            <a:r>
              <a:rPr lang="en-US" sz="3400" dirty="0"/>
              <a:t>Kinesis pricing</a:t>
            </a:r>
          </a:p>
          <a:p>
            <a:pPr lvl="1"/>
            <a:r>
              <a:rPr lang="en-US" sz="3400" dirty="0" err="1"/>
              <a:t>DynamoDB</a:t>
            </a:r>
            <a:r>
              <a:rPr lang="en-US" sz="3400" dirty="0"/>
              <a:t> pricing</a:t>
            </a:r>
          </a:p>
          <a:p>
            <a:endParaRPr lang="en-US" dirty="0"/>
          </a:p>
        </p:txBody>
      </p:sp>
    </p:spTree>
    <p:extLst>
      <p:ext uri="{BB962C8B-B14F-4D97-AF65-F5344CB8AC3E}">
        <p14:creationId xmlns:p14="http://schemas.microsoft.com/office/powerpoint/2010/main" val="1260404637"/>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 xmlns:a16="http://schemas.microsoft.com/office/drawing/2014/main" id="{B695CE3B-E7B2-4563-A6CB-479CDD8F4C69}"/>
              </a:ext>
            </a:extLst>
          </p:cNvPr>
          <p:cNvSpPr>
            <a:spLocks noGrp="1"/>
          </p:cNvSpPr>
          <p:nvPr>
            <p:ph type="title"/>
          </p:nvPr>
        </p:nvSpPr>
        <p:spPr/>
        <p:txBody>
          <a:bodyPr/>
          <a:lstStyle/>
          <a:p>
            <a:r>
              <a:rPr lang="en-IN" dirty="0"/>
              <a:t>Module 15</a:t>
            </a:r>
          </a:p>
        </p:txBody>
      </p:sp>
      <p:sp>
        <p:nvSpPr>
          <p:cNvPr id="5" name="Text Placeholder 4">
            <a:extLst>
              <a:ext uri="{FF2B5EF4-FFF2-40B4-BE49-F238E27FC236}">
                <a16:creationId xmlns="" xmlns:a16="http://schemas.microsoft.com/office/drawing/2014/main" id="{6B6B5E4B-1D14-46A6-84EA-C5603EC06420}"/>
              </a:ext>
            </a:extLst>
          </p:cNvPr>
          <p:cNvSpPr>
            <a:spLocks noGrp="1"/>
          </p:cNvSpPr>
          <p:nvPr>
            <p:ph type="body" idx="1"/>
          </p:nvPr>
        </p:nvSpPr>
        <p:spPr/>
        <p:txBody>
          <a:bodyPr/>
          <a:lstStyle/>
          <a:p>
            <a:r>
              <a:rPr lang="en-IN" dirty="0"/>
              <a:t>Devops basics</a:t>
            </a:r>
          </a:p>
        </p:txBody>
      </p:sp>
    </p:spTree>
    <p:extLst>
      <p:ext uri="{BB962C8B-B14F-4D97-AF65-F5344CB8AC3E}">
        <p14:creationId xmlns:p14="http://schemas.microsoft.com/office/powerpoint/2010/main" val="4154874631"/>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DevOps</a:t>
            </a:r>
            <a:r>
              <a:rPr lang="en-US" dirty="0"/>
              <a:t>?</a:t>
            </a:r>
          </a:p>
        </p:txBody>
      </p:sp>
      <p:pic>
        <p:nvPicPr>
          <p:cNvPr id="4" name="Content Placeholder 3"/>
          <p:cNvPicPr>
            <a:picLocks noGrp="1" noChangeAspect="1"/>
          </p:cNvPicPr>
          <p:nvPr>
            <p:ph idx="1"/>
          </p:nvPr>
        </p:nvPicPr>
        <p:blipFill>
          <a:blip r:embed="rId2"/>
          <a:srcRect t="-67038" b="-67038"/>
          <a:stretch>
            <a:fillRect/>
          </a:stretch>
        </p:blipFill>
        <p:spPr/>
      </p:pic>
    </p:spTree>
    <p:extLst>
      <p:ext uri="{BB962C8B-B14F-4D97-AF65-F5344CB8AC3E}">
        <p14:creationId xmlns:p14="http://schemas.microsoft.com/office/powerpoint/2010/main" val="765575704"/>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a:t>
            </a:r>
            <a:r>
              <a:rPr lang="en-US" dirty="0" err="1"/>
              <a:t>DevOps</a:t>
            </a:r>
            <a:endParaRPr lang="en-US" dirty="0"/>
          </a:p>
        </p:txBody>
      </p:sp>
      <p:sp>
        <p:nvSpPr>
          <p:cNvPr id="3" name="Content Placeholder 2"/>
          <p:cNvSpPr>
            <a:spLocks noGrp="1"/>
          </p:cNvSpPr>
          <p:nvPr>
            <p:ph idx="1"/>
          </p:nvPr>
        </p:nvSpPr>
        <p:spPr/>
        <p:txBody>
          <a:bodyPr>
            <a:normAutofit/>
          </a:bodyPr>
          <a:lstStyle/>
          <a:p>
            <a:r>
              <a:rPr lang="en-US" sz="2800" dirty="0"/>
              <a:t>Speed</a:t>
            </a:r>
          </a:p>
          <a:p>
            <a:r>
              <a:rPr lang="en-US" sz="2800" dirty="0"/>
              <a:t>Rapid Delivery</a:t>
            </a:r>
          </a:p>
          <a:p>
            <a:r>
              <a:rPr lang="en-US" sz="2800" dirty="0"/>
              <a:t>Reliability</a:t>
            </a:r>
          </a:p>
          <a:p>
            <a:r>
              <a:rPr lang="en-US" sz="2800" dirty="0"/>
              <a:t>Scale</a:t>
            </a:r>
          </a:p>
          <a:p>
            <a:r>
              <a:rPr lang="en-US" sz="2800" dirty="0"/>
              <a:t>Improved collaboration</a:t>
            </a:r>
          </a:p>
          <a:p>
            <a:r>
              <a:rPr lang="en-US" sz="2800" dirty="0"/>
              <a:t>Security (</a:t>
            </a:r>
            <a:r>
              <a:rPr lang="en-US" sz="2800" dirty="0" err="1"/>
              <a:t>DevSecOps</a:t>
            </a:r>
            <a:r>
              <a:rPr lang="en-US" sz="2800" dirty="0"/>
              <a:t>)</a:t>
            </a:r>
          </a:p>
        </p:txBody>
      </p:sp>
    </p:spTree>
    <p:extLst>
      <p:ext uri="{BB962C8B-B14F-4D97-AF65-F5344CB8AC3E}">
        <p14:creationId xmlns:p14="http://schemas.microsoft.com/office/powerpoint/2010/main" val="3529170277"/>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Important </a:t>
            </a:r>
            <a:r>
              <a:rPr lang="en-US" dirty="0" err="1"/>
              <a:t>DevOps</a:t>
            </a:r>
            <a:r>
              <a:rPr lang="en-US" dirty="0"/>
              <a:t> Practices</a:t>
            </a:r>
          </a:p>
        </p:txBody>
      </p:sp>
      <p:sp>
        <p:nvSpPr>
          <p:cNvPr id="3" name="Content Placeholder 2"/>
          <p:cNvSpPr>
            <a:spLocks noGrp="1"/>
          </p:cNvSpPr>
          <p:nvPr>
            <p:ph idx="1"/>
          </p:nvPr>
        </p:nvSpPr>
        <p:spPr/>
        <p:txBody>
          <a:bodyPr>
            <a:normAutofit/>
          </a:bodyPr>
          <a:lstStyle/>
          <a:p>
            <a:r>
              <a:rPr lang="en-US" sz="3200" dirty="0"/>
              <a:t>Infrastructure as code</a:t>
            </a:r>
          </a:p>
          <a:p>
            <a:r>
              <a:rPr lang="en-US" sz="3200" dirty="0"/>
              <a:t>Continuous integration</a:t>
            </a:r>
          </a:p>
          <a:p>
            <a:r>
              <a:rPr lang="en-US" sz="3200" dirty="0"/>
              <a:t>Continuous Delivery</a:t>
            </a:r>
          </a:p>
          <a:p>
            <a:r>
              <a:rPr lang="en-US" sz="3200" dirty="0"/>
              <a:t>Communication and Collaboration </a:t>
            </a:r>
          </a:p>
        </p:txBody>
      </p:sp>
    </p:spTree>
    <p:extLst>
      <p:ext uri="{BB962C8B-B14F-4D97-AF65-F5344CB8AC3E}">
        <p14:creationId xmlns:p14="http://schemas.microsoft.com/office/powerpoint/2010/main" val="323701319"/>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Code</a:t>
            </a:r>
          </a:p>
        </p:txBody>
      </p:sp>
      <p:sp>
        <p:nvSpPr>
          <p:cNvPr id="3" name="Content Placeholder 2"/>
          <p:cNvSpPr>
            <a:spLocks noGrp="1"/>
          </p:cNvSpPr>
          <p:nvPr>
            <p:ph idx="1"/>
          </p:nvPr>
        </p:nvSpPr>
        <p:spPr/>
        <p:txBody>
          <a:bodyPr/>
          <a:lstStyle/>
          <a:p>
            <a:r>
              <a:rPr lang="en-US" sz="2800" b="1" dirty="0"/>
              <a:t>Introducing AWS </a:t>
            </a:r>
            <a:r>
              <a:rPr lang="en-US" sz="2800" b="1" dirty="0" err="1"/>
              <a:t>Cloudformation</a:t>
            </a:r>
            <a:endParaRPr lang="en-US" sz="2800" b="1" dirty="0"/>
          </a:p>
          <a:p>
            <a:endParaRPr lang="en-US" dirty="0"/>
          </a:p>
          <a:p>
            <a:r>
              <a:rPr lang="en-US" dirty="0"/>
              <a:t>An easy way to </a:t>
            </a:r>
            <a:r>
              <a:rPr lang="en-US" b="1" dirty="0"/>
              <a:t>create</a:t>
            </a:r>
            <a:r>
              <a:rPr lang="en-US" dirty="0"/>
              <a:t> and </a:t>
            </a:r>
            <a:r>
              <a:rPr lang="en-US" b="1" dirty="0"/>
              <a:t>manage</a:t>
            </a:r>
            <a:r>
              <a:rPr lang="en-US" dirty="0"/>
              <a:t> a collection of related </a:t>
            </a:r>
            <a:r>
              <a:rPr lang="en-US" b="1" dirty="0"/>
              <a:t>AWS resources</a:t>
            </a:r>
            <a:r>
              <a:rPr lang="en-US" dirty="0"/>
              <a:t>, </a:t>
            </a:r>
            <a:r>
              <a:rPr lang="en-US" b="1" dirty="0"/>
              <a:t>provisioning</a:t>
            </a:r>
            <a:r>
              <a:rPr lang="en-US" dirty="0"/>
              <a:t> and </a:t>
            </a:r>
            <a:r>
              <a:rPr lang="en-US" b="1" dirty="0"/>
              <a:t>updating</a:t>
            </a:r>
            <a:r>
              <a:rPr lang="en-US" dirty="0"/>
              <a:t> them in an orderly and predictable fashion. You can use AWS </a:t>
            </a:r>
            <a:r>
              <a:rPr lang="en-US" b="1" dirty="0" err="1"/>
              <a:t>CloudFormation’s</a:t>
            </a:r>
            <a:r>
              <a:rPr lang="en-US" dirty="0"/>
              <a:t> sample templates or create your own templates.</a:t>
            </a:r>
          </a:p>
          <a:p>
            <a:endParaRPr lang="en-US" dirty="0"/>
          </a:p>
        </p:txBody>
      </p:sp>
    </p:spTree>
    <p:extLst>
      <p:ext uri="{BB962C8B-B14F-4D97-AF65-F5344CB8AC3E}">
        <p14:creationId xmlns:p14="http://schemas.microsoft.com/office/powerpoint/2010/main" val="12644898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101BAF-5525-49C9-8E58-839F323650E7}"/>
              </a:ext>
            </a:extLst>
          </p:cNvPr>
          <p:cNvSpPr>
            <a:spLocks noGrp="1"/>
          </p:cNvSpPr>
          <p:nvPr>
            <p:ph type="title"/>
          </p:nvPr>
        </p:nvSpPr>
        <p:spPr/>
        <p:txBody>
          <a:bodyPr/>
          <a:lstStyle/>
          <a:p>
            <a:r>
              <a:rPr lang="en-IN" dirty="0"/>
              <a:t>Module 3</a:t>
            </a:r>
          </a:p>
        </p:txBody>
      </p:sp>
      <p:sp>
        <p:nvSpPr>
          <p:cNvPr id="4" name="Text Placeholder 3">
            <a:extLst>
              <a:ext uri="{FF2B5EF4-FFF2-40B4-BE49-F238E27FC236}">
                <a16:creationId xmlns="" xmlns:a16="http://schemas.microsoft.com/office/drawing/2014/main" id="{65E926A7-BB0B-4D52-973A-BADACE4CD527}"/>
              </a:ext>
            </a:extLst>
          </p:cNvPr>
          <p:cNvSpPr>
            <a:spLocks noGrp="1"/>
          </p:cNvSpPr>
          <p:nvPr>
            <p:ph type="body" idx="1"/>
          </p:nvPr>
        </p:nvSpPr>
        <p:spPr/>
        <p:txBody>
          <a:bodyPr/>
          <a:lstStyle/>
          <a:p>
            <a:r>
              <a:rPr lang="en-IN" dirty="0"/>
              <a:t>AWS Kinesis Streams</a:t>
            </a:r>
          </a:p>
        </p:txBody>
      </p:sp>
    </p:spTree>
    <p:extLst>
      <p:ext uri="{BB962C8B-B14F-4D97-AF65-F5344CB8AC3E}">
        <p14:creationId xmlns:p14="http://schemas.microsoft.com/office/powerpoint/2010/main" val="3287683344"/>
      </p:ext>
    </p:extLst>
  </p:cSld>
  <p:clrMapOvr>
    <a:masterClrMapping/>
  </p:clrMapOvr>
  <p:timing>
    <p:tnLst>
      <p:par>
        <p:cTn xmlns:p14="http://schemas.microsoft.com/office/powerpoint/2010/main" id="1" dur="indefinite" restart="never" nodeType="tmRoot"/>
      </p:par>
    </p:tnLst>
  </p:timing>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Demo/Lab: </a:t>
            </a:r>
            <a:r>
              <a:rPr lang="en-US" dirty="0" err="1"/>
              <a:t>CloudFormation</a:t>
            </a:r>
            <a:r>
              <a:rPr lang="en-US" dirty="0"/>
              <a:t> </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240848263"/>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l="-1576" r="-1576"/>
          <a:stretch>
            <a:fillRect/>
          </a:stretch>
        </p:blipFill>
        <p:spPr>
          <a:xfrm>
            <a:off x="628003" y="372755"/>
            <a:ext cx="10955181" cy="5496339"/>
          </a:xfrm>
        </p:spPr>
      </p:pic>
    </p:spTree>
    <p:extLst>
      <p:ext uri="{BB962C8B-B14F-4D97-AF65-F5344CB8AC3E}">
        <p14:creationId xmlns:p14="http://schemas.microsoft.com/office/powerpoint/2010/main" val="3734667558"/>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Integration</a:t>
            </a:r>
          </a:p>
        </p:txBody>
      </p:sp>
      <p:sp>
        <p:nvSpPr>
          <p:cNvPr id="3" name="Content Placeholder 2"/>
          <p:cNvSpPr>
            <a:spLocks noGrp="1"/>
          </p:cNvSpPr>
          <p:nvPr>
            <p:ph idx="1"/>
          </p:nvPr>
        </p:nvSpPr>
        <p:spPr/>
        <p:txBody>
          <a:bodyPr/>
          <a:lstStyle/>
          <a:p>
            <a:r>
              <a:rPr lang="en-US" b="1" dirty="0"/>
              <a:t>Benefits:</a:t>
            </a:r>
          </a:p>
          <a:p>
            <a:r>
              <a:rPr lang="en-US" dirty="0"/>
              <a:t>Improved developer productivity</a:t>
            </a:r>
          </a:p>
          <a:p>
            <a:r>
              <a:rPr lang="en-US" dirty="0"/>
              <a:t>Find and address bugs quickly</a:t>
            </a:r>
          </a:p>
          <a:p>
            <a:r>
              <a:rPr lang="en-US" dirty="0"/>
              <a:t>Deliver updates faster</a:t>
            </a:r>
          </a:p>
          <a:p>
            <a:endParaRPr lang="en-US" dirty="0"/>
          </a:p>
        </p:txBody>
      </p:sp>
      <p:pic>
        <p:nvPicPr>
          <p:cNvPr id="5" name="Picture 4"/>
          <p:cNvPicPr>
            <a:picLocks noChangeAspect="1"/>
          </p:cNvPicPr>
          <p:nvPr/>
        </p:nvPicPr>
        <p:blipFill>
          <a:blip r:embed="rId2"/>
          <a:stretch>
            <a:fillRect/>
          </a:stretch>
        </p:blipFill>
        <p:spPr>
          <a:xfrm>
            <a:off x="200524" y="3116144"/>
            <a:ext cx="11777579" cy="2819400"/>
          </a:xfrm>
          <a:prstGeom prst="rect">
            <a:avLst/>
          </a:prstGeom>
        </p:spPr>
      </p:pic>
    </p:spTree>
    <p:extLst>
      <p:ext uri="{BB962C8B-B14F-4D97-AF65-F5344CB8AC3E}">
        <p14:creationId xmlns:p14="http://schemas.microsoft.com/office/powerpoint/2010/main" val="1602372442"/>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Code Pipeline</a:t>
            </a:r>
          </a:p>
        </p:txBody>
      </p:sp>
      <p:sp>
        <p:nvSpPr>
          <p:cNvPr id="3" name="Content Placeholder 2"/>
          <p:cNvSpPr>
            <a:spLocks noGrp="1"/>
          </p:cNvSpPr>
          <p:nvPr>
            <p:ph idx="1"/>
          </p:nvPr>
        </p:nvSpPr>
        <p:spPr/>
        <p:txBody>
          <a:bodyPr/>
          <a:lstStyle/>
          <a:p>
            <a:r>
              <a:rPr lang="en-US" dirty="0"/>
              <a:t>AWS </a:t>
            </a:r>
            <a:r>
              <a:rPr lang="en-US" dirty="0" err="1"/>
              <a:t>CodePipeline</a:t>
            </a:r>
            <a:r>
              <a:rPr lang="en-US" dirty="0"/>
              <a:t> is a </a:t>
            </a:r>
            <a:r>
              <a:rPr lang="en-US" b="1" dirty="0"/>
              <a:t>continuous integration</a:t>
            </a:r>
            <a:r>
              <a:rPr lang="en-US" dirty="0"/>
              <a:t> and </a:t>
            </a:r>
            <a:r>
              <a:rPr lang="en-US" b="1" dirty="0"/>
              <a:t>continuous delivery</a:t>
            </a:r>
            <a:r>
              <a:rPr lang="en-US" dirty="0"/>
              <a:t> service for </a:t>
            </a:r>
            <a:r>
              <a:rPr lang="en-US" b="1" dirty="0"/>
              <a:t>fast</a:t>
            </a:r>
            <a:r>
              <a:rPr lang="en-US" dirty="0"/>
              <a:t> and </a:t>
            </a:r>
            <a:r>
              <a:rPr lang="en-US" b="1" dirty="0"/>
              <a:t>reliable </a:t>
            </a:r>
            <a:r>
              <a:rPr lang="en-US" dirty="0"/>
              <a:t>application and infrastructure </a:t>
            </a:r>
            <a:r>
              <a:rPr lang="en-US" b="1" dirty="0"/>
              <a:t>updates</a:t>
            </a:r>
            <a:r>
              <a:rPr lang="en-US" dirty="0"/>
              <a:t>. </a:t>
            </a:r>
          </a:p>
          <a:p>
            <a:r>
              <a:rPr lang="en-US" dirty="0" err="1"/>
              <a:t>CodePipeline</a:t>
            </a:r>
            <a:r>
              <a:rPr lang="en-US" dirty="0"/>
              <a:t> </a:t>
            </a:r>
            <a:r>
              <a:rPr lang="en-US" b="1" dirty="0"/>
              <a:t>builds</a:t>
            </a:r>
            <a:r>
              <a:rPr lang="en-US" dirty="0"/>
              <a:t>, </a:t>
            </a:r>
            <a:r>
              <a:rPr lang="en-US" b="1" dirty="0"/>
              <a:t>tests</a:t>
            </a:r>
            <a:r>
              <a:rPr lang="en-US" dirty="0"/>
              <a:t>, and </a:t>
            </a:r>
            <a:r>
              <a:rPr lang="en-US" b="1" dirty="0"/>
              <a:t>deploys</a:t>
            </a:r>
            <a:r>
              <a:rPr lang="en-US" dirty="0"/>
              <a:t> your code every time there is a code change, based on the release process models you define.</a:t>
            </a:r>
          </a:p>
          <a:p>
            <a:endParaRPr lang="en-US" dirty="0"/>
          </a:p>
          <a:p>
            <a:endParaRPr lang="en-US" dirty="0"/>
          </a:p>
        </p:txBody>
      </p:sp>
      <p:pic>
        <p:nvPicPr>
          <p:cNvPr id="4" name="Picture 3"/>
          <p:cNvPicPr>
            <a:picLocks noChangeAspect="1"/>
          </p:cNvPicPr>
          <p:nvPr/>
        </p:nvPicPr>
        <p:blipFill>
          <a:blip r:embed="rId2"/>
          <a:stretch>
            <a:fillRect/>
          </a:stretch>
        </p:blipFill>
        <p:spPr>
          <a:xfrm>
            <a:off x="1143000" y="2776568"/>
            <a:ext cx="9484895" cy="3445732"/>
          </a:xfrm>
          <a:prstGeom prst="rect">
            <a:avLst/>
          </a:prstGeom>
        </p:spPr>
      </p:pic>
    </p:spTree>
    <p:extLst>
      <p:ext uri="{BB962C8B-B14F-4D97-AF65-F5344CB8AC3E}">
        <p14:creationId xmlns:p14="http://schemas.microsoft.com/office/powerpoint/2010/main" val="3116546061"/>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Demo/Lab: Code Pipeline</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36497116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a:t>
            </a:r>
            <a:r>
              <a:rPr lang="en-US" dirty="0" err="1"/>
              <a:t>CodeBuild</a:t>
            </a:r>
            <a:endParaRPr lang="en-US" dirty="0"/>
          </a:p>
        </p:txBody>
      </p:sp>
      <p:sp>
        <p:nvSpPr>
          <p:cNvPr id="3" name="Content Placeholder 2"/>
          <p:cNvSpPr>
            <a:spLocks noGrp="1"/>
          </p:cNvSpPr>
          <p:nvPr>
            <p:ph idx="1"/>
          </p:nvPr>
        </p:nvSpPr>
        <p:spPr/>
        <p:txBody>
          <a:bodyPr>
            <a:normAutofit/>
          </a:bodyPr>
          <a:lstStyle/>
          <a:p>
            <a:pPr lvl="1"/>
            <a:r>
              <a:rPr lang="en-US" sz="2600" b="1" dirty="0"/>
              <a:t>Fully managed</a:t>
            </a:r>
            <a:r>
              <a:rPr lang="en-US" sz="2600" dirty="0"/>
              <a:t> build service that </a:t>
            </a:r>
            <a:r>
              <a:rPr lang="en-US" sz="2600" b="1" dirty="0"/>
              <a:t>compiles</a:t>
            </a:r>
            <a:r>
              <a:rPr lang="en-US" sz="2600" dirty="0"/>
              <a:t> source code, runs </a:t>
            </a:r>
            <a:r>
              <a:rPr lang="en-US" sz="2600" b="1" dirty="0"/>
              <a:t>tests</a:t>
            </a:r>
            <a:r>
              <a:rPr lang="en-US" sz="2600" dirty="0"/>
              <a:t>, and </a:t>
            </a:r>
            <a:r>
              <a:rPr lang="en-US" sz="2600" b="1" dirty="0"/>
              <a:t>produces</a:t>
            </a:r>
            <a:r>
              <a:rPr lang="en-US" sz="2600" dirty="0"/>
              <a:t> software packages that are </a:t>
            </a:r>
            <a:r>
              <a:rPr lang="en-US" sz="2600" b="1" dirty="0"/>
              <a:t>ready</a:t>
            </a:r>
            <a:r>
              <a:rPr lang="en-US" sz="2600" dirty="0"/>
              <a:t> to deploy. </a:t>
            </a:r>
          </a:p>
          <a:p>
            <a:pPr lvl="1"/>
            <a:r>
              <a:rPr lang="en-US" sz="2600" dirty="0"/>
              <a:t>With </a:t>
            </a:r>
            <a:r>
              <a:rPr lang="en-US" sz="2600" dirty="0" err="1"/>
              <a:t>CodeBuild</a:t>
            </a:r>
            <a:r>
              <a:rPr lang="en-US" sz="2600" dirty="0"/>
              <a:t>, you don’t need to provision, manage, and scale your own build servers. </a:t>
            </a:r>
          </a:p>
        </p:txBody>
      </p:sp>
    </p:spTree>
    <p:extLst>
      <p:ext uri="{BB962C8B-B14F-4D97-AF65-F5344CB8AC3E}">
        <p14:creationId xmlns:p14="http://schemas.microsoft.com/office/powerpoint/2010/main" val="297272307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a:t>
            </a:r>
            <a:r>
              <a:rPr lang="en-US" dirty="0" err="1"/>
              <a:t>CodeDeploy</a:t>
            </a:r>
            <a:endParaRPr lang="en-US" dirty="0"/>
          </a:p>
        </p:txBody>
      </p:sp>
      <p:sp>
        <p:nvSpPr>
          <p:cNvPr id="3" name="Content Placeholder 2"/>
          <p:cNvSpPr>
            <a:spLocks noGrp="1"/>
          </p:cNvSpPr>
          <p:nvPr>
            <p:ph idx="1"/>
          </p:nvPr>
        </p:nvSpPr>
        <p:spPr/>
        <p:txBody>
          <a:bodyPr>
            <a:normAutofit/>
          </a:bodyPr>
          <a:lstStyle/>
          <a:p>
            <a:pPr lvl="1"/>
            <a:r>
              <a:rPr lang="en-US" sz="2400" b="1" dirty="0"/>
              <a:t>Automates</a:t>
            </a:r>
            <a:r>
              <a:rPr lang="en-US" sz="2400" dirty="0"/>
              <a:t> software deployments to a variety of compute services including Amazon </a:t>
            </a:r>
            <a:r>
              <a:rPr lang="en-US" sz="2400" b="1" dirty="0"/>
              <a:t>EC2</a:t>
            </a:r>
            <a:r>
              <a:rPr lang="en-US" sz="2400" dirty="0"/>
              <a:t>, AWS </a:t>
            </a:r>
            <a:r>
              <a:rPr lang="en-US" sz="2400" b="1" dirty="0"/>
              <a:t>Lambda</a:t>
            </a:r>
            <a:r>
              <a:rPr lang="en-US" sz="2400" dirty="0"/>
              <a:t>, and instances running </a:t>
            </a:r>
            <a:r>
              <a:rPr lang="en-US" sz="2400" b="1" dirty="0"/>
              <a:t>on-premises</a:t>
            </a:r>
            <a:r>
              <a:rPr lang="en-US" sz="2400" dirty="0"/>
              <a:t>. </a:t>
            </a:r>
          </a:p>
          <a:p>
            <a:pPr lvl="1"/>
            <a:r>
              <a:rPr lang="en-US" sz="2400" dirty="0"/>
              <a:t>Rapidly </a:t>
            </a:r>
            <a:r>
              <a:rPr lang="en-US" sz="2400" b="1" dirty="0"/>
              <a:t>release</a:t>
            </a:r>
            <a:r>
              <a:rPr lang="en-US" sz="2400" dirty="0"/>
              <a:t> new features</a:t>
            </a:r>
          </a:p>
          <a:p>
            <a:pPr lvl="1"/>
            <a:r>
              <a:rPr lang="en-US" sz="2400" dirty="0"/>
              <a:t>Handles the complexity of </a:t>
            </a:r>
            <a:r>
              <a:rPr lang="en-US" sz="2400" b="1" dirty="0"/>
              <a:t>updating</a:t>
            </a:r>
            <a:r>
              <a:rPr lang="en-US" sz="2400" dirty="0"/>
              <a:t> your applications. </a:t>
            </a:r>
          </a:p>
          <a:p>
            <a:pPr lvl="1"/>
            <a:r>
              <a:rPr lang="en-US" sz="2400" dirty="0"/>
              <a:t>Automate software </a:t>
            </a:r>
            <a:r>
              <a:rPr lang="en-US" sz="2400" b="1" dirty="0"/>
              <a:t>deployments</a:t>
            </a:r>
            <a:r>
              <a:rPr lang="en-US" sz="2400" dirty="0"/>
              <a:t>, eliminating the need for error-prone </a:t>
            </a:r>
            <a:r>
              <a:rPr lang="en-US" sz="2400" b="1" dirty="0"/>
              <a:t>manual</a:t>
            </a:r>
            <a:r>
              <a:rPr lang="en-US" sz="2400" dirty="0"/>
              <a:t> operations. </a:t>
            </a:r>
          </a:p>
          <a:p>
            <a:pPr lvl="1"/>
            <a:r>
              <a:rPr lang="en-US" sz="2400" b="1" dirty="0"/>
              <a:t>Scalable</a:t>
            </a:r>
            <a:r>
              <a:rPr lang="en-US" sz="2400" dirty="0"/>
              <a:t>, from a single Lambda function to thousands of EC2 instances.</a:t>
            </a:r>
          </a:p>
          <a:p>
            <a:pPr lvl="1"/>
            <a:endParaRPr lang="en-US" sz="2400" dirty="0"/>
          </a:p>
        </p:txBody>
      </p:sp>
    </p:spTree>
    <p:extLst>
      <p:ext uri="{BB962C8B-B14F-4D97-AF65-F5344CB8AC3E}">
        <p14:creationId xmlns:p14="http://schemas.microsoft.com/office/powerpoint/2010/main" val="843240724"/>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CodeDeploy</a:t>
            </a:r>
            <a:r>
              <a:rPr lang="en-US" dirty="0"/>
              <a:t>: Benefits</a:t>
            </a:r>
          </a:p>
        </p:txBody>
      </p:sp>
      <p:sp>
        <p:nvSpPr>
          <p:cNvPr id="3" name="Content Placeholder 2"/>
          <p:cNvSpPr>
            <a:spLocks noGrp="1"/>
          </p:cNvSpPr>
          <p:nvPr>
            <p:ph idx="1"/>
          </p:nvPr>
        </p:nvSpPr>
        <p:spPr/>
        <p:txBody>
          <a:bodyPr>
            <a:normAutofit/>
          </a:bodyPr>
          <a:lstStyle/>
          <a:p>
            <a:pPr lvl="1"/>
            <a:r>
              <a:rPr lang="en-US" sz="3200" dirty="0"/>
              <a:t>Automated Deployments</a:t>
            </a:r>
          </a:p>
          <a:p>
            <a:pPr lvl="1"/>
            <a:r>
              <a:rPr lang="en-US" sz="3200" dirty="0"/>
              <a:t>Minimize Downtime</a:t>
            </a:r>
          </a:p>
          <a:p>
            <a:pPr lvl="1"/>
            <a:r>
              <a:rPr lang="en-US" sz="3200" dirty="0"/>
              <a:t>Centralized Control</a:t>
            </a:r>
          </a:p>
          <a:p>
            <a:pPr lvl="1"/>
            <a:r>
              <a:rPr lang="en-US" sz="3200" dirty="0"/>
              <a:t>Easy To Adopt</a:t>
            </a:r>
          </a:p>
        </p:txBody>
      </p:sp>
    </p:spTree>
    <p:extLst>
      <p:ext uri="{BB962C8B-B14F-4D97-AF65-F5344CB8AC3E}">
        <p14:creationId xmlns:p14="http://schemas.microsoft.com/office/powerpoint/2010/main" val="2127475202"/>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a:t>
            </a:r>
            <a:r>
              <a:rPr lang="en-US" dirty="0" err="1"/>
              <a:t>CodeStar</a:t>
            </a:r>
            <a:endParaRPr lang="en-US" dirty="0"/>
          </a:p>
        </p:txBody>
      </p:sp>
      <p:sp>
        <p:nvSpPr>
          <p:cNvPr id="3" name="Content Placeholder 2"/>
          <p:cNvSpPr>
            <a:spLocks noGrp="1"/>
          </p:cNvSpPr>
          <p:nvPr>
            <p:ph idx="1"/>
          </p:nvPr>
        </p:nvSpPr>
        <p:spPr/>
        <p:txBody>
          <a:bodyPr>
            <a:normAutofit/>
          </a:bodyPr>
          <a:lstStyle/>
          <a:p>
            <a:pPr lvl="1"/>
            <a:r>
              <a:rPr lang="en-US" sz="2800" dirty="0"/>
              <a:t>Enables you to quickly </a:t>
            </a:r>
            <a:r>
              <a:rPr lang="en-US" sz="2800" b="1" dirty="0"/>
              <a:t>develop</a:t>
            </a:r>
            <a:r>
              <a:rPr lang="en-US" sz="2800" dirty="0"/>
              <a:t>, </a:t>
            </a:r>
            <a:r>
              <a:rPr lang="en-US" sz="2800" b="1" dirty="0"/>
              <a:t>build</a:t>
            </a:r>
            <a:r>
              <a:rPr lang="en-US" sz="2800" dirty="0"/>
              <a:t>, and </a:t>
            </a:r>
            <a:r>
              <a:rPr lang="en-US" sz="2800" b="1" dirty="0"/>
              <a:t>deploy</a:t>
            </a:r>
            <a:r>
              <a:rPr lang="en-US" sz="2800" dirty="0"/>
              <a:t> applications on AWS. </a:t>
            </a:r>
          </a:p>
          <a:p>
            <a:pPr lvl="1"/>
            <a:r>
              <a:rPr lang="en-US" sz="2800" dirty="0"/>
              <a:t>Provides a </a:t>
            </a:r>
            <a:r>
              <a:rPr lang="en-US" sz="2800" b="1" dirty="0"/>
              <a:t>unified</a:t>
            </a:r>
            <a:r>
              <a:rPr lang="en-US" sz="2800" dirty="0"/>
              <a:t> user interface, easily manage your software development activities</a:t>
            </a:r>
          </a:p>
          <a:p>
            <a:pPr lvl="1"/>
            <a:r>
              <a:rPr lang="en-US" sz="2800" dirty="0"/>
              <a:t>Set up your </a:t>
            </a:r>
            <a:r>
              <a:rPr lang="en-US" sz="2800" b="1" dirty="0"/>
              <a:t>entire</a:t>
            </a:r>
            <a:r>
              <a:rPr lang="en-US" sz="2800" dirty="0"/>
              <a:t> continuous delivery </a:t>
            </a:r>
            <a:r>
              <a:rPr lang="en-US" sz="2800" dirty="0" err="1"/>
              <a:t>toolchain</a:t>
            </a:r>
            <a:r>
              <a:rPr lang="en-US" sz="2800" dirty="0"/>
              <a:t> in minutes </a:t>
            </a:r>
          </a:p>
          <a:p>
            <a:pPr lvl="1"/>
            <a:r>
              <a:rPr lang="en-US" sz="2800" dirty="0"/>
              <a:t>Start releasing code </a:t>
            </a:r>
            <a:r>
              <a:rPr lang="en-US" sz="2800" b="1" dirty="0"/>
              <a:t>faster</a:t>
            </a:r>
          </a:p>
          <a:p>
            <a:pPr lvl="1"/>
            <a:endParaRPr lang="en-US" sz="2800" dirty="0"/>
          </a:p>
        </p:txBody>
      </p:sp>
    </p:spTree>
    <p:extLst>
      <p:ext uri="{BB962C8B-B14F-4D97-AF65-F5344CB8AC3E}">
        <p14:creationId xmlns:p14="http://schemas.microsoft.com/office/powerpoint/2010/main" val="97610430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3420528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Can I do with Streams?</a:t>
            </a:r>
          </a:p>
        </p:txBody>
      </p:sp>
      <p:sp>
        <p:nvSpPr>
          <p:cNvPr id="3" name="Content Placeholder 2"/>
          <p:cNvSpPr>
            <a:spLocks noGrp="1"/>
          </p:cNvSpPr>
          <p:nvPr>
            <p:ph idx="1"/>
          </p:nvPr>
        </p:nvSpPr>
        <p:spPr/>
        <p:txBody>
          <a:bodyPr>
            <a:normAutofit/>
          </a:bodyPr>
          <a:lstStyle/>
          <a:p>
            <a:r>
              <a:rPr lang="en-US" sz="4000" b="1" dirty="0"/>
              <a:t>Use Cases</a:t>
            </a:r>
          </a:p>
          <a:p>
            <a:pPr lvl="1"/>
            <a:r>
              <a:rPr lang="en-US" sz="3600" b="1" dirty="0"/>
              <a:t>Accelerated</a:t>
            </a:r>
            <a:r>
              <a:rPr lang="en-US" sz="3600" dirty="0"/>
              <a:t> log and data feed intake and processing</a:t>
            </a:r>
          </a:p>
          <a:p>
            <a:pPr lvl="1"/>
            <a:r>
              <a:rPr lang="en-US" sz="3600" b="1" dirty="0"/>
              <a:t>Real-time</a:t>
            </a:r>
            <a:r>
              <a:rPr lang="en-US" sz="3600" dirty="0"/>
              <a:t> metrics and reporting</a:t>
            </a:r>
          </a:p>
          <a:p>
            <a:pPr lvl="1"/>
            <a:r>
              <a:rPr lang="en-US" sz="3600" b="1" dirty="0"/>
              <a:t>Real-time</a:t>
            </a:r>
            <a:r>
              <a:rPr lang="en-US" sz="3600" dirty="0"/>
              <a:t> data analytics</a:t>
            </a:r>
          </a:p>
          <a:p>
            <a:pPr lvl="1"/>
            <a:r>
              <a:rPr lang="en-US" sz="3600" b="1" dirty="0"/>
              <a:t>Complex</a:t>
            </a:r>
            <a:r>
              <a:rPr lang="en-US" sz="3600" dirty="0"/>
              <a:t> stream processing</a:t>
            </a:r>
          </a:p>
          <a:p>
            <a:endParaRPr lang="en-US" sz="4000" dirty="0"/>
          </a:p>
          <a:p>
            <a:endParaRPr lang="en-US" sz="4000" dirty="0"/>
          </a:p>
        </p:txBody>
      </p:sp>
    </p:spTree>
    <p:extLst>
      <p:ext uri="{BB962C8B-B14F-4D97-AF65-F5344CB8AC3E}">
        <p14:creationId xmlns:p14="http://schemas.microsoft.com/office/powerpoint/2010/main" val="3687428613"/>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using Streams</a:t>
            </a:r>
          </a:p>
        </p:txBody>
      </p:sp>
      <p:sp>
        <p:nvSpPr>
          <p:cNvPr id="3" name="Content Placeholder 2"/>
          <p:cNvSpPr>
            <a:spLocks noGrp="1"/>
          </p:cNvSpPr>
          <p:nvPr>
            <p:ph idx="1"/>
          </p:nvPr>
        </p:nvSpPr>
        <p:spPr/>
        <p:txBody>
          <a:bodyPr>
            <a:normAutofit/>
          </a:bodyPr>
          <a:lstStyle/>
          <a:p>
            <a:pPr lvl="1"/>
            <a:r>
              <a:rPr lang="en-US" sz="4000" dirty="0"/>
              <a:t>Low latency</a:t>
            </a:r>
          </a:p>
          <a:p>
            <a:pPr lvl="1"/>
            <a:r>
              <a:rPr lang="en-US" sz="4000" dirty="0"/>
              <a:t>Multiple clients can consume at the same time</a:t>
            </a:r>
          </a:p>
          <a:p>
            <a:pPr lvl="1"/>
            <a:r>
              <a:rPr lang="en-US" sz="4000" dirty="0"/>
              <a:t>Managed</a:t>
            </a:r>
          </a:p>
          <a:p>
            <a:pPr lvl="1"/>
            <a:r>
              <a:rPr lang="en-US" sz="4000" dirty="0"/>
              <a:t>Fault-tolerant consumption using </a:t>
            </a:r>
            <a:r>
              <a:rPr lang="en-US" sz="4000" b="1" dirty="0"/>
              <a:t>KCL</a:t>
            </a:r>
          </a:p>
        </p:txBody>
      </p:sp>
    </p:spTree>
    <p:extLst>
      <p:ext uri="{BB962C8B-B14F-4D97-AF65-F5344CB8AC3E}">
        <p14:creationId xmlns:p14="http://schemas.microsoft.com/office/powerpoint/2010/main" val="180186639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Amazon Kinesis Streams- High Level Architecture</a:t>
            </a:r>
          </a:p>
        </p:txBody>
      </p:sp>
      <p:pic>
        <p:nvPicPr>
          <p:cNvPr id="4" name="Content Placeholder 3"/>
          <p:cNvPicPr>
            <a:picLocks noGrp="1" noChangeAspect="1"/>
          </p:cNvPicPr>
          <p:nvPr>
            <p:ph idx="1"/>
          </p:nvPr>
        </p:nvPicPr>
        <p:blipFill>
          <a:blip r:embed="rId2"/>
          <a:srcRect t="-7948" b="-7948"/>
          <a:stretch>
            <a:fillRect/>
          </a:stretch>
        </p:blipFill>
        <p:spPr/>
      </p:pic>
    </p:spTree>
    <p:extLst>
      <p:ext uri="{BB962C8B-B14F-4D97-AF65-F5344CB8AC3E}">
        <p14:creationId xmlns:p14="http://schemas.microsoft.com/office/powerpoint/2010/main" val="179106453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Stream Terminology</a:t>
            </a:r>
          </a:p>
        </p:txBody>
      </p:sp>
      <p:sp>
        <p:nvSpPr>
          <p:cNvPr id="3" name="Content Placeholder 2"/>
          <p:cNvSpPr>
            <a:spLocks noGrp="1"/>
          </p:cNvSpPr>
          <p:nvPr>
            <p:ph idx="1"/>
          </p:nvPr>
        </p:nvSpPr>
        <p:spPr/>
        <p:txBody>
          <a:bodyPr numCol="2">
            <a:noAutofit/>
          </a:bodyPr>
          <a:lstStyle/>
          <a:p>
            <a:pPr lvl="1"/>
            <a:r>
              <a:rPr lang="en-US" sz="3800" dirty="0"/>
              <a:t>Stream</a:t>
            </a:r>
          </a:p>
          <a:p>
            <a:pPr lvl="1"/>
            <a:r>
              <a:rPr lang="en-US" sz="3800" dirty="0"/>
              <a:t>Data Records</a:t>
            </a:r>
          </a:p>
          <a:p>
            <a:pPr lvl="1"/>
            <a:r>
              <a:rPr lang="en-US" sz="3800" dirty="0"/>
              <a:t>Retention Period</a:t>
            </a:r>
          </a:p>
          <a:p>
            <a:pPr lvl="1"/>
            <a:r>
              <a:rPr lang="en-US" sz="3800" dirty="0"/>
              <a:t>Producers</a:t>
            </a:r>
          </a:p>
          <a:p>
            <a:pPr lvl="1"/>
            <a:r>
              <a:rPr lang="en-US" sz="3800" dirty="0"/>
              <a:t>Consumers</a:t>
            </a:r>
          </a:p>
          <a:p>
            <a:pPr lvl="1"/>
            <a:r>
              <a:rPr lang="en-US" sz="3800" dirty="0"/>
              <a:t>Shards</a:t>
            </a:r>
          </a:p>
          <a:p>
            <a:pPr lvl="1"/>
            <a:r>
              <a:rPr lang="en-US" sz="3800" dirty="0"/>
              <a:t>Partition Keys</a:t>
            </a:r>
          </a:p>
          <a:p>
            <a:pPr lvl="1"/>
            <a:r>
              <a:rPr lang="en-US" sz="3800" dirty="0"/>
              <a:t>Sequence Numbers</a:t>
            </a:r>
          </a:p>
          <a:p>
            <a:pPr lvl="1"/>
            <a:r>
              <a:rPr lang="en-US" sz="3800" dirty="0"/>
              <a:t>KPL/KCL</a:t>
            </a:r>
          </a:p>
          <a:p>
            <a:pPr lvl="1"/>
            <a:r>
              <a:rPr lang="en-US" sz="3800" dirty="0"/>
              <a:t>Application Name</a:t>
            </a:r>
          </a:p>
        </p:txBody>
      </p:sp>
    </p:spTree>
    <p:extLst>
      <p:ext uri="{BB962C8B-B14F-4D97-AF65-F5344CB8AC3E}">
        <p14:creationId xmlns:p14="http://schemas.microsoft.com/office/powerpoint/2010/main" val="295915819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Module 1</a:t>
            </a:r>
          </a:p>
        </p:txBody>
      </p:sp>
      <p:sp>
        <p:nvSpPr>
          <p:cNvPr id="5" name="Text Placeholder 4"/>
          <p:cNvSpPr>
            <a:spLocks noGrp="1"/>
          </p:cNvSpPr>
          <p:nvPr>
            <p:ph type="body" idx="1"/>
          </p:nvPr>
        </p:nvSpPr>
        <p:spPr/>
        <p:txBody>
          <a:bodyPr/>
          <a:lstStyle/>
          <a:p>
            <a:r>
              <a:rPr lang="en-US" dirty="0"/>
              <a:t>Big data overview and pipeline</a:t>
            </a:r>
          </a:p>
        </p:txBody>
      </p:sp>
    </p:spTree>
    <p:extLst>
      <p:ext uri="{BB962C8B-B14F-4D97-AF65-F5344CB8AC3E}">
        <p14:creationId xmlns:p14="http://schemas.microsoft.com/office/powerpoint/2010/main" val="232632213"/>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l="-5987" r="-5987"/>
          <a:stretch>
            <a:fillRect/>
          </a:stretch>
        </p:blipFill>
        <p:spPr>
          <a:xfrm>
            <a:off x="1981200" y="793751"/>
            <a:ext cx="8229600" cy="5332413"/>
          </a:xfrm>
        </p:spPr>
      </p:pic>
    </p:spTree>
    <p:extLst>
      <p:ext uri="{BB962C8B-B14F-4D97-AF65-F5344CB8AC3E}">
        <p14:creationId xmlns:p14="http://schemas.microsoft.com/office/powerpoint/2010/main" val="2381485946"/>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Kinesis Data Record</a:t>
            </a:r>
          </a:p>
        </p:txBody>
      </p:sp>
      <p:sp>
        <p:nvSpPr>
          <p:cNvPr id="3" name="Content Placeholder 2"/>
          <p:cNvSpPr>
            <a:spLocks noGrp="1"/>
          </p:cNvSpPr>
          <p:nvPr>
            <p:ph idx="1"/>
          </p:nvPr>
        </p:nvSpPr>
        <p:spPr/>
        <p:txBody>
          <a:bodyPr>
            <a:normAutofit/>
          </a:bodyPr>
          <a:lstStyle/>
          <a:p>
            <a:pPr lvl="1"/>
            <a:r>
              <a:rPr lang="en-US" sz="4000" dirty="0"/>
              <a:t>Partition key</a:t>
            </a:r>
          </a:p>
          <a:p>
            <a:pPr lvl="1"/>
            <a:r>
              <a:rPr lang="en-US" sz="4000" dirty="0"/>
              <a:t>Sequence Number</a:t>
            </a:r>
          </a:p>
          <a:p>
            <a:pPr lvl="1"/>
            <a:r>
              <a:rPr lang="en-US" sz="4000" dirty="0"/>
              <a:t>Blob</a:t>
            </a:r>
          </a:p>
        </p:txBody>
      </p:sp>
    </p:spTree>
    <p:extLst>
      <p:ext uri="{BB962C8B-B14F-4D97-AF65-F5344CB8AC3E}">
        <p14:creationId xmlns:p14="http://schemas.microsoft.com/office/powerpoint/2010/main" val="2633121676"/>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Putting Data Into Amazon Kinesis Streams</a:t>
            </a:r>
          </a:p>
        </p:txBody>
      </p:sp>
      <p:sp>
        <p:nvSpPr>
          <p:cNvPr id="6" name="Content Placeholder 5"/>
          <p:cNvSpPr>
            <a:spLocks noGrp="1"/>
          </p:cNvSpPr>
          <p:nvPr>
            <p:ph idx="1"/>
          </p:nvPr>
        </p:nvSpPr>
        <p:spPr>
          <a:xfrm>
            <a:off x="655521" y="1133328"/>
            <a:ext cx="10911686" cy="4941723"/>
          </a:xfrm>
        </p:spPr>
        <p:txBody>
          <a:bodyPr>
            <a:noAutofit/>
          </a:bodyPr>
          <a:lstStyle/>
          <a:p>
            <a:pPr marL="342900" indent="-342900">
              <a:buFont typeface="Arial" panose="020B0604020202020204" pitchFamily="34" charset="0"/>
              <a:buChar char="•"/>
            </a:pPr>
            <a:r>
              <a:rPr lang="en-US" sz="2800" dirty="0">
                <a:solidFill>
                  <a:schemeClr val="tx1"/>
                </a:solidFill>
              </a:rPr>
              <a:t>Each shard in a stream: </a:t>
            </a:r>
          </a:p>
          <a:p>
            <a:pPr lvl="1"/>
            <a:r>
              <a:rPr lang="en-US" sz="2400" dirty="0">
                <a:solidFill>
                  <a:schemeClr val="tx1"/>
                </a:solidFill>
              </a:rPr>
              <a:t>Ingests up to </a:t>
            </a:r>
            <a:r>
              <a:rPr lang="en-US" sz="2400" b="1" dirty="0">
                <a:solidFill>
                  <a:schemeClr val="tx1"/>
                </a:solidFill>
              </a:rPr>
              <a:t>1 MB/sec</a:t>
            </a:r>
            <a:r>
              <a:rPr lang="en-US" sz="2400" dirty="0">
                <a:solidFill>
                  <a:schemeClr val="tx1"/>
                </a:solidFill>
              </a:rPr>
              <a:t> of data, up to </a:t>
            </a:r>
            <a:r>
              <a:rPr lang="en-US" sz="2400" b="1" dirty="0">
                <a:solidFill>
                  <a:schemeClr val="tx1"/>
                </a:solidFill>
              </a:rPr>
              <a:t>1000</a:t>
            </a:r>
            <a:r>
              <a:rPr lang="en-US" sz="2400" dirty="0">
                <a:solidFill>
                  <a:schemeClr val="tx1"/>
                </a:solidFill>
              </a:rPr>
              <a:t> transactions per second (TPS).</a:t>
            </a:r>
          </a:p>
          <a:p>
            <a:pPr lvl="1"/>
            <a:r>
              <a:rPr lang="en-US" sz="2400" dirty="0">
                <a:solidFill>
                  <a:schemeClr val="tx1"/>
                </a:solidFill>
              </a:rPr>
              <a:t>Emits up to </a:t>
            </a:r>
            <a:r>
              <a:rPr lang="en-US" sz="2400" b="1" dirty="0">
                <a:solidFill>
                  <a:schemeClr val="tx1"/>
                </a:solidFill>
              </a:rPr>
              <a:t>2 MB/sec</a:t>
            </a:r>
            <a:r>
              <a:rPr lang="en-US" sz="2400" dirty="0">
                <a:solidFill>
                  <a:schemeClr val="tx1"/>
                </a:solidFill>
              </a:rPr>
              <a:t> of data.</a:t>
            </a:r>
            <a:endParaRPr lang="en-US" sz="3600" dirty="0">
              <a:solidFill>
                <a:schemeClr val="tx1"/>
              </a:solidFill>
            </a:endParaRPr>
          </a:p>
          <a:p>
            <a:pPr marL="342900" indent="-342900">
              <a:buFont typeface="Arial" panose="020B0604020202020204" pitchFamily="34" charset="0"/>
              <a:buChar char="•"/>
            </a:pPr>
            <a:r>
              <a:rPr lang="en-US" sz="2800" dirty="0">
                <a:solidFill>
                  <a:schemeClr val="tx1"/>
                </a:solidFill>
              </a:rPr>
              <a:t>Streams can be </a:t>
            </a:r>
            <a:r>
              <a:rPr lang="en-US" sz="2800" b="1" dirty="0">
                <a:solidFill>
                  <a:schemeClr val="tx1"/>
                </a:solidFill>
              </a:rPr>
              <a:t>scaled</a:t>
            </a:r>
            <a:r>
              <a:rPr lang="en-US" sz="2800" dirty="0">
                <a:solidFill>
                  <a:schemeClr val="tx1"/>
                </a:solidFill>
              </a:rPr>
              <a:t> by </a:t>
            </a:r>
            <a:r>
              <a:rPr lang="en-US" sz="2800" b="1" dirty="0">
                <a:solidFill>
                  <a:schemeClr val="tx1"/>
                </a:solidFill>
              </a:rPr>
              <a:t>adding and removing shards</a:t>
            </a:r>
            <a:r>
              <a:rPr lang="en-US" sz="2800" dirty="0">
                <a:solidFill>
                  <a:schemeClr val="tx1"/>
                </a:solidFill>
              </a:rPr>
              <a:t>.</a:t>
            </a:r>
          </a:p>
          <a:p>
            <a:pPr marL="342900" indent="-342900">
              <a:buFont typeface="Arial" panose="020B0604020202020204" pitchFamily="34" charset="0"/>
              <a:buChar char="•"/>
            </a:pPr>
            <a:r>
              <a:rPr lang="en-US" sz="2800" dirty="0">
                <a:solidFill>
                  <a:schemeClr val="tx1"/>
                </a:solidFill>
              </a:rPr>
              <a:t>Streams use a simple PUT interface to store data.</a:t>
            </a:r>
          </a:p>
          <a:p>
            <a:pPr lvl="1"/>
            <a:r>
              <a:rPr lang="en-US" sz="2400" dirty="0">
                <a:solidFill>
                  <a:schemeClr val="tx1"/>
                </a:solidFill>
              </a:rPr>
              <a:t>Producers use </a:t>
            </a:r>
            <a:r>
              <a:rPr lang="en-US" sz="2400" b="1" dirty="0">
                <a:solidFill>
                  <a:schemeClr val="tx1"/>
                </a:solidFill>
              </a:rPr>
              <a:t>PUT</a:t>
            </a:r>
            <a:r>
              <a:rPr lang="en-US" sz="2400" dirty="0">
                <a:solidFill>
                  <a:schemeClr val="tx1"/>
                </a:solidFill>
              </a:rPr>
              <a:t> calls to store data in a stream.</a:t>
            </a:r>
          </a:p>
          <a:p>
            <a:pPr lvl="1"/>
            <a:r>
              <a:rPr lang="en-US" sz="2400" b="1" dirty="0">
                <a:solidFill>
                  <a:schemeClr val="tx1"/>
                </a:solidFill>
              </a:rPr>
              <a:t>Partition keys</a:t>
            </a:r>
            <a:r>
              <a:rPr lang="en-US" sz="2400" dirty="0">
                <a:solidFill>
                  <a:schemeClr val="tx1"/>
                </a:solidFill>
              </a:rPr>
              <a:t> are used to distribute PUTs across shards.</a:t>
            </a:r>
          </a:p>
          <a:p>
            <a:pPr lvl="1"/>
            <a:r>
              <a:rPr lang="en-US" sz="2400" dirty="0">
                <a:solidFill>
                  <a:schemeClr val="tx1"/>
                </a:solidFill>
              </a:rPr>
              <a:t>A unique </a:t>
            </a:r>
            <a:r>
              <a:rPr lang="en-US" sz="2400" b="1" dirty="0">
                <a:solidFill>
                  <a:schemeClr val="tx1"/>
                </a:solidFill>
              </a:rPr>
              <a:t>sequence number</a:t>
            </a:r>
            <a:r>
              <a:rPr lang="en-US" sz="2400" dirty="0">
                <a:solidFill>
                  <a:schemeClr val="tx1"/>
                </a:solidFill>
              </a:rPr>
              <a:t> is returned to the producer on successful PUT.</a:t>
            </a:r>
          </a:p>
        </p:txBody>
      </p:sp>
    </p:spTree>
    <p:extLst>
      <p:ext uri="{BB962C8B-B14F-4D97-AF65-F5344CB8AC3E}">
        <p14:creationId xmlns:p14="http://schemas.microsoft.com/office/powerpoint/2010/main" val="57707204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How Data Moves Through Amazon Kinesis Streams</a:t>
            </a:r>
          </a:p>
        </p:txBody>
      </p:sp>
      <p:graphicFrame>
        <p:nvGraphicFramePr>
          <p:cNvPr id="6" name="Table 5"/>
          <p:cNvGraphicFramePr>
            <a:graphicFrameLocks noGrp="1"/>
          </p:cNvGraphicFramePr>
          <p:nvPr>
            <p:extLst/>
          </p:nvPr>
        </p:nvGraphicFramePr>
        <p:xfrm>
          <a:off x="3085105" y="2988057"/>
          <a:ext cx="833120" cy="447040"/>
        </p:xfrm>
        <a:graphic>
          <a:graphicData uri="http://schemas.openxmlformats.org/drawingml/2006/table">
            <a:tbl>
              <a:tblPr bandRow="1">
                <a:tableStyleId>{5C22544A-7EE6-4342-B048-85BDC9FD1C3A}</a:tableStyleId>
              </a:tblPr>
              <a:tblGrid>
                <a:gridCol w="208280">
                  <a:extLst>
                    <a:ext uri="{9D8B030D-6E8A-4147-A177-3AD203B41FA5}">
                      <a16:colId xmlns="" xmlns:a16="http://schemas.microsoft.com/office/drawing/2014/main" val="20000"/>
                    </a:ext>
                  </a:extLst>
                </a:gridCol>
                <a:gridCol w="208280">
                  <a:extLst>
                    <a:ext uri="{9D8B030D-6E8A-4147-A177-3AD203B41FA5}">
                      <a16:colId xmlns="" xmlns:a16="http://schemas.microsoft.com/office/drawing/2014/main" val="20001"/>
                    </a:ext>
                  </a:extLst>
                </a:gridCol>
                <a:gridCol w="208280">
                  <a:extLst>
                    <a:ext uri="{9D8B030D-6E8A-4147-A177-3AD203B41FA5}">
                      <a16:colId xmlns="" xmlns:a16="http://schemas.microsoft.com/office/drawing/2014/main" val="20002"/>
                    </a:ext>
                  </a:extLst>
                </a:gridCol>
                <a:gridCol w="208280">
                  <a:extLst>
                    <a:ext uri="{9D8B030D-6E8A-4147-A177-3AD203B41FA5}">
                      <a16:colId xmlns="" xmlns:a16="http://schemas.microsoft.com/office/drawing/2014/main" val="20003"/>
                    </a:ext>
                  </a:extLst>
                </a:gridCol>
              </a:tblGrid>
              <a:tr h="447040">
                <a:tc>
                  <a:txBody>
                    <a:bodyPr/>
                    <a:lstStyle/>
                    <a:p>
                      <a:pPr algn="ctr"/>
                      <a:r>
                        <a:rPr lang="en-US" sz="2100" b="1" dirty="0">
                          <a:solidFill>
                            <a:schemeClr val="bg1"/>
                          </a:solidFill>
                        </a:rPr>
                        <a:t>4</a:t>
                      </a:r>
                    </a:p>
                  </a:txBody>
                  <a:tcPr marT="60960" marB="60960">
                    <a:solidFill>
                      <a:schemeClr val="accent4">
                        <a:lumMod val="60000"/>
                        <a:lumOff val="40000"/>
                      </a:schemeClr>
                    </a:solidFill>
                  </a:tcPr>
                </a:tc>
                <a:tc>
                  <a:txBody>
                    <a:bodyPr/>
                    <a:lstStyle/>
                    <a:p>
                      <a:pPr algn="ctr"/>
                      <a:r>
                        <a:rPr lang="en-US" sz="2100" b="1" dirty="0">
                          <a:solidFill>
                            <a:schemeClr val="bg1"/>
                          </a:solidFill>
                        </a:rPr>
                        <a:t>3</a:t>
                      </a:r>
                    </a:p>
                  </a:txBody>
                  <a:tcPr marT="60960" marB="60960">
                    <a:solidFill>
                      <a:schemeClr val="accent4">
                        <a:lumMod val="60000"/>
                        <a:lumOff val="40000"/>
                      </a:schemeClr>
                    </a:solidFill>
                  </a:tcPr>
                </a:tc>
                <a:tc>
                  <a:txBody>
                    <a:bodyPr/>
                    <a:lstStyle/>
                    <a:p>
                      <a:pPr algn="ctr"/>
                      <a:r>
                        <a:rPr lang="en-US" sz="2100" b="1" dirty="0">
                          <a:solidFill>
                            <a:schemeClr val="bg1"/>
                          </a:solidFill>
                        </a:rPr>
                        <a:t>2</a:t>
                      </a:r>
                    </a:p>
                  </a:txBody>
                  <a:tcPr marT="60960" marB="60960">
                    <a:solidFill>
                      <a:schemeClr val="accent4">
                        <a:lumMod val="60000"/>
                        <a:lumOff val="40000"/>
                      </a:schemeClr>
                    </a:solidFill>
                  </a:tcPr>
                </a:tc>
                <a:tc>
                  <a:txBody>
                    <a:bodyPr/>
                    <a:lstStyle/>
                    <a:p>
                      <a:pPr algn="ctr"/>
                      <a:r>
                        <a:rPr lang="en-US" sz="2100" b="1" dirty="0">
                          <a:solidFill>
                            <a:schemeClr val="bg1"/>
                          </a:solidFill>
                        </a:rPr>
                        <a:t>1</a:t>
                      </a:r>
                    </a:p>
                  </a:txBody>
                  <a:tcPr marT="60960" marB="60960">
                    <a:solidFill>
                      <a:schemeClr val="accent4">
                        <a:lumMod val="60000"/>
                        <a:lumOff val="40000"/>
                      </a:schemeClr>
                    </a:solidFill>
                  </a:tcPr>
                </a:tc>
                <a:extLst>
                  <a:ext uri="{0D108BD9-81ED-4DB2-BD59-A6C34878D82A}">
                    <a16:rowId xmlns="" xmlns:a16="http://schemas.microsoft.com/office/drawing/2014/main" val="10000"/>
                  </a:ext>
                </a:extLst>
              </a:tr>
            </a:tbl>
          </a:graphicData>
        </a:graphic>
      </p:graphicFrame>
      <p:sp>
        <p:nvSpPr>
          <p:cNvPr id="10" name="TextBox 9"/>
          <p:cNvSpPr txBox="1"/>
          <p:nvPr/>
        </p:nvSpPr>
        <p:spPr>
          <a:xfrm>
            <a:off x="1749424" y="2429935"/>
            <a:ext cx="1580445" cy="307777"/>
          </a:xfrm>
          <a:prstGeom prst="rect">
            <a:avLst/>
          </a:prstGeom>
          <a:noFill/>
        </p:spPr>
        <p:txBody>
          <a:bodyPr wrap="square" rtlCol="0">
            <a:spAutoFit/>
          </a:bodyPr>
          <a:lstStyle/>
          <a:p>
            <a:pPr algn="ctr"/>
            <a:r>
              <a:rPr lang="en-US" sz="1400" dirty="0"/>
              <a:t>Producer A</a:t>
            </a:r>
            <a:endParaRPr lang="en-US" dirty="0"/>
          </a:p>
        </p:txBody>
      </p:sp>
      <p:graphicFrame>
        <p:nvGraphicFramePr>
          <p:cNvPr id="18" name="Table 17"/>
          <p:cNvGraphicFramePr>
            <a:graphicFrameLocks noGrp="1"/>
          </p:cNvGraphicFramePr>
          <p:nvPr>
            <p:extLst/>
          </p:nvPr>
        </p:nvGraphicFramePr>
        <p:xfrm>
          <a:off x="3085105" y="3565045"/>
          <a:ext cx="833120" cy="447040"/>
        </p:xfrm>
        <a:graphic>
          <a:graphicData uri="http://schemas.openxmlformats.org/drawingml/2006/table">
            <a:tbl>
              <a:tblPr bandRow="1">
                <a:tableStyleId>{5C22544A-7EE6-4342-B048-85BDC9FD1C3A}</a:tableStyleId>
              </a:tblPr>
              <a:tblGrid>
                <a:gridCol w="208280">
                  <a:extLst>
                    <a:ext uri="{9D8B030D-6E8A-4147-A177-3AD203B41FA5}">
                      <a16:colId xmlns="" xmlns:a16="http://schemas.microsoft.com/office/drawing/2014/main" val="20000"/>
                    </a:ext>
                  </a:extLst>
                </a:gridCol>
                <a:gridCol w="208280">
                  <a:extLst>
                    <a:ext uri="{9D8B030D-6E8A-4147-A177-3AD203B41FA5}">
                      <a16:colId xmlns="" xmlns:a16="http://schemas.microsoft.com/office/drawing/2014/main" val="20001"/>
                    </a:ext>
                  </a:extLst>
                </a:gridCol>
                <a:gridCol w="208280">
                  <a:extLst>
                    <a:ext uri="{9D8B030D-6E8A-4147-A177-3AD203B41FA5}">
                      <a16:colId xmlns="" xmlns:a16="http://schemas.microsoft.com/office/drawing/2014/main" val="20002"/>
                    </a:ext>
                  </a:extLst>
                </a:gridCol>
                <a:gridCol w="208280">
                  <a:extLst>
                    <a:ext uri="{9D8B030D-6E8A-4147-A177-3AD203B41FA5}">
                      <a16:colId xmlns="" xmlns:a16="http://schemas.microsoft.com/office/drawing/2014/main" val="20003"/>
                    </a:ext>
                  </a:extLst>
                </a:gridCol>
              </a:tblGrid>
              <a:tr h="447040">
                <a:tc>
                  <a:txBody>
                    <a:bodyPr/>
                    <a:lstStyle/>
                    <a:p>
                      <a:pPr algn="ctr"/>
                      <a:r>
                        <a:rPr lang="en-US" sz="2100" b="1" dirty="0">
                          <a:solidFill>
                            <a:schemeClr val="bg1"/>
                          </a:solidFill>
                        </a:rPr>
                        <a:t>4</a:t>
                      </a:r>
                    </a:p>
                  </a:txBody>
                  <a:tcPr marT="60960" marB="60960">
                    <a:solidFill>
                      <a:srgbClr val="0091E8"/>
                    </a:solidFill>
                  </a:tcPr>
                </a:tc>
                <a:tc>
                  <a:txBody>
                    <a:bodyPr/>
                    <a:lstStyle/>
                    <a:p>
                      <a:pPr algn="ctr"/>
                      <a:r>
                        <a:rPr lang="en-US" sz="2100" b="1" dirty="0">
                          <a:solidFill>
                            <a:schemeClr val="bg1"/>
                          </a:solidFill>
                        </a:rPr>
                        <a:t>3</a:t>
                      </a:r>
                    </a:p>
                  </a:txBody>
                  <a:tcPr marT="60960" marB="60960">
                    <a:solidFill>
                      <a:srgbClr val="0091E8"/>
                    </a:solidFill>
                  </a:tcPr>
                </a:tc>
                <a:tc>
                  <a:txBody>
                    <a:bodyPr/>
                    <a:lstStyle/>
                    <a:p>
                      <a:pPr algn="ctr"/>
                      <a:r>
                        <a:rPr lang="en-US" sz="2100" b="1" dirty="0">
                          <a:solidFill>
                            <a:schemeClr val="bg1"/>
                          </a:solidFill>
                        </a:rPr>
                        <a:t>2</a:t>
                      </a:r>
                    </a:p>
                  </a:txBody>
                  <a:tcPr marT="60960" marB="60960">
                    <a:solidFill>
                      <a:srgbClr val="0091E8"/>
                    </a:solidFill>
                  </a:tcPr>
                </a:tc>
                <a:tc>
                  <a:txBody>
                    <a:bodyPr/>
                    <a:lstStyle/>
                    <a:p>
                      <a:pPr algn="ctr"/>
                      <a:r>
                        <a:rPr lang="en-US" sz="2100" b="1" dirty="0">
                          <a:solidFill>
                            <a:schemeClr val="bg1"/>
                          </a:solidFill>
                        </a:rPr>
                        <a:t>1</a:t>
                      </a:r>
                    </a:p>
                  </a:txBody>
                  <a:tcPr marT="60960" marB="60960">
                    <a:solidFill>
                      <a:srgbClr val="0091E8"/>
                    </a:solidFill>
                  </a:tcPr>
                </a:tc>
                <a:extLst>
                  <a:ext uri="{0D108BD9-81ED-4DB2-BD59-A6C34878D82A}">
                    <a16:rowId xmlns="" xmlns:a16="http://schemas.microsoft.com/office/drawing/2014/main" val="10000"/>
                  </a:ext>
                </a:extLst>
              </a:tr>
            </a:tbl>
          </a:graphicData>
        </a:graphic>
      </p:graphicFrame>
      <p:graphicFrame>
        <p:nvGraphicFramePr>
          <p:cNvPr id="19" name="Table 18"/>
          <p:cNvGraphicFramePr>
            <a:graphicFrameLocks noGrp="1"/>
          </p:cNvGraphicFramePr>
          <p:nvPr>
            <p:extLst/>
          </p:nvPr>
        </p:nvGraphicFramePr>
        <p:xfrm>
          <a:off x="3085105" y="2411069"/>
          <a:ext cx="833120" cy="447040"/>
        </p:xfrm>
        <a:graphic>
          <a:graphicData uri="http://schemas.openxmlformats.org/drawingml/2006/table">
            <a:tbl>
              <a:tblPr bandRow="1">
                <a:tableStyleId>{5C22544A-7EE6-4342-B048-85BDC9FD1C3A}</a:tableStyleId>
              </a:tblPr>
              <a:tblGrid>
                <a:gridCol w="208280">
                  <a:extLst>
                    <a:ext uri="{9D8B030D-6E8A-4147-A177-3AD203B41FA5}">
                      <a16:colId xmlns="" xmlns:a16="http://schemas.microsoft.com/office/drawing/2014/main" val="20000"/>
                    </a:ext>
                  </a:extLst>
                </a:gridCol>
                <a:gridCol w="208280">
                  <a:extLst>
                    <a:ext uri="{9D8B030D-6E8A-4147-A177-3AD203B41FA5}">
                      <a16:colId xmlns="" xmlns:a16="http://schemas.microsoft.com/office/drawing/2014/main" val="20001"/>
                    </a:ext>
                  </a:extLst>
                </a:gridCol>
                <a:gridCol w="208280">
                  <a:extLst>
                    <a:ext uri="{9D8B030D-6E8A-4147-A177-3AD203B41FA5}">
                      <a16:colId xmlns="" xmlns:a16="http://schemas.microsoft.com/office/drawing/2014/main" val="20002"/>
                    </a:ext>
                  </a:extLst>
                </a:gridCol>
                <a:gridCol w="208280">
                  <a:extLst>
                    <a:ext uri="{9D8B030D-6E8A-4147-A177-3AD203B41FA5}">
                      <a16:colId xmlns="" xmlns:a16="http://schemas.microsoft.com/office/drawing/2014/main" val="20003"/>
                    </a:ext>
                  </a:extLst>
                </a:gridCol>
              </a:tblGrid>
              <a:tr h="447040">
                <a:tc>
                  <a:txBody>
                    <a:bodyPr/>
                    <a:lstStyle/>
                    <a:p>
                      <a:pPr algn="ctr"/>
                      <a:r>
                        <a:rPr lang="en-US" sz="2100" b="1" dirty="0">
                          <a:solidFill>
                            <a:schemeClr val="bg1"/>
                          </a:solidFill>
                        </a:rPr>
                        <a:t>4</a:t>
                      </a:r>
                    </a:p>
                  </a:txBody>
                  <a:tcPr marT="60960" marB="60960">
                    <a:solidFill>
                      <a:srgbClr val="FF0000"/>
                    </a:solidFill>
                  </a:tcPr>
                </a:tc>
                <a:tc>
                  <a:txBody>
                    <a:bodyPr/>
                    <a:lstStyle/>
                    <a:p>
                      <a:pPr algn="ctr"/>
                      <a:r>
                        <a:rPr lang="en-US" sz="2100" b="1" dirty="0">
                          <a:solidFill>
                            <a:schemeClr val="bg1"/>
                          </a:solidFill>
                        </a:rPr>
                        <a:t>3</a:t>
                      </a:r>
                    </a:p>
                  </a:txBody>
                  <a:tcPr marT="60960" marB="60960">
                    <a:solidFill>
                      <a:srgbClr val="FF0000"/>
                    </a:solidFill>
                  </a:tcPr>
                </a:tc>
                <a:tc>
                  <a:txBody>
                    <a:bodyPr/>
                    <a:lstStyle/>
                    <a:p>
                      <a:pPr algn="ctr"/>
                      <a:r>
                        <a:rPr lang="en-US" sz="2100" b="1" dirty="0">
                          <a:solidFill>
                            <a:schemeClr val="bg1"/>
                          </a:solidFill>
                        </a:rPr>
                        <a:t>2</a:t>
                      </a:r>
                    </a:p>
                  </a:txBody>
                  <a:tcPr marT="60960" marB="60960">
                    <a:solidFill>
                      <a:srgbClr val="FF0000"/>
                    </a:solidFill>
                  </a:tcPr>
                </a:tc>
                <a:tc>
                  <a:txBody>
                    <a:bodyPr/>
                    <a:lstStyle/>
                    <a:p>
                      <a:pPr algn="ctr"/>
                      <a:r>
                        <a:rPr lang="en-US" sz="2100" b="1" dirty="0">
                          <a:solidFill>
                            <a:schemeClr val="bg1"/>
                          </a:solidFill>
                        </a:rPr>
                        <a:t>1</a:t>
                      </a:r>
                    </a:p>
                  </a:txBody>
                  <a:tcPr marT="60960" marB="60960">
                    <a:solidFill>
                      <a:srgbClr val="FF0000"/>
                    </a:solidFill>
                  </a:tcPr>
                </a:tc>
                <a:extLst>
                  <a:ext uri="{0D108BD9-81ED-4DB2-BD59-A6C34878D82A}">
                    <a16:rowId xmlns="" xmlns:a16="http://schemas.microsoft.com/office/drawing/2014/main" val="10000"/>
                  </a:ext>
                </a:extLst>
              </a:tr>
            </a:tbl>
          </a:graphicData>
        </a:graphic>
      </p:graphicFrame>
      <p:graphicFrame>
        <p:nvGraphicFramePr>
          <p:cNvPr id="20" name="Table 19"/>
          <p:cNvGraphicFramePr>
            <a:graphicFrameLocks noGrp="1"/>
          </p:cNvGraphicFramePr>
          <p:nvPr>
            <p:extLst/>
          </p:nvPr>
        </p:nvGraphicFramePr>
        <p:xfrm>
          <a:off x="3085105" y="4142033"/>
          <a:ext cx="833120" cy="447040"/>
        </p:xfrm>
        <a:graphic>
          <a:graphicData uri="http://schemas.openxmlformats.org/drawingml/2006/table">
            <a:tbl>
              <a:tblPr bandRow="1">
                <a:tableStyleId>{5C22544A-7EE6-4342-B048-85BDC9FD1C3A}</a:tableStyleId>
              </a:tblPr>
              <a:tblGrid>
                <a:gridCol w="208280">
                  <a:extLst>
                    <a:ext uri="{9D8B030D-6E8A-4147-A177-3AD203B41FA5}">
                      <a16:colId xmlns="" xmlns:a16="http://schemas.microsoft.com/office/drawing/2014/main" val="20000"/>
                    </a:ext>
                  </a:extLst>
                </a:gridCol>
                <a:gridCol w="208280">
                  <a:extLst>
                    <a:ext uri="{9D8B030D-6E8A-4147-A177-3AD203B41FA5}">
                      <a16:colId xmlns="" xmlns:a16="http://schemas.microsoft.com/office/drawing/2014/main" val="20001"/>
                    </a:ext>
                  </a:extLst>
                </a:gridCol>
                <a:gridCol w="208280">
                  <a:extLst>
                    <a:ext uri="{9D8B030D-6E8A-4147-A177-3AD203B41FA5}">
                      <a16:colId xmlns="" xmlns:a16="http://schemas.microsoft.com/office/drawing/2014/main" val="20002"/>
                    </a:ext>
                  </a:extLst>
                </a:gridCol>
                <a:gridCol w="208280">
                  <a:extLst>
                    <a:ext uri="{9D8B030D-6E8A-4147-A177-3AD203B41FA5}">
                      <a16:colId xmlns="" xmlns:a16="http://schemas.microsoft.com/office/drawing/2014/main" val="20003"/>
                    </a:ext>
                  </a:extLst>
                </a:gridCol>
              </a:tblGrid>
              <a:tr h="447040">
                <a:tc>
                  <a:txBody>
                    <a:bodyPr/>
                    <a:lstStyle/>
                    <a:p>
                      <a:pPr algn="ctr"/>
                      <a:r>
                        <a:rPr lang="en-US" sz="2100" b="1" dirty="0">
                          <a:solidFill>
                            <a:schemeClr val="bg1"/>
                          </a:solidFill>
                        </a:rPr>
                        <a:t>4</a:t>
                      </a:r>
                    </a:p>
                  </a:txBody>
                  <a:tcPr marT="60960" marB="60960">
                    <a:solidFill>
                      <a:srgbClr val="754EA1"/>
                    </a:solidFill>
                  </a:tcPr>
                </a:tc>
                <a:tc>
                  <a:txBody>
                    <a:bodyPr/>
                    <a:lstStyle/>
                    <a:p>
                      <a:pPr algn="ctr"/>
                      <a:r>
                        <a:rPr lang="en-US" sz="2100" b="1" dirty="0">
                          <a:solidFill>
                            <a:schemeClr val="bg1"/>
                          </a:solidFill>
                        </a:rPr>
                        <a:t>3</a:t>
                      </a:r>
                    </a:p>
                  </a:txBody>
                  <a:tcPr marT="60960" marB="60960">
                    <a:solidFill>
                      <a:srgbClr val="754EA1"/>
                    </a:solidFill>
                  </a:tcPr>
                </a:tc>
                <a:tc>
                  <a:txBody>
                    <a:bodyPr/>
                    <a:lstStyle/>
                    <a:p>
                      <a:pPr algn="ctr"/>
                      <a:r>
                        <a:rPr lang="en-US" sz="2100" b="1" dirty="0">
                          <a:solidFill>
                            <a:schemeClr val="bg1"/>
                          </a:solidFill>
                        </a:rPr>
                        <a:t>2</a:t>
                      </a:r>
                    </a:p>
                  </a:txBody>
                  <a:tcPr marT="60960" marB="60960">
                    <a:solidFill>
                      <a:srgbClr val="754EA1"/>
                    </a:solidFill>
                  </a:tcPr>
                </a:tc>
                <a:tc>
                  <a:txBody>
                    <a:bodyPr/>
                    <a:lstStyle/>
                    <a:p>
                      <a:pPr algn="ctr"/>
                      <a:r>
                        <a:rPr lang="en-US" sz="2100" b="1" dirty="0">
                          <a:solidFill>
                            <a:schemeClr val="bg1"/>
                          </a:solidFill>
                        </a:rPr>
                        <a:t>1</a:t>
                      </a:r>
                    </a:p>
                  </a:txBody>
                  <a:tcPr marT="60960" marB="60960">
                    <a:solidFill>
                      <a:srgbClr val="754EA1"/>
                    </a:solidFill>
                  </a:tcPr>
                </a:tc>
                <a:extLst>
                  <a:ext uri="{0D108BD9-81ED-4DB2-BD59-A6C34878D82A}">
                    <a16:rowId xmlns="" xmlns:a16="http://schemas.microsoft.com/office/drawing/2014/main" val="10000"/>
                  </a:ext>
                </a:extLst>
              </a:tr>
            </a:tbl>
          </a:graphicData>
        </a:graphic>
      </p:graphicFrame>
      <p:sp>
        <p:nvSpPr>
          <p:cNvPr id="22" name="TextBox 21"/>
          <p:cNvSpPr txBox="1"/>
          <p:nvPr/>
        </p:nvSpPr>
        <p:spPr>
          <a:xfrm>
            <a:off x="1749424" y="3017441"/>
            <a:ext cx="1580445" cy="307777"/>
          </a:xfrm>
          <a:prstGeom prst="rect">
            <a:avLst/>
          </a:prstGeom>
          <a:noFill/>
        </p:spPr>
        <p:txBody>
          <a:bodyPr wrap="square" rtlCol="0">
            <a:spAutoFit/>
          </a:bodyPr>
          <a:lstStyle/>
          <a:p>
            <a:pPr algn="ctr"/>
            <a:r>
              <a:rPr lang="en-US" sz="1400" dirty="0"/>
              <a:t>Producer B</a:t>
            </a:r>
            <a:endParaRPr lang="en-US" dirty="0"/>
          </a:p>
        </p:txBody>
      </p:sp>
      <p:sp>
        <p:nvSpPr>
          <p:cNvPr id="23" name="TextBox 22"/>
          <p:cNvSpPr txBox="1"/>
          <p:nvPr/>
        </p:nvSpPr>
        <p:spPr>
          <a:xfrm>
            <a:off x="1749424" y="3604946"/>
            <a:ext cx="1580445" cy="307777"/>
          </a:xfrm>
          <a:prstGeom prst="rect">
            <a:avLst/>
          </a:prstGeom>
          <a:noFill/>
        </p:spPr>
        <p:txBody>
          <a:bodyPr wrap="square" rtlCol="0">
            <a:spAutoFit/>
          </a:bodyPr>
          <a:lstStyle/>
          <a:p>
            <a:pPr algn="ctr"/>
            <a:r>
              <a:rPr lang="en-US" sz="1400" dirty="0"/>
              <a:t>Producer C</a:t>
            </a:r>
            <a:endParaRPr lang="en-US" dirty="0"/>
          </a:p>
        </p:txBody>
      </p:sp>
      <p:sp>
        <p:nvSpPr>
          <p:cNvPr id="24" name="TextBox 23"/>
          <p:cNvSpPr txBox="1"/>
          <p:nvPr/>
        </p:nvSpPr>
        <p:spPr>
          <a:xfrm>
            <a:off x="1749424" y="4192450"/>
            <a:ext cx="1580445" cy="307777"/>
          </a:xfrm>
          <a:prstGeom prst="rect">
            <a:avLst/>
          </a:prstGeom>
          <a:noFill/>
        </p:spPr>
        <p:txBody>
          <a:bodyPr wrap="square" rtlCol="0">
            <a:spAutoFit/>
          </a:bodyPr>
          <a:lstStyle/>
          <a:p>
            <a:pPr algn="ctr"/>
            <a:r>
              <a:rPr lang="en-US" sz="1400" dirty="0"/>
              <a:t>Producer D</a:t>
            </a:r>
            <a:endParaRPr lang="en-US" dirty="0"/>
          </a:p>
        </p:txBody>
      </p:sp>
      <p:sp>
        <p:nvSpPr>
          <p:cNvPr id="25" name="Round Diagonal Corner Rectangle 24"/>
          <p:cNvSpPr/>
          <p:nvPr/>
        </p:nvSpPr>
        <p:spPr>
          <a:xfrm>
            <a:off x="4734430" y="2261349"/>
            <a:ext cx="2528637" cy="2487112"/>
          </a:xfrm>
          <a:prstGeom prst="round2DiagRect">
            <a:avLst>
              <a:gd name="adj1" fmla="val 0"/>
              <a:gd name="adj2" fmla="val 0"/>
            </a:avLst>
          </a:prstGeom>
        </p:spPr>
        <p:style>
          <a:lnRef idx="1">
            <a:schemeClr val="accent1"/>
          </a:lnRef>
          <a:fillRef idx="3">
            <a:schemeClr val="accent1"/>
          </a:fillRef>
          <a:effectRef idx="2">
            <a:schemeClr val="accent1"/>
          </a:effectRef>
          <a:fontRef idx="minor">
            <a:schemeClr val="lt1"/>
          </a:fontRef>
        </p:style>
        <p:txBody>
          <a:bodyPr rtlCol="0" anchor="b"/>
          <a:lstStyle/>
          <a:p>
            <a:pPr algn="ctr"/>
            <a:r>
              <a:rPr lang="en-US" sz="1600" b="1" dirty="0"/>
              <a:t>Kinesis Stream</a:t>
            </a:r>
          </a:p>
        </p:txBody>
      </p:sp>
      <p:cxnSp>
        <p:nvCxnSpPr>
          <p:cNvPr id="27" name="Straight Arrow Connector 26"/>
          <p:cNvCxnSpPr>
            <a:stCxn id="19" idx="3"/>
          </p:cNvCxnSpPr>
          <p:nvPr/>
        </p:nvCxnSpPr>
        <p:spPr>
          <a:xfrm>
            <a:off x="3918225" y="2634589"/>
            <a:ext cx="820374" cy="52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a:stCxn id="6" idx="3"/>
          </p:cNvCxnSpPr>
          <p:nvPr/>
        </p:nvCxnSpPr>
        <p:spPr>
          <a:xfrm>
            <a:off x="3918225" y="3211579"/>
            <a:ext cx="819044" cy="240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p:cNvCxnSpPr>
            <a:stCxn id="18" idx="3"/>
          </p:cNvCxnSpPr>
          <p:nvPr/>
        </p:nvCxnSpPr>
        <p:spPr>
          <a:xfrm>
            <a:off x="3918225" y="3788567"/>
            <a:ext cx="819044" cy="16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a:stCxn id="20" idx="3"/>
          </p:cNvCxnSpPr>
          <p:nvPr/>
        </p:nvCxnSpPr>
        <p:spPr>
          <a:xfrm flipV="1">
            <a:off x="3918227" y="4364456"/>
            <a:ext cx="816203" cy="109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2" name="TextBox 31"/>
          <p:cNvSpPr txBox="1"/>
          <p:nvPr/>
        </p:nvSpPr>
        <p:spPr>
          <a:xfrm>
            <a:off x="3916160" y="2325522"/>
            <a:ext cx="1580445" cy="246221"/>
          </a:xfrm>
          <a:prstGeom prst="rect">
            <a:avLst/>
          </a:prstGeom>
          <a:noFill/>
        </p:spPr>
        <p:txBody>
          <a:bodyPr wrap="square" rtlCol="0">
            <a:spAutoFit/>
          </a:bodyPr>
          <a:lstStyle/>
          <a:p>
            <a:r>
              <a:rPr lang="en-US" sz="1000" dirty="0"/>
              <a:t>Key = Red</a:t>
            </a:r>
            <a:endParaRPr lang="en-US" sz="1100" dirty="0"/>
          </a:p>
        </p:txBody>
      </p:sp>
      <p:sp>
        <p:nvSpPr>
          <p:cNvPr id="33" name="TextBox 32"/>
          <p:cNvSpPr txBox="1"/>
          <p:nvPr/>
        </p:nvSpPr>
        <p:spPr>
          <a:xfrm>
            <a:off x="3891196" y="2901578"/>
            <a:ext cx="1580445" cy="246221"/>
          </a:xfrm>
          <a:prstGeom prst="rect">
            <a:avLst/>
          </a:prstGeom>
          <a:noFill/>
        </p:spPr>
        <p:txBody>
          <a:bodyPr wrap="square" rtlCol="0">
            <a:spAutoFit/>
          </a:bodyPr>
          <a:lstStyle/>
          <a:p>
            <a:r>
              <a:rPr lang="en-US" sz="1000" dirty="0"/>
              <a:t>Key = Green</a:t>
            </a:r>
            <a:endParaRPr lang="en-US" sz="1100" dirty="0"/>
          </a:p>
        </p:txBody>
      </p:sp>
      <p:sp>
        <p:nvSpPr>
          <p:cNvPr id="43" name="TextBox 42"/>
          <p:cNvSpPr txBox="1"/>
          <p:nvPr/>
        </p:nvSpPr>
        <p:spPr>
          <a:xfrm>
            <a:off x="3891194" y="3472756"/>
            <a:ext cx="1580445" cy="246221"/>
          </a:xfrm>
          <a:prstGeom prst="rect">
            <a:avLst/>
          </a:prstGeom>
          <a:noFill/>
        </p:spPr>
        <p:txBody>
          <a:bodyPr wrap="square" rtlCol="0">
            <a:spAutoFit/>
          </a:bodyPr>
          <a:lstStyle/>
          <a:p>
            <a:r>
              <a:rPr lang="en-US" sz="1000" dirty="0"/>
              <a:t>Key = Blue</a:t>
            </a:r>
            <a:endParaRPr lang="en-US" sz="1100" dirty="0"/>
          </a:p>
        </p:txBody>
      </p:sp>
      <p:sp>
        <p:nvSpPr>
          <p:cNvPr id="44" name="TextBox 43"/>
          <p:cNvSpPr txBox="1"/>
          <p:nvPr/>
        </p:nvSpPr>
        <p:spPr>
          <a:xfrm>
            <a:off x="3891195" y="4044672"/>
            <a:ext cx="1580445" cy="246221"/>
          </a:xfrm>
          <a:prstGeom prst="rect">
            <a:avLst/>
          </a:prstGeom>
          <a:noFill/>
        </p:spPr>
        <p:txBody>
          <a:bodyPr wrap="square" rtlCol="0">
            <a:spAutoFit/>
          </a:bodyPr>
          <a:lstStyle/>
          <a:p>
            <a:r>
              <a:rPr lang="en-US" sz="1000" dirty="0"/>
              <a:t>Key = Purple</a:t>
            </a:r>
            <a:endParaRPr lang="en-US" sz="1100" dirty="0"/>
          </a:p>
        </p:txBody>
      </p:sp>
      <p:sp>
        <p:nvSpPr>
          <p:cNvPr id="47" name="Round Diagonal Corner Rectangle 46"/>
          <p:cNvSpPr/>
          <p:nvPr/>
        </p:nvSpPr>
        <p:spPr>
          <a:xfrm>
            <a:off x="7987869" y="1652391"/>
            <a:ext cx="1997288" cy="1584441"/>
          </a:xfrm>
          <a:prstGeom prst="round2DiagRect">
            <a:avLst>
              <a:gd name="adj1" fmla="val 0"/>
              <a:gd name="adj2" fmla="val 0"/>
            </a:avLst>
          </a:prstGeom>
        </p:spPr>
        <p:style>
          <a:lnRef idx="1">
            <a:schemeClr val="accent1"/>
          </a:lnRef>
          <a:fillRef idx="3">
            <a:schemeClr val="accent1"/>
          </a:fillRef>
          <a:effectRef idx="2">
            <a:schemeClr val="accent1"/>
          </a:effectRef>
          <a:fontRef idx="minor">
            <a:schemeClr val="lt1"/>
          </a:fontRef>
        </p:style>
        <p:txBody>
          <a:bodyPr rtlCol="0" anchor="b"/>
          <a:lstStyle/>
          <a:p>
            <a:pPr algn="ctr"/>
            <a:r>
              <a:rPr lang="en-US" sz="1600" b="1" dirty="0"/>
              <a:t>EC2 Instance A</a:t>
            </a:r>
          </a:p>
        </p:txBody>
      </p:sp>
      <p:sp>
        <p:nvSpPr>
          <p:cNvPr id="49" name="Round Diagonal Corner Rectangle 48"/>
          <p:cNvSpPr/>
          <p:nvPr/>
        </p:nvSpPr>
        <p:spPr>
          <a:xfrm>
            <a:off x="7987870" y="3788567"/>
            <a:ext cx="1997289" cy="1584441"/>
          </a:xfrm>
          <a:prstGeom prst="round2DiagRect">
            <a:avLst>
              <a:gd name="adj1" fmla="val 0"/>
              <a:gd name="adj2" fmla="val 0"/>
            </a:avLst>
          </a:prstGeom>
        </p:spPr>
        <p:style>
          <a:lnRef idx="1">
            <a:schemeClr val="accent1"/>
          </a:lnRef>
          <a:fillRef idx="3">
            <a:schemeClr val="accent1"/>
          </a:fillRef>
          <a:effectRef idx="2">
            <a:schemeClr val="accent1"/>
          </a:effectRef>
          <a:fontRef idx="minor">
            <a:schemeClr val="lt1"/>
          </a:fontRef>
        </p:style>
        <p:txBody>
          <a:bodyPr rtlCol="0" anchor="b"/>
          <a:lstStyle/>
          <a:p>
            <a:pPr algn="ctr"/>
            <a:r>
              <a:rPr lang="en-US" sz="1600" b="1" dirty="0"/>
              <a:t>EC2 Instance B</a:t>
            </a:r>
          </a:p>
        </p:txBody>
      </p:sp>
      <p:sp>
        <p:nvSpPr>
          <p:cNvPr id="50" name="TextBox 49"/>
          <p:cNvSpPr txBox="1"/>
          <p:nvPr/>
        </p:nvSpPr>
        <p:spPr>
          <a:xfrm>
            <a:off x="8208072" y="1931377"/>
            <a:ext cx="1578514" cy="307777"/>
          </a:xfrm>
          <a:prstGeom prst="rect">
            <a:avLst/>
          </a:prstGeom>
          <a:solidFill>
            <a:schemeClr val="bg1"/>
          </a:solidFill>
          <a:ln w="28575">
            <a:solidFill>
              <a:srgbClr val="FF0000"/>
            </a:solidFill>
          </a:ln>
        </p:spPr>
        <p:txBody>
          <a:bodyPr wrap="square" lIns="0" rIns="0" rtlCol="0">
            <a:spAutoFit/>
          </a:bodyPr>
          <a:lstStyle/>
          <a:p>
            <a:pPr algn="ctr"/>
            <a:r>
              <a:rPr lang="en-US" sz="1400" dirty="0"/>
              <a:t>Count of Red: 4</a:t>
            </a:r>
            <a:endParaRPr lang="en-US" dirty="0"/>
          </a:p>
        </p:txBody>
      </p:sp>
      <p:sp>
        <p:nvSpPr>
          <p:cNvPr id="51" name="TextBox 50"/>
          <p:cNvSpPr txBox="1"/>
          <p:nvPr/>
        </p:nvSpPr>
        <p:spPr>
          <a:xfrm>
            <a:off x="8208071" y="2412429"/>
            <a:ext cx="1578514" cy="307777"/>
          </a:xfrm>
          <a:prstGeom prst="rect">
            <a:avLst/>
          </a:prstGeom>
          <a:solidFill>
            <a:schemeClr val="bg1"/>
          </a:solidFill>
          <a:ln w="28575">
            <a:solidFill>
              <a:srgbClr val="5394DE"/>
            </a:solidFill>
          </a:ln>
        </p:spPr>
        <p:txBody>
          <a:bodyPr wrap="square" lIns="0" rIns="0" rtlCol="0">
            <a:spAutoFit/>
          </a:bodyPr>
          <a:lstStyle/>
          <a:p>
            <a:pPr algn="ctr"/>
            <a:r>
              <a:rPr lang="en-US" sz="1400" dirty="0"/>
              <a:t>Count of Blue: 4</a:t>
            </a:r>
            <a:endParaRPr lang="en-US" dirty="0"/>
          </a:p>
        </p:txBody>
      </p:sp>
      <p:sp>
        <p:nvSpPr>
          <p:cNvPr id="52" name="TextBox 51"/>
          <p:cNvSpPr txBox="1"/>
          <p:nvPr/>
        </p:nvSpPr>
        <p:spPr>
          <a:xfrm>
            <a:off x="8198413" y="3926639"/>
            <a:ext cx="1657825" cy="307777"/>
          </a:xfrm>
          <a:prstGeom prst="rect">
            <a:avLst/>
          </a:prstGeom>
          <a:solidFill>
            <a:schemeClr val="bg1"/>
          </a:solidFill>
          <a:ln w="28575">
            <a:solidFill>
              <a:srgbClr val="754EA1"/>
            </a:solidFill>
          </a:ln>
        </p:spPr>
        <p:txBody>
          <a:bodyPr wrap="square" lIns="91440" rIns="0" rtlCol="0">
            <a:spAutoFit/>
          </a:bodyPr>
          <a:lstStyle/>
          <a:p>
            <a:r>
              <a:rPr lang="en-US" sz="1400" dirty="0"/>
              <a:t> Count of Purple: 4</a:t>
            </a:r>
            <a:endParaRPr lang="en-US" dirty="0"/>
          </a:p>
        </p:txBody>
      </p:sp>
      <p:sp>
        <p:nvSpPr>
          <p:cNvPr id="53" name="TextBox 52"/>
          <p:cNvSpPr txBox="1"/>
          <p:nvPr/>
        </p:nvSpPr>
        <p:spPr>
          <a:xfrm>
            <a:off x="8199120" y="4397634"/>
            <a:ext cx="1655064" cy="307777"/>
          </a:xfrm>
          <a:prstGeom prst="rect">
            <a:avLst/>
          </a:prstGeom>
          <a:solidFill>
            <a:schemeClr val="bg1"/>
          </a:solidFill>
          <a:ln w="28575">
            <a:solidFill>
              <a:schemeClr val="accent4">
                <a:lumMod val="60000"/>
                <a:lumOff val="40000"/>
              </a:schemeClr>
            </a:solidFill>
          </a:ln>
        </p:spPr>
        <p:txBody>
          <a:bodyPr wrap="square" lIns="91440" rIns="0" rtlCol="0">
            <a:spAutoFit/>
          </a:bodyPr>
          <a:lstStyle/>
          <a:p>
            <a:pPr algn="ctr"/>
            <a:r>
              <a:rPr lang="en-US" sz="1400" dirty="0"/>
              <a:t>Count of Green: 4</a:t>
            </a:r>
            <a:endParaRPr lang="en-US" dirty="0"/>
          </a:p>
        </p:txBody>
      </p:sp>
      <p:cxnSp>
        <p:nvCxnSpPr>
          <p:cNvPr id="55" name="Straight Arrow Connector 54"/>
          <p:cNvCxnSpPr>
            <a:stCxn id="45" idx="3"/>
          </p:cNvCxnSpPr>
          <p:nvPr/>
        </p:nvCxnSpPr>
        <p:spPr>
          <a:xfrm flipV="1">
            <a:off x="6898028" y="2005263"/>
            <a:ext cx="1303500" cy="1042519"/>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a:stCxn id="45" idx="3"/>
          </p:cNvCxnSpPr>
          <p:nvPr/>
        </p:nvCxnSpPr>
        <p:spPr>
          <a:xfrm flipV="1">
            <a:off x="6898030" y="2517424"/>
            <a:ext cx="1289239" cy="530357"/>
          </a:xfrm>
          <a:prstGeom prst="straightConnector1">
            <a:avLst/>
          </a:prstGeom>
          <a:ln w="38100">
            <a:solidFill>
              <a:srgbClr val="0091E8"/>
            </a:solidFill>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p:cNvCxnSpPr>
            <a:stCxn id="46" idx="3"/>
            <a:endCxn id="53" idx="1"/>
          </p:cNvCxnSpPr>
          <p:nvPr/>
        </p:nvCxnSpPr>
        <p:spPr>
          <a:xfrm>
            <a:off x="6898024" y="3952886"/>
            <a:ext cx="1301096" cy="598637"/>
          </a:xfrm>
          <a:prstGeom prst="straightConnector1">
            <a:avLst/>
          </a:prstGeom>
          <a:ln w="38100">
            <a:solidFill>
              <a:schemeClr val="accent4">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a:cxnSpLocks/>
            <a:stCxn id="46" idx="3"/>
          </p:cNvCxnSpPr>
          <p:nvPr/>
        </p:nvCxnSpPr>
        <p:spPr>
          <a:xfrm>
            <a:off x="6898026" y="3952886"/>
            <a:ext cx="1297709" cy="20804"/>
          </a:xfrm>
          <a:prstGeom prst="straightConnector1">
            <a:avLst/>
          </a:prstGeom>
          <a:ln w="38100">
            <a:solidFill>
              <a:srgbClr val="7030A0"/>
            </a:solidFill>
            <a:tailEnd type="triangle"/>
          </a:ln>
        </p:spPr>
        <p:style>
          <a:lnRef idx="2">
            <a:schemeClr val="accent1"/>
          </a:lnRef>
          <a:fillRef idx="0">
            <a:schemeClr val="accent1"/>
          </a:fillRef>
          <a:effectRef idx="1">
            <a:schemeClr val="accent1"/>
          </a:effectRef>
          <a:fontRef idx="minor">
            <a:schemeClr val="tx1"/>
          </a:fontRef>
        </p:style>
      </p:cxnSp>
      <p:sp>
        <p:nvSpPr>
          <p:cNvPr id="86" name="TextBox 85"/>
          <p:cNvSpPr txBox="1"/>
          <p:nvPr/>
        </p:nvSpPr>
        <p:spPr>
          <a:xfrm>
            <a:off x="5210087" y="2477805"/>
            <a:ext cx="1580445" cy="307777"/>
          </a:xfrm>
          <a:prstGeom prst="rect">
            <a:avLst/>
          </a:prstGeom>
          <a:noFill/>
        </p:spPr>
        <p:txBody>
          <a:bodyPr wrap="square" rtlCol="0">
            <a:spAutoFit/>
          </a:bodyPr>
          <a:lstStyle/>
          <a:p>
            <a:pPr algn="ctr"/>
            <a:r>
              <a:rPr lang="en-US" sz="1400" b="1" dirty="0"/>
              <a:t>Shard A</a:t>
            </a:r>
            <a:endParaRPr lang="en-US" b="1" dirty="0"/>
          </a:p>
        </p:txBody>
      </p:sp>
      <p:sp>
        <p:nvSpPr>
          <p:cNvPr id="87" name="TextBox 86"/>
          <p:cNvSpPr txBox="1"/>
          <p:nvPr/>
        </p:nvSpPr>
        <p:spPr>
          <a:xfrm>
            <a:off x="5221475" y="3370792"/>
            <a:ext cx="1580445" cy="307777"/>
          </a:xfrm>
          <a:prstGeom prst="rect">
            <a:avLst/>
          </a:prstGeom>
          <a:noFill/>
        </p:spPr>
        <p:txBody>
          <a:bodyPr wrap="square" rtlCol="0">
            <a:spAutoFit/>
          </a:bodyPr>
          <a:lstStyle/>
          <a:p>
            <a:pPr algn="ctr"/>
            <a:r>
              <a:rPr lang="en-US" sz="1400" b="1" dirty="0"/>
              <a:t>Shard B</a:t>
            </a:r>
            <a:endParaRPr lang="en-US" b="1" dirty="0"/>
          </a:p>
        </p:txBody>
      </p:sp>
      <p:graphicFrame>
        <p:nvGraphicFramePr>
          <p:cNvPr id="45" name="Table 44"/>
          <p:cNvGraphicFramePr>
            <a:graphicFrameLocks noGrp="1"/>
          </p:cNvGraphicFramePr>
          <p:nvPr>
            <p:extLst/>
          </p:nvPr>
        </p:nvGraphicFramePr>
        <p:xfrm>
          <a:off x="5125372" y="2824260"/>
          <a:ext cx="1772656" cy="447040"/>
        </p:xfrm>
        <a:graphic>
          <a:graphicData uri="http://schemas.openxmlformats.org/drawingml/2006/table">
            <a:tbl>
              <a:tblPr bandRow="1">
                <a:tableStyleId>{5C22544A-7EE6-4342-B048-85BDC9FD1C3A}</a:tableStyleId>
              </a:tblPr>
              <a:tblGrid>
                <a:gridCol w="221582">
                  <a:extLst>
                    <a:ext uri="{9D8B030D-6E8A-4147-A177-3AD203B41FA5}">
                      <a16:colId xmlns="" xmlns:a16="http://schemas.microsoft.com/office/drawing/2014/main" val="20000"/>
                    </a:ext>
                  </a:extLst>
                </a:gridCol>
                <a:gridCol w="221582">
                  <a:extLst>
                    <a:ext uri="{9D8B030D-6E8A-4147-A177-3AD203B41FA5}">
                      <a16:colId xmlns="" xmlns:a16="http://schemas.microsoft.com/office/drawing/2014/main" val="20001"/>
                    </a:ext>
                  </a:extLst>
                </a:gridCol>
                <a:gridCol w="221582">
                  <a:extLst>
                    <a:ext uri="{9D8B030D-6E8A-4147-A177-3AD203B41FA5}">
                      <a16:colId xmlns="" xmlns:a16="http://schemas.microsoft.com/office/drawing/2014/main" val="20002"/>
                    </a:ext>
                  </a:extLst>
                </a:gridCol>
                <a:gridCol w="221582">
                  <a:extLst>
                    <a:ext uri="{9D8B030D-6E8A-4147-A177-3AD203B41FA5}">
                      <a16:colId xmlns="" xmlns:a16="http://schemas.microsoft.com/office/drawing/2014/main" val="20003"/>
                    </a:ext>
                  </a:extLst>
                </a:gridCol>
                <a:gridCol w="221582">
                  <a:extLst>
                    <a:ext uri="{9D8B030D-6E8A-4147-A177-3AD203B41FA5}">
                      <a16:colId xmlns="" xmlns:a16="http://schemas.microsoft.com/office/drawing/2014/main" val="20004"/>
                    </a:ext>
                  </a:extLst>
                </a:gridCol>
                <a:gridCol w="221582">
                  <a:extLst>
                    <a:ext uri="{9D8B030D-6E8A-4147-A177-3AD203B41FA5}">
                      <a16:colId xmlns="" xmlns:a16="http://schemas.microsoft.com/office/drawing/2014/main" val="20005"/>
                    </a:ext>
                  </a:extLst>
                </a:gridCol>
                <a:gridCol w="221582">
                  <a:extLst>
                    <a:ext uri="{9D8B030D-6E8A-4147-A177-3AD203B41FA5}">
                      <a16:colId xmlns="" xmlns:a16="http://schemas.microsoft.com/office/drawing/2014/main" val="20006"/>
                    </a:ext>
                  </a:extLst>
                </a:gridCol>
                <a:gridCol w="221582">
                  <a:extLst>
                    <a:ext uri="{9D8B030D-6E8A-4147-A177-3AD203B41FA5}">
                      <a16:colId xmlns="" xmlns:a16="http://schemas.microsoft.com/office/drawing/2014/main" val="20007"/>
                    </a:ext>
                  </a:extLst>
                </a:gridCol>
              </a:tblGrid>
              <a:tr h="447040">
                <a:tc>
                  <a:txBody>
                    <a:bodyPr/>
                    <a:lstStyle/>
                    <a:p>
                      <a:pPr algn="ctr"/>
                      <a:r>
                        <a:rPr lang="en-US" sz="2100" b="1" dirty="0">
                          <a:solidFill>
                            <a:schemeClr val="bg1"/>
                          </a:solidFill>
                        </a:rPr>
                        <a:t>4</a:t>
                      </a:r>
                    </a:p>
                  </a:txBody>
                  <a:tcPr marT="60960" marB="60960">
                    <a:solidFill>
                      <a:srgbClr val="0091E8"/>
                    </a:solidFill>
                  </a:tcPr>
                </a:tc>
                <a:tc>
                  <a:txBody>
                    <a:bodyPr/>
                    <a:lstStyle/>
                    <a:p>
                      <a:pPr algn="ctr"/>
                      <a:r>
                        <a:rPr lang="en-US" sz="2100" b="1" dirty="0">
                          <a:solidFill>
                            <a:schemeClr val="bg1"/>
                          </a:solidFill>
                        </a:rPr>
                        <a:t>4</a:t>
                      </a:r>
                    </a:p>
                  </a:txBody>
                  <a:tcPr marT="60960" marB="60960">
                    <a:solidFill>
                      <a:srgbClr val="FF0000"/>
                    </a:solidFill>
                  </a:tcPr>
                </a:tc>
                <a:tc>
                  <a:txBody>
                    <a:bodyPr/>
                    <a:lstStyle/>
                    <a:p>
                      <a:pPr algn="ctr"/>
                      <a:r>
                        <a:rPr lang="en-US" sz="2100" b="1" dirty="0">
                          <a:solidFill>
                            <a:schemeClr val="bg1"/>
                          </a:solidFill>
                        </a:rPr>
                        <a:t>3</a:t>
                      </a:r>
                    </a:p>
                  </a:txBody>
                  <a:tcPr marT="60960" marB="60960">
                    <a:solidFill>
                      <a:srgbClr val="0091E8"/>
                    </a:solidFill>
                  </a:tcPr>
                </a:tc>
                <a:tc>
                  <a:txBody>
                    <a:bodyPr/>
                    <a:lstStyle/>
                    <a:p>
                      <a:pPr algn="ctr"/>
                      <a:r>
                        <a:rPr lang="en-US" sz="2100" b="1" dirty="0">
                          <a:solidFill>
                            <a:schemeClr val="bg1"/>
                          </a:solidFill>
                        </a:rPr>
                        <a:t>3</a:t>
                      </a:r>
                    </a:p>
                  </a:txBody>
                  <a:tcPr marT="60960" marB="60960">
                    <a:solidFill>
                      <a:srgbClr val="FF0000"/>
                    </a:solidFill>
                  </a:tcPr>
                </a:tc>
                <a:tc>
                  <a:txBody>
                    <a:bodyPr/>
                    <a:lstStyle/>
                    <a:p>
                      <a:pPr algn="ctr"/>
                      <a:r>
                        <a:rPr lang="en-US" sz="2100" b="1" dirty="0">
                          <a:solidFill>
                            <a:schemeClr val="bg1"/>
                          </a:solidFill>
                        </a:rPr>
                        <a:t>2</a:t>
                      </a:r>
                    </a:p>
                  </a:txBody>
                  <a:tcPr marT="60960" marB="60960">
                    <a:solidFill>
                      <a:srgbClr val="0091E8"/>
                    </a:solidFill>
                  </a:tcPr>
                </a:tc>
                <a:tc>
                  <a:txBody>
                    <a:bodyPr/>
                    <a:lstStyle/>
                    <a:p>
                      <a:pPr algn="ctr"/>
                      <a:r>
                        <a:rPr lang="en-US" sz="2100" b="1" dirty="0">
                          <a:solidFill>
                            <a:schemeClr val="bg1"/>
                          </a:solidFill>
                        </a:rPr>
                        <a:t>2</a:t>
                      </a:r>
                    </a:p>
                  </a:txBody>
                  <a:tcPr marT="60960" marB="60960">
                    <a:solidFill>
                      <a:srgbClr val="FF0000"/>
                    </a:solidFill>
                  </a:tcPr>
                </a:tc>
                <a:tc>
                  <a:txBody>
                    <a:bodyPr/>
                    <a:lstStyle/>
                    <a:p>
                      <a:pPr algn="ctr"/>
                      <a:r>
                        <a:rPr lang="en-US" sz="2100" b="1" dirty="0">
                          <a:solidFill>
                            <a:schemeClr val="bg1"/>
                          </a:solidFill>
                        </a:rPr>
                        <a:t>1</a:t>
                      </a:r>
                    </a:p>
                  </a:txBody>
                  <a:tcPr marT="60960" marB="60960">
                    <a:solidFill>
                      <a:srgbClr val="0091E8"/>
                    </a:solidFill>
                  </a:tcPr>
                </a:tc>
                <a:tc>
                  <a:txBody>
                    <a:bodyPr/>
                    <a:lstStyle/>
                    <a:p>
                      <a:pPr algn="ctr"/>
                      <a:r>
                        <a:rPr lang="en-US" sz="2100" b="1" dirty="0">
                          <a:solidFill>
                            <a:schemeClr val="bg1"/>
                          </a:solidFill>
                        </a:rPr>
                        <a:t>1</a:t>
                      </a:r>
                    </a:p>
                  </a:txBody>
                  <a:tcPr marT="60960" marB="60960">
                    <a:solidFill>
                      <a:srgbClr val="FF0000"/>
                    </a:solidFill>
                  </a:tcPr>
                </a:tc>
                <a:extLst>
                  <a:ext uri="{0D108BD9-81ED-4DB2-BD59-A6C34878D82A}">
                    <a16:rowId xmlns="" xmlns:a16="http://schemas.microsoft.com/office/drawing/2014/main" val="10000"/>
                  </a:ext>
                </a:extLst>
              </a:tr>
            </a:tbl>
          </a:graphicData>
        </a:graphic>
      </p:graphicFrame>
      <p:graphicFrame>
        <p:nvGraphicFramePr>
          <p:cNvPr id="46" name="Table 45"/>
          <p:cNvGraphicFramePr>
            <a:graphicFrameLocks noGrp="1"/>
          </p:cNvGraphicFramePr>
          <p:nvPr>
            <p:extLst/>
          </p:nvPr>
        </p:nvGraphicFramePr>
        <p:xfrm>
          <a:off x="5125368" y="3729365"/>
          <a:ext cx="1772656" cy="447040"/>
        </p:xfrm>
        <a:graphic>
          <a:graphicData uri="http://schemas.openxmlformats.org/drawingml/2006/table">
            <a:tbl>
              <a:tblPr bandRow="1">
                <a:tableStyleId>{5C22544A-7EE6-4342-B048-85BDC9FD1C3A}</a:tableStyleId>
              </a:tblPr>
              <a:tblGrid>
                <a:gridCol w="221582">
                  <a:extLst>
                    <a:ext uri="{9D8B030D-6E8A-4147-A177-3AD203B41FA5}">
                      <a16:colId xmlns="" xmlns:a16="http://schemas.microsoft.com/office/drawing/2014/main" val="20000"/>
                    </a:ext>
                  </a:extLst>
                </a:gridCol>
                <a:gridCol w="221582">
                  <a:extLst>
                    <a:ext uri="{9D8B030D-6E8A-4147-A177-3AD203B41FA5}">
                      <a16:colId xmlns="" xmlns:a16="http://schemas.microsoft.com/office/drawing/2014/main" val="20001"/>
                    </a:ext>
                  </a:extLst>
                </a:gridCol>
                <a:gridCol w="221582">
                  <a:extLst>
                    <a:ext uri="{9D8B030D-6E8A-4147-A177-3AD203B41FA5}">
                      <a16:colId xmlns="" xmlns:a16="http://schemas.microsoft.com/office/drawing/2014/main" val="20002"/>
                    </a:ext>
                  </a:extLst>
                </a:gridCol>
                <a:gridCol w="221582">
                  <a:extLst>
                    <a:ext uri="{9D8B030D-6E8A-4147-A177-3AD203B41FA5}">
                      <a16:colId xmlns="" xmlns:a16="http://schemas.microsoft.com/office/drawing/2014/main" val="20003"/>
                    </a:ext>
                  </a:extLst>
                </a:gridCol>
                <a:gridCol w="221582">
                  <a:extLst>
                    <a:ext uri="{9D8B030D-6E8A-4147-A177-3AD203B41FA5}">
                      <a16:colId xmlns="" xmlns:a16="http://schemas.microsoft.com/office/drawing/2014/main" val="20004"/>
                    </a:ext>
                  </a:extLst>
                </a:gridCol>
                <a:gridCol w="221582">
                  <a:extLst>
                    <a:ext uri="{9D8B030D-6E8A-4147-A177-3AD203B41FA5}">
                      <a16:colId xmlns="" xmlns:a16="http://schemas.microsoft.com/office/drawing/2014/main" val="20005"/>
                    </a:ext>
                  </a:extLst>
                </a:gridCol>
                <a:gridCol w="221582">
                  <a:extLst>
                    <a:ext uri="{9D8B030D-6E8A-4147-A177-3AD203B41FA5}">
                      <a16:colId xmlns="" xmlns:a16="http://schemas.microsoft.com/office/drawing/2014/main" val="20006"/>
                    </a:ext>
                  </a:extLst>
                </a:gridCol>
                <a:gridCol w="221582">
                  <a:extLst>
                    <a:ext uri="{9D8B030D-6E8A-4147-A177-3AD203B41FA5}">
                      <a16:colId xmlns="" xmlns:a16="http://schemas.microsoft.com/office/drawing/2014/main" val="20007"/>
                    </a:ext>
                  </a:extLst>
                </a:gridCol>
              </a:tblGrid>
              <a:tr h="447040">
                <a:tc>
                  <a:txBody>
                    <a:bodyPr/>
                    <a:lstStyle/>
                    <a:p>
                      <a:pPr algn="ctr"/>
                      <a:r>
                        <a:rPr lang="en-US" sz="2100" b="1" dirty="0">
                          <a:solidFill>
                            <a:schemeClr val="bg1"/>
                          </a:solidFill>
                        </a:rPr>
                        <a:t>4</a:t>
                      </a:r>
                    </a:p>
                  </a:txBody>
                  <a:tcPr marT="60960" marB="60960">
                    <a:solidFill>
                      <a:srgbClr val="60BF70"/>
                    </a:solidFill>
                  </a:tcPr>
                </a:tc>
                <a:tc>
                  <a:txBody>
                    <a:bodyPr/>
                    <a:lstStyle/>
                    <a:p>
                      <a:pPr algn="ctr"/>
                      <a:r>
                        <a:rPr lang="en-US" sz="2100" b="1" dirty="0">
                          <a:solidFill>
                            <a:schemeClr val="bg1"/>
                          </a:solidFill>
                        </a:rPr>
                        <a:t>4</a:t>
                      </a:r>
                    </a:p>
                  </a:txBody>
                  <a:tcPr marT="60960" marB="60960">
                    <a:solidFill>
                      <a:srgbClr val="754EA1"/>
                    </a:solidFill>
                  </a:tcPr>
                </a:tc>
                <a:tc>
                  <a:txBody>
                    <a:bodyPr/>
                    <a:lstStyle/>
                    <a:p>
                      <a:pPr algn="ctr"/>
                      <a:r>
                        <a:rPr lang="en-US" sz="2100" b="1" dirty="0">
                          <a:solidFill>
                            <a:schemeClr val="bg1"/>
                          </a:solidFill>
                        </a:rPr>
                        <a:t>3</a:t>
                      </a:r>
                    </a:p>
                  </a:txBody>
                  <a:tcPr marT="60960" marB="60960">
                    <a:solidFill>
                      <a:srgbClr val="60BF70"/>
                    </a:solidFill>
                  </a:tcPr>
                </a:tc>
                <a:tc>
                  <a:txBody>
                    <a:bodyPr/>
                    <a:lstStyle/>
                    <a:p>
                      <a:pPr algn="ctr"/>
                      <a:r>
                        <a:rPr lang="en-US" sz="2100" b="1" dirty="0">
                          <a:solidFill>
                            <a:schemeClr val="bg1"/>
                          </a:solidFill>
                        </a:rPr>
                        <a:t>3</a:t>
                      </a:r>
                    </a:p>
                  </a:txBody>
                  <a:tcPr marT="60960" marB="60960">
                    <a:solidFill>
                      <a:srgbClr val="754EA1"/>
                    </a:solidFill>
                  </a:tcPr>
                </a:tc>
                <a:tc>
                  <a:txBody>
                    <a:bodyPr/>
                    <a:lstStyle/>
                    <a:p>
                      <a:pPr algn="ctr"/>
                      <a:r>
                        <a:rPr lang="en-US" sz="2100" b="1" dirty="0">
                          <a:solidFill>
                            <a:schemeClr val="bg1"/>
                          </a:solidFill>
                        </a:rPr>
                        <a:t>2</a:t>
                      </a:r>
                    </a:p>
                  </a:txBody>
                  <a:tcPr marT="60960" marB="60960">
                    <a:solidFill>
                      <a:srgbClr val="60BF70"/>
                    </a:solidFill>
                  </a:tcPr>
                </a:tc>
                <a:tc>
                  <a:txBody>
                    <a:bodyPr/>
                    <a:lstStyle/>
                    <a:p>
                      <a:pPr algn="ctr"/>
                      <a:r>
                        <a:rPr lang="en-US" sz="2100" b="1" dirty="0">
                          <a:solidFill>
                            <a:schemeClr val="bg1"/>
                          </a:solidFill>
                        </a:rPr>
                        <a:t>2</a:t>
                      </a:r>
                    </a:p>
                  </a:txBody>
                  <a:tcPr marT="60960" marB="60960">
                    <a:solidFill>
                      <a:srgbClr val="754EA1"/>
                    </a:solidFill>
                  </a:tcPr>
                </a:tc>
                <a:tc>
                  <a:txBody>
                    <a:bodyPr/>
                    <a:lstStyle/>
                    <a:p>
                      <a:pPr algn="ctr"/>
                      <a:r>
                        <a:rPr lang="en-US" sz="2100" b="1" dirty="0">
                          <a:solidFill>
                            <a:schemeClr val="bg1"/>
                          </a:solidFill>
                        </a:rPr>
                        <a:t>1</a:t>
                      </a:r>
                    </a:p>
                  </a:txBody>
                  <a:tcPr marT="60960" marB="60960">
                    <a:solidFill>
                      <a:srgbClr val="60BF70"/>
                    </a:solidFill>
                  </a:tcPr>
                </a:tc>
                <a:tc>
                  <a:txBody>
                    <a:bodyPr/>
                    <a:lstStyle/>
                    <a:p>
                      <a:pPr algn="ctr"/>
                      <a:r>
                        <a:rPr lang="en-US" sz="2100" b="1" dirty="0">
                          <a:solidFill>
                            <a:schemeClr val="bg1"/>
                          </a:solidFill>
                        </a:rPr>
                        <a:t>1</a:t>
                      </a:r>
                    </a:p>
                  </a:txBody>
                  <a:tcPr marT="60960" marB="60960">
                    <a:solidFill>
                      <a:srgbClr val="754EA1"/>
                    </a:solidFill>
                  </a:tcPr>
                </a:tc>
                <a:extLst>
                  <a:ext uri="{0D108BD9-81ED-4DB2-BD59-A6C34878D82A}">
                    <a16:rowId xmlns="" xmlns:a16="http://schemas.microsoft.com/office/drawing/2014/main" val="10000"/>
                  </a:ext>
                </a:extLst>
              </a:tr>
            </a:tbl>
          </a:graphicData>
        </a:graphic>
      </p:graphicFrame>
      <p:cxnSp>
        <p:nvCxnSpPr>
          <p:cNvPr id="48" name="Straight Arrow Connector 47"/>
          <p:cNvCxnSpPr>
            <a:cxnSpLocks/>
          </p:cNvCxnSpPr>
          <p:nvPr/>
        </p:nvCxnSpPr>
        <p:spPr>
          <a:xfrm flipV="1">
            <a:off x="6897354" y="2291644"/>
            <a:ext cx="1298381" cy="740792"/>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a:stCxn id="45" idx="3"/>
          </p:cNvCxnSpPr>
          <p:nvPr/>
        </p:nvCxnSpPr>
        <p:spPr>
          <a:xfrm flipV="1">
            <a:off x="6898030" y="2694536"/>
            <a:ext cx="1311081" cy="353245"/>
          </a:xfrm>
          <a:prstGeom prst="straightConnector1">
            <a:avLst/>
          </a:prstGeom>
          <a:ln w="38100">
            <a:solidFill>
              <a:srgbClr val="0091E8"/>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cxnSpLocks/>
          </p:cNvCxnSpPr>
          <p:nvPr/>
        </p:nvCxnSpPr>
        <p:spPr>
          <a:xfrm>
            <a:off x="6898026" y="3914226"/>
            <a:ext cx="1323109" cy="375553"/>
          </a:xfrm>
          <a:prstGeom prst="straightConnector1">
            <a:avLst/>
          </a:prstGeom>
          <a:ln w="38100">
            <a:solidFill>
              <a:srgbClr val="7030A0"/>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a:cxnSpLocks/>
          </p:cNvCxnSpPr>
          <p:nvPr/>
        </p:nvCxnSpPr>
        <p:spPr>
          <a:xfrm>
            <a:off x="6912356" y="3930203"/>
            <a:ext cx="1262477" cy="844544"/>
          </a:xfrm>
          <a:prstGeom prst="straightConnector1">
            <a:avLst/>
          </a:prstGeom>
          <a:ln w="38100">
            <a:solidFill>
              <a:schemeClr val="accent4">
                <a:lumMod val="60000"/>
                <a:lumOff val="40000"/>
              </a:schemeClr>
            </a:solidFill>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247548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wipe(left)">
                                      <p:cBhvr>
                                        <p:cTn id="10" dur="500"/>
                                        <p:tgtEl>
                                          <p:spTgt spid="32"/>
                                        </p:tgtEl>
                                      </p:cBhvr>
                                    </p:animEffect>
                                  </p:childTnLst>
                                </p:cTn>
                              </p:par>
                              <p:par>
                                <p:cTn id="11" presetID="22" presetClass="entr" presetSubtype="8"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wipe(left)">
                                      <p:cBhvr>
                                        <p:cTn id="13" dur="500"/>
                                        <p:tgtEl>
                                          <p:spTgt spid="2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left)">
                                      <p:cBhvr>
                                        <p:cTn id="16" dur="500"/>
                                        <p:tgtEl>
                                          <p:spTgt spid="33"/>
                                        </p:tgtEl>
                                      </p:cBhvr>
                                    </p:animEffect>
                                  </p:childTnLst>
                                </p:cTn>
                              </p:par>
                              <p:par>
                                <p:cTn id="17" presetID="22" presetClass="entr" presetSubtype="8"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left)">
                                      <p:cBhvr>
                                        <p:cTn id="19" dur="500"/>
                                        <p:tgtEl>
                                          <p:spTgt spid="30"/>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3"/>
                                        </p:tgtEl>
                                        <p:attrNameLst>
                                          <p:attrName>style.visibility</p:attrName>
                                        </p:attrNameLst>
                                      </p:cBhvr>
                                      <p:to>
                                        <p:strVal val="visible"/>
                                      </p:to>
                                    </p:set>
                                    <p:animEffect transition="in" filter="wipe(left)">
                                      <p:cBhvr>
                                        <p:cTn id="22" dur="500"/>
                                        <p:tgtEl>
                                          <p:spTgt spid="43"/>
                                        </p:tgtEl>
                                      </p:cBhvr>
                                    </p:animEffect>
                                  </p:childTnLst>
                                </p:cTn>
                              </p:par>
                              <p:par>
                                <p:cTn id="23" presetID="22" presetClass="entr" presetSubtype="8" fill="hold"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left)">
                                      <p:cBhvr>
                                        <p:cTn id="25" dur="500"/>
                                        <p:tgtEl>
                                          <p:spTgt spid="31"/>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wipe(left)">
                                      <p:cBhvr>
                                        <p:cTn id="28" dur="500"/>
                                        <p:tgtEl>
                                          <p:spTgt spid="44"/>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86"/>
                                        </p:tgtEl>
                                        <p:attrNameLst>
                                          <p:attrName>style.visibility</p:attrName>
                                        </p:attrNameLst>
                                      </p:cBhvr>
                                      <p:to>
                                        <p:strVal val="visible"/>
                                      </p:to>
                                    </p:set>
                                    <p:animEffect transition="in" filter="fade">
                                      <p:cBhvr>
                                        <p:cTn id="37" dur="500"/>
                                        <p:tgtEl>
                                          <p:spTgt spid="86"/>
                                        </p:tgtEl>
                                      </p:cBhvr>
                                    </p:animEffect>
                                  </p:childTnLst>
                                </p:cTn>
                              </p:par>
                              <p:par>
                                <p:cTn id="38" presetID="10" presetClass="entr" presetSubtype="0" fill="hold" nodeType="with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fade">
                                      <p:cBhvr>
                                        <p:cTn id="40" dur="500"/>
                                        <p:tgtEl>
                                          <p:spTgt spid="45"/>
                                        </p:tgtEl>
                                      </p:cBhvr>
                                    </p:animEffec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87"/>
                                        </p:tgtEl>
                                        <p:attrNameLst>
                                          <p:attrName>style.visibility</p:attrName>
                                        </p:attrNameLst>
                                      </p:cBhvr>
                                      <p:to>
                                        <p:strVal val="visible"/>
                                      </p:to>
                                    </p:set>
                                    <p:animEffect transition="in" filter="fade">
                                      <p:cBhvr>
                                        <p:cTn id="44" dur="500"/>
                                        <p:tgtEl>
                                          <p:spTgt spid="87"/>
                                        </p:tgtEl>
                                      </p:cBhvr>
                                    </p:animEffect>
                                  </p:childTnLst>
                                </p:cTn>
                              </p:par>
                              <p:par>
                                <p:cTn id="45" presetID="10" presetClass="entr" presetSubtype="0" fill="hold" nodeType="with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500"/>
                                        <p:tgtEl>
                                          <p:spTgt spid="4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fade">
                                      <p:cBhvr>
                                        <p:cTn id="52" dur="500"/>
                                        <p:tgtEl>
                                          <p:spTgt spid="4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animEffect transition="in" filter="fade">
                                      <p:cBhvr>
                                        <p:cTn id="55" dur="500"/>
                                        <p:tgtEl>
                                          <p:spTgt spid="5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1"/>
                                        </p:tgtEl>
                                        <p:attrNameLst>
                                          <p:attrName>style.visibility</p:attrName>
                                        </p:attrNameLst>
                                      </p:cBhvr>
                                      <p:to>
                                        <p:strVal val="visible"/>
                                      </p:to>
                                    </p:set>
                                    <p:animEffect transition="in" filter="fade">
                                      <p:cBhvr>
                                        <p:cTn id="58" dur="500"/>
                                        <p:tgtEl>
                                          <p:spTgt spid="5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55"/>
                                        </p:tgtEl>
                                        <p:attrNameLst>
                                          <p:attrName>style.visibility</p:attrName>
                                        </p:attrNameLst>
                                      </p:cBhvr>
                                      <p:to>
                                        <p:strVal val="visible"/>
                                      </p:to>
                                    </p:set>
                                    <p:animEffect transition="in" filter="wipe(left)">
                                      <p:cBhvr>
                                        <p:cTn id="63" dur="500"/>
                                        <p:tgtEl>
                                          <p:spTgt spid="55"/>
                                        </p:tgtEl>
                                      </p:cBhvr>
                                    </p:animEffect>
                                  </p:childTnLst>
                                </p:cTn>
                              </p:par>
                              <p:par>
                                <p:cTn id="64" presetID="22" presetClass="entr" presetSubtype="8" fill="hold" nodeType="withEffect">
                                  <p:stCondLst>
                                    <p:cond delay="0"/>
                                  </p:stCondLst>
                                  <p:childTnLst>
                                    <p:set>
                                      <p:cBhvr>
                                        <p:cTn id="65" dur="1" fill="hold">
                                          <p:stCondLst>
                                            <p:cond delay="0"/>
                                          </p:stCondLst>
                                        </p:cTn>
                                        <p:tgtEl>
                                          <p:spTgt spid="58"/>
                                        </p:tgtEl>
                                        <p:attrNameLst>
                                          <p:attrName>style.visibility</p:attrName>
                                        </p:attrNameLst>
                                      </p:cBhvr>
                                      <p:to>
                                        <p:strVal val="visible"/>
                                      </p:to>
                                    </p:set>
                                    <p:animEffect transition="in" filter="wipe(left)">
                                      <p:cBhvr>
                                        <p:cTn id="66" dur="500"/>
                                        <p:tgtEl>
                                          <p:spTgt spid="58"/>
                                        </p:tgtEl>
                                      </p:cBhvr>
                                    </p:animEffect>
                                  </p:childTnLst>
                                </p:cTn>
                              </p:par>
                            </p:childTnLst>
                          </p:cTn>
                        </p:par>
                        <p:par>
                          <p:cTn id="67" fill="hold">
                            <p:stCondLst>
                              <p:cond delay="500"/>
                            </p:stCondLst>
                            <p:childTnLst>
                              <p:par>
                                <p:cTn id="68" presetID="22" presetClass="entr" presetSubtype="8" fill="hold" nodeType="afterEffect">
                                  <p:stCondLst>
                                    <p:cond delay="0"/>
                                  </p:stCondLst>
                                  <p:childTnLst>
                                    <p:set>
                                      <p:cBhvr>
                                        <p:cTn id="69" dur="1" fill="hold">
                                          <p:stCondLst>
                                            <p:cond delay="0"/>
                                          </p:stCondLst>
                                        </p:cTn>
                                        <p:tgtEl>
                                          <p:spTgt spid="48"/>
                                        </p:tgtEl>
                                        <p:attrNameLst>
                                          <p:attrName>style.visibility</p:attrName>
                                        </p:attrNameLst>
                                      </p:cBhvr>
                                      <p:to>
                                        <p:strVal val="visible"/>
                                      </p:to>
                                    </p:set>
                                    <p:animEffect transition="in" filter="wipe(left)">
                                      <p:cBhvr>
                                        <p:cTn id="70" dur="500"/>
                                        <p:tgtEl>
                                          <p:spTgt spid="48"/>
                                        </p:tgtEl>
                                      </p:cBhvr>
                                    </p:animEffect>
                                  </p:childTnLst>
                                </p:cTn>
                              </p:par>
                              <p:par>
                                <p:cTn id="71" presetID="22" presetClass="entr" presetSubtype="8" fill="hold" nodeType="withEffect">
                                  <p:stCondLst>
                                    <p:cond delay="0"/>
                                  </p:stCondLst>
                                  <p:childTnLst>
                                    <p:set>
                                      <p:cBhvr>
                                        <p:cTn id="72" dur="1" fill="hold">
                                          <p:stCondLst>
                                            <p:cond delay="0"/>
                                          </p:stCondLst>
                                        </p:cTn>
                                        <p:tgtEl>
                                          <p:spTgt spid="54"/>
                                        </p:tgtEl>
                                        <p:attrNameLst>
                                          <p:attrName>style.visibility</p:attrName>
                                        </p:attrNameLst>
                                      </p:cBhvr>
                                      <p:to>
                                        <p:strVal val="visible"/>
                                      </p:to>
                                    </p:set>
                                    <p:animEffect transition="in" filter="wipe(left)">
                                      <p:cBhvr>
                                        <p:cTn id="73" dur="500"/>
                                        <p:tgtEl>
                                          <p:spTgt spid="54"/>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49"/>
                                        </p:tgtEl>
                                        <p:attrNameLst>
                                          <p:attrName>style.visibility</p:attrName>
                                        </p:attrNameLst>
                                      </p:cBhvr>
                                      <p:to>
                                        <p:strVal val="visible"/>
                                      </p:to>
                                    </p:set>
                                    <p:animEffect transition="in" filter="fade">
                                      <p:cBhvr>
                                        <p:cTn id="78" dur="500"/>
                                        <p:tgtEl>
                                          <p:spTgt spid="49"/>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52"/>
                                        </p:tgtEl>
                                        <p:attrNameLst>
                                          <p:attrName>style.visibility</p:attrName>
                                        </p:attrNameLst>
                                      </p:cBhvr>
                                      <p:to>
                                        <p:strVal val="visible"/>
                                      </p:to>
                                    </p:set>
                                    <p:animEffect transition="in" filter="fade">
                                      <p:cBhvr>
                                        <p:cTn id="81" dur="500"/>
                                        <p:tgtEl>
                                          <p:spTgt spid="52"/>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53"/>
                                        </p:tgtEl>
                                        <p:attrNameLst>
                                          <p:attrName>style.visibility</p:attrName>
                                        </p:attrNameLst>
                                      </p:cBhvr>
                                      <p:to>
                                        <p:strVal val="visible"/>
                                      </p:to>
                                    </p:set>
                                    <p:animEffect transition="in" filter="fade">
                                      <p:cBhvr>
                                        <p:cTn id="84" dur="500"/>
                                        <p:tgtEl>
                                          <p:spTgt spid="53"/>
                                        </p:tgtEl>
                                      </p:cBhvr>
                                    </p:animEffect>
                                  </p:childTnLst>
                                </p:cTn>
                              </p:par>
                            </p:childTnLst>
                          </p:cTn>
                        </p:par>
                        <p:par>
                          <p:cTn id="85" fill="hold">
                            <p:stCondLst>
                              <p:cond delay="500"/>
                            </p:stCondLst>
                            <p:childTnLst>
                              <p:par>
                                <p:cTn id="86" presetID="22" presetClass="entr" presetSubtype="8" fill="hold" nodeType="afterEffect">
                                  <p:stCondLst>
                                    <p:cond delay="0"/>
                                  </p:stCondLst>
                                  <p:childTnLst>
                                    <p:set>
                                      <p:cBhvr>
                                        <p:cTn id="87" dur="1" fill="hold">
                                          <p:stCondLst>
                                            <p:cond delay="0"/>
                                          </p:stCondLst>
                                        </p:cTn>
                                        <p:tgtEl>
                                          <p:spTgt spid="77"/>
                                        </p:tgtEl>
                                        <p:attrNameLst>
                                          <p:attrName>style.visibility</p:attrName>
                                        </p:attrNameLst>
                                      </p:cBhvr>
                                      <p:to>
                                        <p:strVal val="visible"/>
                                      </p:to>
                                    </p:set>
                                    <p:animEffect transition="in" filter="wipe(left)">
                                      <p:cBhvr>
                                        <p:cTn id="88" dur="500"/>
                                        <p:tgtEl>
                                          <p:spTgt spid="77"/>
                                        </p:tgtEl>
                                      </p:cBhvr>
                                    </p:animEffect>
                                  </p:childTnLst>
                                </p:cTn>
                              </p:par>
                              <p:par>
                                <p:cTn id="89" presetID="22" presetClass="entr" presetSubtype="8" fill="hold" nodeType="withEffect">
                                  <p:stCondLst>
                                    <p:cond delay="0"/>
                                  </p:stCondLst>
                                  <p:childTnLst>
                                    <p:set>
                                      <p:cBhvr>
                                        <p:cTn id="90" dur="1" fill="hold">
                                          <p:stCondLst>
                                            <p:cond delay="0"/>
                                          </p:stCondLst>
                                        </p:cTn>
                                        <p:tgtEl>
                                          <p:spTgt spid="74"/>
                                        </p:tgtEl>
                                        <p:attrNameLst>
                                          <p:attrName>style.visibility</p:attrName>
                                        </p:attrNameLst>
                                      </p:cBhvr>
                                      <p:to>
                                        <p:strVal val="visible"/>
                                      </p:to>
                                    </p:set>
                                    <p:animEffect transition="in" filter="wipe(left)">
                                      <p:cBhvr>
                                        <p:cTn id="91" dur="500"/>
                                        <p:tgtEl>
                                          <p:spTgt spid="74"/>
                                        </p:tgtEl>
                                      </p:cBhvr>
                                    </p:animEffect>
                                  </p:childTnLst>
                                </p:cTn>
                              </p:par>
                            </p:childTnLst>
                          </p:cTn>
                        </p:par>
                        <p:par>
                          <p:cTn id="92" fill="hold">
                            <p:stCondLst>
                              <p:cond delay="1000"/>
                            </p:stCondLst>
                            <p:childTnLst>
                              <p:par>
                                <p:cTn id="93" presetID="22" presetClass="entr" presetSubtype="8" fill="hold" nodeType="afterEffect">
                                  <p:stCondLst>
                                    <p:cond delay="0"/>
                                  </p:stCondLst>
                                  <p:childTnLst>
                                    <p:set>
                                      <p:cBhvr>
                                        <p:cTn id="94" dur="1" fill="hold">
                                          <p:stCondLst>
                                            <p:cond delay="0"/>
                                          </p:stCondLst>
                                        </p:cTn>
                                        <p:tgtEl>
                                          <p:spTgt spid="57"/>
                                        </p:tgtEl>
                                        <p:attrNameLst>
                                          <p:attrName>style.visibility</p:attrName>
                                        </p:attrNameLst>
                                      </p:cBhvr>
                                      <p:to>
                                        <p:strVal val="visible"/>
                                      </p:to>
                                    </p:set>
                                    <p:animEffect transition="in" filter="wipe(left)">
                                      <p:cBhvr>
                                        <p:cTn id="95" dur="500"/>
                                        <p:tgtEl>
                                          <p:spTgt spid="57"/>
                                        </p:tgtEl>
                                      </p:cBhvr>
                                    </p:animEffect>
                                  </p:childTnLst>
                                </p:cTn>
                              </p:par>
                              <p:par>
                                <p:cTn id="96" presetID="22" presetClass="entr" presetSubtype="8" fill="hold" nodeType="withEffect">
                                  <p:stCondLst>
                                    <p:cond delay="0"/>
                                  </p:stCondLst>
                                  <p:childTnLst>
                                    <p:set>
                                      <p:cBhvr>
                                        <p:cTn id="97" dur="1" fill="hold">
                                          <p:stCondLst>
                                            <p:cond delay="0"/>
                                          </p:stCondLst>
                                        </p:cTn>
                                        <p:tgtEl>
                                          <p:spTgt spid="59"/>
                                        </p:tgtEl>
                                        <p:attrNameLst>
                                          <p:attrName>style.visibility</p:attrName>
                                        </p:attrNameLst>
                                      </p:cBhvr>
                                      <p:to>
                                        <p:strVal val="visible"/>
                                      </p:to>
                                    </p:set>
                                    <p:animEffect transition="in" filter="wipe(left)">
                                      <p:cBhvr>
                                        <p:cTn id="98"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32" grpId="0"/>
      <p:bldP spid="33" grpId="0"/>
      <p:bldP spid="43" grpId="0"/>
      <p:bldP spid="44" grpId="0"/>
      <p:bldP spid="47" grpId="0" animBg="1"/>
      <p:bldP spid="49" grpId="0" animBg="1"/>
      <p:bldP spid="50" grpId="0" animBg="1"/>
      <p:bldP spid="51" grpId="0" animBg="1"/>
      <p:bldP spid="52" grpId="0" animBg="1"/>
      <p:bldP spid="53" grpId="0" animBg="1"/>
      <p:bldP spid="86" grpId="0"/>
      <p:bldP spid="8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Initial Size of Kinesis Stream</a:t>
            </a:r>
          </a:p>
        </p:txBody>
      </p:sp>
      <p:sp>
        <p:nvSpPr>
          <p:cNvPr id="3" name="Content Placeholder 2"/>
          <p:cNvSpPr>
            <a:spLocks noGrp="1"/>
          </p:cNvSpPr>
          <p:nvPr>
            <p:ph idx="1"/>
          </p:nvPr>
        </p:nvSpPr>
        <p:spPr/>
        <p:txBody>
          <a:bodyPr>
            <a:normAutofit/>
          </a:bodyPr>
          <a:lstStyle/>
          <a:p>
            <a:endParaRPr lang="en-US" sz="2400" dirty="0"/>
          </a:p>
          <a:p>
            <a:endParaRPr lang="en-US" sz="2400" dirty="0"/>
          </a:p>
          <a:p>
            <a:r>
              <a:rPr lang="en-US" sz="2400" dirty="0" err="1"/>
              <a:t>number_of_shards</a:t>
            </a:r>
            <a:r>
              <a:rPr lang="en-US" sz="2400" dirty="0"/>
              <a:t> = </a:t>
            </a:r>
          </a:p>
          <a:p>
            <a:r>
              <a:rPr lang="en-US" sz="2400" dirty="0"/>
              <a:t>			</a:t>
            </a:r>
            <a:r>
              <a:rPr lang="en-US" sz="2400" b="1" dirty="0"/>
              <a:t>max(</a:t>
            </a:r>
            <a:r>
              <a:rPr lang="en-US" sz="2400" dirty="0" err="1"/>
              <a:t>incoming_write_bandwidth_in_KB</a:t>
            </a:r>
            <a:r>
              <a:rPr lang="en-US" sz="2400" dirty="0"/>
              <a:t>/1000</a:t>
            </a:r>
            <a:r>
              <a:rPr lang="en-US" sz="2400" b="1" dirty="0"/>
              <a:t>,</a:t>
            </a:r>
            <a:r>
              <a:rPr lang="en-US" sz="2400" dirty="0"/>
              <a:t> 						</a:t>
            </a:r>
            <a:r>
              <a:rPr lang="en-US" sz="2400" dirty="0" err="1"/>
              <a:t>outgoing_read_bandwidth_in_KB</a:t>
            </a:r>
            <a:r>
              <a:rPr lang="en-US" sz="2400" dirty="0"/>
              <a:t>/2000</a:t>
            </a:r>
            <a:r>
              <a:rPr lang="en-US" sz="2400" b="1" dirty="0"/>
              <a:t>)</a:t>
            </a:r>
            <a:r>
              <a:rPr lang="en-US" sz="2400" dirty="0"/>
              <a:t> </a:t>
            </a:r>
          </a:p>
          <a:p>
            <a:endParaRPr lang="en-US" sz="2400" dirty="0"/>
          </a:p>
        </p:txBody>
      </p:sp>
    </p:spTree>
    <p:extLst>
      <p:ext uri="{BB962C8B-B14F-4D97-AF65-F5344CB8AC3E}">
        <p14:creationId xmlns:p14="http://schemas.microsoft.com/office/powerpoint/2010/main" val="2906191263"/>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Streams Data Visualization Sample App</a:t>
            </a:r>
          </a:p>
        </p:txBody>
      </p:sp>
      <p:sp>
        <p:nvSpPr>
          <p:cNvPr id="3" name="Content Placeholder 2"/>
          <p:cNvSpPr>
            <a:spLocks noGrp="1"/>
          </p:cNvSpPr>
          <p:nvPr>
            <p:ph idx="1"/>
          </p:nvPr>
        </p:nvSpPr>
        <p:spPr/>
        <p:txBody>
          <a:bodyPr>
            <a:normAutofit/>
          </a:bodyPr>
          <a:lstStyle/>
          <a:p>
            <a:r>
              <a:rPr lang="en-US" sz="2800" dirty="0"/>
              <a:t>Note: incurs nominal charges.</a:t>
            </a:r>
          </a:p>
          <a:p>
            <a:endParaRPr lang="en-US" sz="2800" dirty="0"/>
          </a:p>
          <a:p>
            <a:r>
              <a:rPr lang="en-US" sz="2800" dirty="0"/>
              <a:t>Step 1: Start the Sample App</a:t>
            </a:r>
          </a:p>
          <a:p>
            <a:r>
              <a:rPr lang="en-US" sz="2800" dirty="0"/>
              <a:t>Step 2: View Components of the Sample App</a:t>
            </a:r>
          </a:p>
          <a:p>
            <a:r>
              <a:rPr lang="en-US" sz="2800" dirty="0"/>
              <a:t>Step 3: Delete Sample Application</a:t>
            </a:r>
          </a:p>
          <a:p>
            <a:endParaRPr lang="en-US" sz="2800" dirty="0"/>
          </a:p>
          <a:p>
            <a:r>
              <a:rPr lang="en-US" sz="2800" dirty="0"/>
              <a:t>Note: </a:t>
            </a:r>
            <a:r>
              <a:rPr lang="en-US" sz="2800" dirty="0">
                <a:hlinkClick r:id="rId2"/>
              </a:rPr>
              <a:t>https://github.com/awslabs/amazon-kinesis-data-visualization-sample</a:t>
            </a:r>
            <a:r>
              <a:rPr lang="en-US" sz="2800" dirty="0"/>
              <a:t> </a:t>
            </a:r>
          </a:p>
        </p:txBody>
      </p:sp>
    </p:spTree>
    <p:extLst>
      <p:ext uri="{BB962C8B-B14F-4D97-AF65-F5344CB8AC3E}">
        <p14:creationId xmlns:p14="http://schemas.microsoft.com/office/powerpoint/2010/main" val="367836115"/>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Start the Sample App</a:t>
            </a:r>
          </a:p>
        </p:txBody>
      </p:sp>
      <p:sp>
        <p:nvSpPr>
          <p:cNvPr id="3" name="Content Placeholder 2"/>
          <p:cNvSpPr>
            <a:spLocks noGrp="1"/>
          </p:cNvSpPr>
          <p:nvPr>
            <p:ph idx="1"/>
          </p:nvPr>
        </p:nvSpPr>
        <p:spPr/>
        <p:txBody>
          <a:bodyPr/>
          <a:lstStyle/>
          <a:p>
            <a:r>
              <a:rPr lang="en-US" dirty="0"/>
              <a:t>Let’s discuss the template.</a:t>
            </a:r>
          </a:p>
          <a:p>
            <a:endParaRPr lang="en-US" dirty="0"/>
          </a:p>
          <a:p>
            <a:r>
              <a:rPr lang="en-US" dirty="0">
                <a:hlinkClick r:id="rId2"/>
              </a:rPr>
              <a:t>https://s3.amazonaws.com/kinesis-demo-bucket/amazon-kinesis-data-visualization-sample/kinesis-data-vis-sample-app.template</a:t>
            </a:r>
            <a:r>
              <a:rPr lang="en-US" dirty="0"/>
              <a:t> </a:t>
            </a:r>
          </a:p>
        </p:txBody>
      </p:sp>
    </p:spTree>
    <p:extLst>
      <p:ext uri="{BB962C8B-B14F-4D97-AF65-F5344CB8AC3E}">
        <p14:creationId xmlns:p14="http://schemas.microsoft.com/office/powerpoint/2010/main" val="256030395"/>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Step 2: View Components of the Sample App</a:t>
            </a:r>
          </a:p>
        </p:txBody>
      </p:sp>
      <p:sp>
        <p:nvSpPr>
          <p:cNvPr id="3" name="Content Placeholder 2"/>
          <p:cNvSpPr>
            <a:spLocks noGrp="1"/>
          </p:cNvSpPr>
          <p:nvPr>
            <p:ph idx="1"/>
          </p:nvPr>
        </p:nvSpPr>
        <p:spPr/>
        <p:txBody>
          <a:bodyPr>
            <a:noAutofit/>
          </a:bodyPr>
          <a:lstStyle/>
          <a:p>
            <a:pPr lvl="1"/>
            <a:r>
              <a:rPr lang="en-US" sz="2800" b="1" dirty="0"/>
              <a:t>Producer</a:t>
            </a:r>
          </a:p>
          <a:p>
            <a:pPr lvl="2"/>
            <a:r>
              <a:rPr lang="en-US" sz="2400" dirty="0" err="1"/>
              <a:t>HttpReferrerKinesisPutter</a:t>
            </a:r>
            <a:endParaRPr lang="en-US" sz="2400" dirty="0"/>
          </a:p>
          <a:p>
            <a:pPr lvl="2"/>
            <a:r>
              <a:rPr lang="en-US" sz="2400" dirty="0" err="1"/>
              <a:t>HttpReferrerStreamWriter</a:t>
            </a:r>
            <a:endParaRPr lang="en-US" sz="2400" dirty="0"/>
          </a:p>
          <a:p>
            <a:pPr lvl="1"/>
            <a:r>
              <a:rPr lang="en-US" sz="2800" b="1" dirty="0"/>
              <a:t>Consumer</a:t>
            </a:r>
          </a:p>
          <a:p>
            <a:pPr lvl="2"/>
            <a:r>
              <a:rPr lang="en-US" sz="2400" dirty="0" err="1"/>
              <a:t>HttpReferrerCounterApplication</a:t>
            </a:r>
            <a:r>
              <a:rPr lang="en-US" sz="2400" dirty="0"/>
              <a:t> </a:t>
            </a:r>
          </a:p>
          <a:p>
            <a:pPr lvl="2"/>
            <a:r>
              <a:rPr lang="en-US" sz="2400" dirty="0" err="1"/>
              <a:t>HttpReferrerCounterApplication</a:t>
            </a:r>
            <a:r>
              <a:rPr lang="en-US" sz="2400" dirty="0"/>
              <a:t> </a:t>
            </a:r>
          </a:p>
          <a:p>
            <a:pPr lvl="2"/>
            <a:r>
              <a:rPr lang="en-US" sz="2400" dirty="0" err="1"/>
              <a:t>CountingRecordProcessor</a:t>
            </a:r>
            <a:endParaRPr lang="en-US" sz="2400" dirty="0"/>
          </a:p>
          <a:p>
            <a:pPr lvl="1"/>
            <a:r>
              <a:rPr lang="en-US" sz="2800" dirty="0"/>
              <a:t>Let’s discuss these classes from the </a:t>
            </a:r>
            <a:r>
              <a:rPr lang="en-US" sz="2800" dirty="0" err="1"/>
              <a:t>github</a:t>
            </a:r>
            <a:r>
              <a:rPr lang="en-US" sz="2800" dirty="0"/>
              <a:t> repo.</a:t>
            </a:r>
          </a:p>
        </p:txBody>
      </p:sp>
    </p:spTree>
    <p:extLst>
      <p:ext uri="{BB962C8B-B14F-4D97-AF65-F5344CB8AC3E}">
        <p14:creationId xmlns:p14="http://schemas.microsoft.com/office/powerpoint/2010/main" val="1671106394"/>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Step 3: Delete Sample Application</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4078909894"/>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Producer</a:t>
            </a:r>
          </a:p>
        </p:txBody>
      </p:sp>
      <p:sp>
        <p:nvSpPr>
          <p:cNvPr id="3" name="Content Placeholder 2"/>
          <p:cNvSpPr>
            <a:spLocks noGrp="1"/>
          </p:cNvSpPr>
          <p:nvPr>
            <p:ph idx="1"/>
          </p:nvPr>
        </p:nvSpPr>
        <p:spPr/>
        <p:txBody>
          <a:bodyPr>
            <a:normAutofit/>
          </a:bodyPr>
          <a:lstStyle/>
          <a:p>
            <a:pPr lvl="1"/>
            <a:r>
              <a:rPr lang="en-US" sz="3400" dirty="0"/>
              <a:t>Kinesis Stream API</a:t>
            </a:r>
          </a:p>
          <a:p>
            <a:pPr lvl="1"/>
            <a:r>
              <a:rPr lang="en-US" sz="3400" dirty="0"/>
              <a:t>Kinesis Producer Library </a:t>
            </a:r>
          </a:p>
        </p:txBody>
      </p:sp>
    </p:spTree>
    <p:extLst>
      <p:ext uri="{BB962C8B-B14F-4D97-AF65-F5344CB8AC3E}">
        <p14:creationId xmlns:p14="http://schemas.microsoft.com/office/powerpoint/2010/main" val="288720931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normAutofit/>
          </a:bodyPr>
          <a:lstStyle/>
          <a:p>
            <a:r>
              <a:rPr lang="en-US" dirty="0"/>
              <a:t>What is Big Data?</a:t>
            </a:r>
          </a:p>
          <a:p>
            <a:r>
              <a:rPr lang="en-US" dirty="0"/>
              <a:t>Use Cases/Applications</a:t>
            </a:r>
          </a:p>
          <a:p>
            <a:r>
              <a:rPr lang="en-US" dirty="0"/>
              <a:t>Big Data Pipeline</a:t>
            </a:r>
          </a:p>
          <a:p>
            <a:r>
              <a:rPr lang="en-US" dirty="0"/>
              <a:t>Big Data ecosystem frameworks and tools</a:t>
            </a:r>
          </a:p>
        </p:txBody>
      </p:sp>
    </p:spTree>
    <p:extLst>
      <p:ext uri="{BB962C8B-B14F-4D97-AF65-F5344CB8AC3E}">
        <p14:creationId xmlns:p14="http://schemas.microsoft.com/office/powerpoint/2010/main" val="96612126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Role of the KPL</a:t>
            </a:r>
          </a:p>
        </p:txBody>
      </p:sp>
      <p:sp>
        <p:nvSpPr>
          <p:cNvPr id="3" name="Content Placeholder 2"/>
          <p:cNvSpPr>
            <a:spLocks noGrp="1"/>
          </p:cNvSpPr>
          <p:nvPr>
            <p:ph idx="1"/>
          </p:nvPr>
        </p:nvSpPr>
        <p:spPr/>
        <p:txBody>
          <a:bodyPr>
            <a:noAutofit/>
          </a:bodyPr>
          <a:lstStyle/>
          <a:p>
            <a:pPr lvl="1"/>
            <a:r>
              <a:rPr lang="en-US" sz="3000" dirty="0"/>
              <a:t>Automatic and configurable </a:t>
            </a:r>
            <a:r>
              <a:rPr lang="en-US" sz="3000" b="1" dirty="0"/>
              <a:t>retry mechanism </a:t>
            </a:r>
          </a:p>
          <a:p>
            <a:pPr lvl="1"/>
            <a:r>
              <a:rPr lang="en-US" sz="3000" dirty="0"/>
              <a:t>Collects records and uses </a:t>
            </a:r>
            <a:r>
              <a:rPr lang="en-US" sz="3000" b="1" dirty="0" err="1"/>
              <a:t>PutRecords</a:t>
            </a:r>
            <a:r>
              <a:rPr lang="en-US" sz="3000" dirty="0"/>
              <a:t> to write multiple records </a:t>
            </a:r>
          </a:p>
          <a:p>
            <a:pPr lvl="1"/>
            <a:r>
              <a:rPr lang="en-US" sz="3000" b="1" dirty="0"/>
              <a:t>Aggregates</a:t>
            </a:r>
            <a:r>
              <a:rPr lang="en-US" sz="3000" dirty="0"/>
              <a:t> user records to </a:t>
            </a:r>
            <a:r>
              <a:rPr lang="en-US" sz="3000" b="1" dirty="0"/>
              <a:t>increase payload size and improve throughput </a:t>
            </a:r>
          </a:p>
          <a:p>
            <a:pPr lvl="1"/>
            <a:r>
              <a:rPr lang="en-US" sz="3000" b="1" dirty="0"/>
              <a:t>Integrates </a:t>
            </a:r>
            <a:r>
              <a:rPr lang="en-US" sz="3000" dirty="0"/>
              <a:t>with KCL seamlessly</a:t>
            </a:r>
          </a:p>
          <a:p>
            <a:pPr lvl="1"/>
            <a:r>
              <a:rPr lang="en-US" sz="3000" dirty="0"/>
              <a:t>Submits </a:t>
            </a:r>
            <a:r>
              <a:rPr lang="en-US" sz="3000" b="1" dirty="0" err="1"/>
              <a:t>Cloudwatch</a:t>
            </a:r>
            <a:r>
              <a:rPr lang="en-US" sz="3000" dirty="0"/>
              <a:t> metrics</a:t>
            </a:r>
          </a:p>
        </p:txBody>
      </p:sp>
    </p:spTree>
    <p:extLst>
      <p:ext uri="{BB962C8B-B14F-4D97-AF65-F5344CB8AC3E}">
        <p14:creationId xmlns:p14="http://schemas.microsoft.com/office/powerpoint/2010/main" val="316781961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Using KPL</a:t>
            </a:r>
          </a:p>
        </p:txBody>
      </p:sp>
      <p:sp>
        <p:nvSpPr>
          <p:cNvPr id="3" name="Content Placeholder 2"/>
          <p:cNvSpPr>
            <a:spLocks noGrp="1"/>
          </p:cNvSpPr>
          <p:nvPr>
            <p:ph idx="1"/>
          </p:nvPr>
        </p:nvSpPr>
        <p:spPr/>
        <p:txBody>
          <a:bodyPr>
            <a:normAutofit/>
          </a:bodyPr>
          <a:lstStyle/>
          <a:p>
            <a:pPr lvl="1"/>
            <a:r>
              <a:rPr lang="en-US" sz="3600" dirty="0"/>
              <a:t>Performance Benefits </a:t>
            </a:r>
          </a:p>
          <a:p>
            <a:pPr lvl="1"/>
            <a:r>
              <a:rPr lang="en-US" sz="3600" dirty="0"/>
              <a:t>Consumer-side Ease of Use </a:t>
            </a:r>
          </a:p>
          <a:p>
            <a:pPr lvl="1"/>
            <a:r>
              <a:rPr lang="en-US" sz="3600" dirty="0"/>
              <a:t>Producer Monitoring </a:t>
            </a:r>
          </a:p>
          <a:p>
            <a:pPr lvl="1"/>
            <a:r>
              <a:rPr lang="en-US" sz="3600" dirty="0"/>
              <a:t>Asynchronous Architecture </a:t>
            </a:r>
          </a:p>
          <a:p>
            <a:pPr marL="200025" lvl="1" indent="0">
              <a:buNone/>
            </a:pPr>
            <a:endParaRPr lang="en-US" sz="3600" dirty="0"/>
          </a:p>
        </p:txBody>
      </p:sp>
    </p:spTree>
    <p:extLst>
      <p:ext uri="{BB962C8B-B14F-4D97-AF65-F5344CB8AC3E}">
        <p14:creationId xmlns:p14="http://schemas.microsoft.com/office/powerpoint/2010/main" val="3474750554"/>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When Not To Use the KPL?</a:t>
            </a:r>
          </a:p>
        </p:txBody>
      </p:sp>
      <p:sp>
        <p:nvSpPr>
          <p:cNvPr id="3" name="Content Placeholder 2"/>
          <p:cNvSpPr>
            <a:spLocks noGrp="1"/>
          </p:cNvSpPr>
          <p:nvPr>
            <p:ph idx="1"/>
          </p:nvPr>
        </p:nvSpPr>
        <p:spPr/>
        <p:txBody>
          <a:bodyPr>
            <a:normAutofit/>
          </a:bodyPr>
          <a:lstStyle/>
          <a:p>
            <a:pPr marL="200025" lvl="1" indent="0">
              <a:buNone/>
            </a:pPr>
            <a:endParaRPr lang="en-US" sz="3200" dirty="0"/>
          </a:p>
          <a:p>
            <a:pPr lvl="1"/>
            <a:r>
              <a:rPr lang="en-US" sz="3200" dirty="0"/>
              <a:t>Consider </a:t>
            </a:r>
            <a:r>
              <a:rPr lang="en-US" sz="3200" b="1" dirty="0" err="1">
                <a:latin typeface="Amazon Ember Light"/>
                <a:cs typeface="Amazon Ember Light"/>
              </a:rPr>
              <a:t>RecordMaxBufferedTime</a:t>
            </a:r>
            <a:r>
              <a:rPr lang="en-US" sz="3200" b="1" dirty="0">
                <a:latin typeface="Amazon Ember Light"/>
                <a:cs typeface="Amazon Ember Light"/>
              </a:rPr>
              <a:t> </a:t>
            </a:r>
          </a:p>
        </p:txBody>
      </p:sp>
    </p:spTree>
    <p:extLst>
      <p:ext uri="{BB962C8B-B14F-4D97-AF65-F5344CB8AC3E}">
        <p14:creationId xmlns:p14="http://schemas.microsoft.com/office/powerpoint/2010/main" val="354967651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Consumer</a:t>
            </a:r>
          </a:p>
        </p:txBody>
      </p:sp>
      <p:sp>
        <p:nvSpPr>
          <p:cNvPr id="3" name="Content Placeholder 2"/>
          <p:cNvSpPr>
            <a:spLocks noGrp="1"/>
          </p:cNvSpPr>
          <p:nvPr>
            <p:ph idx="1"/>
          </p:nvPr>
        </p:nvSpPr>
        <p:spPr/>
        <p:txBody>
          <a:bodyPr>
            <a:normAutofit/>
          </a:bodyPr>
          <a:lstStyle/>
          <a:p>
            <a:r>
              <a:rPr lang="en-US" sz="3200" dirty="0"/>
              <a:t>Kinesis Stream API</a:t>
            </a:r>
          </a:p>
          <a:p>
            <a:r>
              <a:rPr lang="en-US" sz="3200" dirty="0"/>
              <a:t>KCL (Kinesis Client Library)</a:t>
            </a:r>
          </a:p>
        </p:txBody>
      </p:sp>
    </p:spTree>
    <p:extLst>
      <p:ext uri="{BB962C8B-B14F-4D97-AF65-F5344CB8AC3E}">
        <p14:creationId xmlns:p14="http://schemas.microsoft.com/office/powerpoint/2010/main" val="2070125186"/>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Role of the KCL </a:t>
            </a:r>
          </a:p>
        </p:txBody>
      </p:sp>
      <p:sp>
        <p:nvSpPr>
          <p:cNvPr id="3" name="Content Placeholder 2"/>
          <p:cNvSpPr>
            <a:spLocks noGrp="1"/>
          </p:cNvSpPr>
          <p:nvPr>
            <p:ph idx="1"/>
          </p:nvPr>
        </p:nvSpPr>
        <p:spPr/>
        <p:txBody>
          <a:bodyPr>
            <a:normAutofit/>
          </a:bodyPr>
          <a:lstStyle/>
          <a:p>
            <a:r>
              <a:rPr lang="en-US" sz="2400" dirty="0"/>
              <a:t>The KCL performs the following tasks: </a:t>
            </a:r>
          </a:p>
          <a:p>
            <a:pPr lvl="1"/>
            <a:r>
              <a:rPr lang="en-US" sz="2000" b="1" dirty="0"/>
              <a:t>Connects</a:t>
            </a:r>
            <a:r>
              <a:rPr lang="en-US" sz="2000" dirty="0"/>
              <a:t> to the stream </a:t>
            </a:r>
          </a:p>
          <a:p>
            <a:pPr lvl="1"/>
            <a:r>
              <a:rPr lang="en-US" sz="2000" b="1" dirty="0"/>
              <a:t>Enumerates</a:t>
            </a:r>
            <a:r>
              <a:rPr lang="en-US" sz="2000" dirty="0"/>
              <a:t> the shards </a:t>
            </a:r>
          </a:p>
          <a:p>
            <a:pPr lvl="1"/>
            <a:r>
              <a:rPr lang="en-US" sz="2000" b="1" dirty="0"/>
              <a:t>Coordinates shard associations with other workers (if any) </a:t>
            </a:r>
          </a:p>
          <a:p>
            <a:pPr lvl="1"/>
            <a:r>
              <a:rPr lang="en-US" sz="2000" dirty="0"/>
              <a:t>Instantiates a </a:t>
            </a:r>
            <a:r>
              <a:rPr lang="en-US" sz="2000" b="1" dirty="0"/>
              <a:t>record processor </a:t>
            </a:r>
            <a:r>
              <a:rPr lang="en-US" sz="2000" dirty="0"/>
              <a:t>for every shard it manages </a:t>
            </a:r>
          </a:p>
          <a:p>
            <a:pPr lvl="1"/>
            <a:r>
              <a:rPr lang="en-US" sz="2000" b="1" dirty="0"/>
              <a:t>Pulls</a:t>
            </a:r>
            <a:r>
              <a:rPr lang="en-US" sz="2000" dirty="0"/>
              <a:t> data records from the stream </a:t>
            </a:r>
          </a:p>
          <a:p>
            <a:pPr lvl="1"/>
            <a:r>
              <a:rPr lang="en-US" sz="2000" b="1" dirty="0"/>
              <a:t>Pushes</a:t>
            </a:r>
            <a:r>
              <a:rPr lang="en-US" sz="2000" dirty="0"/>
              <a:t> the records to the corresponding record processor </a:t>
            </a:r>
          </a:p>
          <a:p>
            <a:pPr lvl="1"/>
            <a:r>
              <a:rPr lang="en-US" sz="2000" b="1" dirty="0"/>
              <a:t>Checkpoints</a:t>
            </a:r>
            <a:r>
              <a:rPr lang="en-US" sz="2000" dirty="0"/>
              <a:t> processed records </a:t>
            </a:r>
          </a:p>
          <a:p>
            <a:pPr lvl="1"/>
            <a:r>
              <a:rPr lang="en-US" sz="2000" b="1" dirty="0"/>
              <a:t>Balances shard-worker associations when the worker instance count changes </a:t>
            </a:r>
          </a:p>
          <a:p>
            <a:pPr lvl="1"/>
            <a:r>
              <a:rPr lang="en-US" sz="2000" b="1" dirty="0"/>
              <a:t>Balances shard-worker associations when shards are split or merged </a:t>
            </a:r>
          </a:p>
          <a:p>
            <a:endParaRPr lang="en-US" sz="2400" dirty="0"/>
          </a:p>
        </p:txBody>
      </p:sp>
    </p:spTree>
    <p:extLst>
      <p:ext uri="{BB962C8B-B14F-4D97-AF65-F5344CB8AC3E}">
        <p14:creationId xmlns:p14="http://schemas.microsoft.com/office/powerpoint/2010/main" val="126131475"/>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Developing Amazon KCL Consumer</a:t>
            </a:r>
          </a:p>
        </p:txBody>
      </p:sp>
      <p:sp>
        <p:nvSpPr>
          <p:cNvPr id="3" name="Content Placeholder 2"/>
          <p:cNvSpPr>
            <a:spLocks noGrp="1"/>
          </p:cNvSpPr>
          <p:nvPr>
            <p:ph idx="1"/>
          </p:nvPr>
        </p:nvSpPr>
        <p:spPr/>
        <p:txBody>
          <a:bodyPr>
            <a:normAutofit/>
          </a:bodyPr>
          <a:lstStyle/>
          <a:p>
            <a:pPr lvl="1"/>
            <a:r>
              <a:rPr lang="en-US" sz="3200" dirty="0"/>
              <a:t>Implement the </a:t>
            </a:r>
            <a:r>
              <a:rPr lang="en-US" sz="3200" b="1" dirty="0" err="1"/>
              <a:t>IRecordProcessor</a:t>
            </a:r>
            <a:r>
              <a:rPr lang="en-US" sz="3200" dirty="0"/>
              <a:t> Methods</a:t>
            </a:r>
          </a:p>
          <a:p>
            <a:pPr lvl="1"/>
            <a:r>
              <a:rPr lang="en-US" sz="3200" dirty="0"/>
              <a:t>Implement a Class Factory for the </a:t>
            </a:r>
            <a:r>
              <a:rPr lang="en-US" sz="3200" b="1" dirty="0" err="1"/>
              <a:t>IRecordProcessor</a:t>
            </a:r>
            <a:r>
              <a:rPr lang="en-US" sz="3200" dirty="0"/>
              <a:t> Interface </a:t>
            </a:r>
          </a:p>
          <a:p>
            <a:pPr lvl="1"/>
            <a:r>
              <a:rPr lang="en-US" sz="3200" dirty="0"/>
              <a:t>Create a </a:t>
            </a:r>
            <a:r>
              <a:rPr lang="en-US" sz="3200" b="1" dirty="0"/>
              <a:t>Worker </a:t>
            </a:r>
          </a:p>
          <a:p>
            <a:pPr lvl="1"/>
            <a:r>
              <a:rPr lang="en-US" sz="3200" dirty="0"/>
              <a:t>Modify the </a:t>
            </a:r>
            <a:r>
              <a:rPr lang="en-US" sz="3200" b="1" dirty="0"/>
              <a:t>Configuration</a:t>
            </a:r>
            <a:r>
              <a:rPr lang="en-US" sz="3200" dirty="0"/>
              <a:t> Properties</a:t>
            </a:r>
          </a:p>
          <a:p>
            <a:pPr lvl="1"/>
            <a:endParaRPr lang="en-US" sz="3200" dirty="0"/>
          </a:p>
        </p:txBody>
      </p:sp>
    </p:spTree>
    <p:extLst>
      <p:ext uri="{BB962C8B-B14F-4D97-AF65-F5344CB8AC3E}">
        <p14:creationId xmlns:p14="http://schemas.microsoft.com/office/powerpoint/2010/main" val="752367085"/>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KCL</a:t>
            </a:r>
          </a:p>
        </p:txBody>
      </p:sp>
      <p:pic>
        <p:nvPicPr>
          <p:cNvPr id="4" name="Content Placeholder 3"/>
          <p:cNvPicPr>
            <a:picLocks noGrp="1" noChangeAspect="1"/>
          </p:cNvPicPr>
          <p:nvPr>
            <p:ph idx="1"/>
          </p:nvPr>
        </p:nvPicPr>
        <p:blipFill>
          <a:blip r:embed="rId2"/>
          <a:srcRect t="-6350" b="-6350"/>
          <a:stretch>
            <a:fillRect/>
          </a:stretch>
        </p:blipFill>
        <p:spPr/>
      </p:pic>
    </p:spTree>
    <p:extLst>
      <p:ext uri="{BB962C8B-B14F-4D97-AF65-F5344CB8AC3E}">
        <p14:creationId xmlns:p14="http://schemas.microsoft.com/office/powerpoint/2010/main" val="2020052983"/>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Handling </a:t>
            </a:r>
            <a:r>
              <a:rPr lang="en-US" sz="2800" b="1" dirty="0" err="1"/>
              <a:t>ProvisionedThroughputExceededException</a:t>
            </a:r>
            <a:endParaRPr lang="en-US" sz="2800" b="1" dirty="0"/>
          </a:p>
        </p:txBody>
      </p:sp>
      <p:sp>
        <p:nvSpPr>
          <p:cNvPr id="3" name="Content Placeholder 2"/>
          <p:cNvSpPr>
            <a:spLocks noGrp="1"/>
          </p:cNvSpPr>
          <p:nvPr>
            <p:ph idx="1"/>
          </p:nvPr>
        </p:nvSpPr>
        <p:spPr/>
        <p:txBody>
          <a:bodyPr>
            <a:normAutofit/>
          </a:bodyPr>
          <a:lstStyle/>
          <a:p>
            <a:pPr lvl="1"/>
            <a:r>
              <a:rPr lang="en-US" sz="2600" dirty="0"/>
              <a:t>Retry</a:t>
            </a:r>
          </a:p>
          <a:p>
            <a:pPr lvl="1"/>
            <a:r>
              <a:rPr lang="en-US" sz="2600" dirty="0" err="1"/>
              <a:t>Reshard</a:t>
            </a:r>
            <a:endParaRPr lang="en-US" sz="2600" dirty="0"/>
          </a:p>
          <a:p>
            <a:pPr lvl="1"/>
            <a:r>
              <a:rPr lang="en-US" sz="2600" dirty="0"/>
              <a:t>Log and Monitor</a:t>
            </a:r>
          </a:p>
          <a:p>
            <a:pPr lvl="1"/>
            <a:r>
              <a:rPr lang="en-US" sz="2600" dirty="0" err="1"/>
              <a:t>DynamoDB</a:t>
            </a:r>
            <a:r>
              <a:rPr lang="en-US" sz="2600" dirty="0"/>
              <a:t> table throughput</a:t>
            </a:r>
          </a:p>
        </p:txBody>
      </p:sp>
    </p:spTree>
    <p:extLst>
      <p:ext uri="{BB962C8B-B14F-4D97-AF65-F5344CB8AC3E}">
        <p14:creationId xmlns:p14="http://schemas.microsoft.com/office/powerpoint/2010/main" val="2575431512"/>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KCL: Recovery from Failure</a:t>
            </a:r>
          </a:p>
        </p:txBody>
      </p:sp>
      <p:sp>
        <p:nvSpPr>
          <p:cNvPr id="3" name="Content Placeholder 2"/>
          <p:cNvSpPr>
            <a:spLocks noGrp="1"/>
          </p:cNvSpPr>
          <p:nvPr>
            <p:ph idx="1"/>
          </p:nvPr>
        </p:nvSpPr>
        <p:spPr/>
        <p:txBody>
          <a:bodyPr>
            <a:noAutofit/>
          </a:bodyPr>
          <a:lstStyle/>
          <a:p>
            <a:pPr lvl="1"/>
            <a:r>
              <a:rPr lang="en-US" sz="2800" dirty="0"/>
              <a:t>Record processor failure</a:t>
            </a:r>
          </a:p>
          <a:p>
            <a:pPr lvl="2"/>
            <a:r>
              <a:rPr lang="en-US" sz="2400" dirty="0"/>
              <a:t>The worker automatically restarts the record processor.</a:t>
            </a:r>
          </a:p>
          <a:p>
            <a:pPr lvl="1"/>
            <a:r>
              <a:rPr lang="en-US" sz="2800" dirty="0"/>
              <a:t>Worker failure</a:t>
            </a:r>
          </a:p>
          <a:p>
            <a:pPr lvl="2"/>
            <a:r>
              <a:rPr lang="en-US" sz="2400" dirty="0"/>
              <a:t>Catch exceptions thrown by worker and handle appropriately.</a:t>
            </a:r>
          </a:p>
          <a:p>
            <a:pPr lvl="1"/>
            <a:r>
              <a:rPr lang="en-US" sz="2800" dirty="0"/>
              <a:t>Application failure</a:t>
            </a:r>
          </a:p>
          <a:p>
            <a:pPr lvl="2"/>
            <a:r>
              <a:rPr lang="en-US" sz="2400" dirty="0"/>
              <a:t>Restart application to restart worker and record processors.</a:t>
            </a:r>
          </a:p>
          <a:p>
            <a:pPr lvl="1"/>
            <a:r>
              <a:rPr lang="en-US" sz="2800" dirty="0"/>
              <a:t>EC2 instance failure</a:t>
            </a:r>
          </a:p>
          <a:p>
            <a:pPr lvl="2"/>
            <a:r>
              <a:rPr lang="en-US" sz="2400" dirty="0"/>
              <a:t>Run the application in an Auto Scaling group. Configure EC2 instance to start your application at startup.</a:t>
            </a:r>
          </a:p>
        </p:txBody>
      </p:sp>
    </p:spTree>
    <p:extLst>
      <p:ext uri="{BB962C8B-B14F-4D97-AF65-F5344CB8AC3E}">
        <p14:creationId xmlns:p14="http://schemas.microsoft.com/office/powerpoint/2010/main" val="3724074458"/>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176155"/>
            <a:ext cx="10058400" cy="776439"/>
          </a:xfrm>
        </p:spPr>
        <p:txBody>
          <a:bodyPr>
            <a:normAutofit fontScale="90000"/>
          </a:bodyPr>
          <a:lstStyle/>
          <a:p>
            <a:r>
              <a:rPr lang="en-US" dirty="0"/>
              <a:t>Building Amazon Kinesis Streams Applications</a:t>
            </a:r>
          </a:p>
        </p:txBody>
      </p:sp>
      <p:sp>
        <p:nvSpPr>
          <p:cNvPr id="8" name="Content Placeholder 7"/>
          <p:cNvSpPr>
            <a:spLocks noGrp="1"/>
          </p:cNvSpPr>
          <p:nvPr>
            <p:ph sz="half" idx="1"/>
          </p:nvPr>
        </p:nvSpPr>
        <p:spPr>
          <a:xfrm>
            <a:off x="1870856" y="1093635"/>
            <a:ext cx="5673282" cy="5452156"/>
          </a:xfrm>
        </p:spPr>
        <p:txBody>
          <a:bodyPr>
            <a:noAutofit/>
          </a:bodyPr>
          <a:lstStyle/>
          <a:p>
            <a:endParaRPr lang="en-US" sz="2400" dirty="0">
              <a:solidFill>
                <a:schemeClr val="tx1"/>
              </a:solidFill>
            </a:endParaRPr>
          </a:p>
          <a:p>
            <a:r>
              <a:rPr lang="en-US" sz="2400" dirty="0">
                <a:solidFill>
                  <a:schemeClr val="tx1"/>
                </a:solidFill>
              </a:rPr>
              <a:t>Kinesis Client Library (KCL) enables distributed processing:</a:t>
            </a:r>
          </a:p>
          <a:p>
            <a:pPr marL="460375" lvl="1" indent="-233363"/>
            <a:r>
              <a:rPr lang="en-US" dirty="0">
                <a:solidFill>
                  <a:schemeClr val="tx1"/>
                </a:solidFill>
              </a:rPr>
              <a:t>Automatically starts a worker for each shard.</a:t>
            </a:r>
          </a:p>
          <a:p>
            <a:pPr marL="460375" lvl="1" indent="-233363"/>
            <a:r>
              <a:rPr lang="en-US" dirty="0">
                <a:solidFill>
                  <a:schemeClr val="tx1"/>
                </a:solidFill>
              </a:rPr>
              <a:t>Simplifies reading stream by abstracting shards.</a:t>
            </a:r>
          </a:p>
          <a:p>
            <a:pPr marL="460375" lvl="1" indent="-233363"/>
            <a:r>
              <a:rPr lang="en-US" dirty="0">
                <a:solidFill>
                  <a:schemeClr val="tx1"/>
                </a:solidFill>
              </a:rPr>
              <a:t>Adds or subtracts workers as number of shards changes.</a:t>
            </a:r>
          </a:p>
          <a:p>
            <a:pPr marL="460375" lvl="1" indent="-233363"/>
            <a:r>
              <a:rPr lang="en-US" dirty="0">
                <a:solidFill>
                  <a:schemeClr val="tx1"/>
                </a:solidFill>
              </a:rPr>
              <a:t>Checkpoints keep track of worker’s location in the stream. </a:t>
            </a:r>
          </a:p>
          <a:p>
            <a:pPr marL="460375" lvl="1" indent="-233363"/>
            <a:r>
              <a:rPr lang="en-US" dirty="0">
                <a:solidFill>
                  <a:schemeClr val="tx1"/>
                </a:solidFill>
              </a:rPr>
              <a:t>Restarts workers if they fail.</a:t>
            </a:r>
          </a:p>
        </p:txBody>
      </p:sp>
      <p:sp>
        <p:nvSpPr>
          <p:cNvPr id="3" name="Rectangle 2"/>
          <p:cNvSpPr/>
          <p:nvPr/>
        </p:nvSpPr>
        <p:spPr>
          <a:xfrm>
            <a:off x="7578841" y="1324623"/>
            <a:ext cx="1137523" cy="4709884"/>
          </a:xfrm>
          <a:prstGeom prst="rect">
            <a:avLst/>
          </a:prstGeom>
        </p:spPr>
        <p:style>
          <a:lnRef idx="1">
            <a:schemeClr val="accent2"/>
          </a:lnRef>
          <a:fillRef idx="3">
            <a:schemeClr val="accent2"/>
          </a:fillRef>
          <a:effectRef idx="2">
            <a:schemeClr val="accent2"/>
          </a:effectRef>
          <a:fontRef idx="minor">
            <a:schemeClr val="lt1"/>
          </a:fontRef>
        </p:style>
        <p:txBody>
          <a:bodyPr lIns="0" rIns="0" rtlCol="0" anchor="t"/>
          <a:lstStyle/>
          <a:p>
            <a:pPr algn="ctr" defTabSz="457189"/>
            <a:r>
              <a:rPr lang="en-US" sz="1100" b="1" dirty="0">
                <a:solidFill>
                  <a:srgbClr val="474746"/>
                </a:solidFill>
              </a:rPr>
              <a:t>Amazon Kinesis Stream</a:t>
            </a:r>
          </a:p>
        </p:txBody>
      </p:sp>
      <p:sp>
        <p:nvSpPr>
          <p:cNvPr id="9" name="Rectangle 8"/>
          <p:cNvSpPr/>
          <p:nvPr/>
        </p:nvSpPr>
        <p:spPr>
          <a:xfrm>
            <a:off x="9062259" y="1032772"/>
            <a:ext cx="1428576" cy="1513875"/>
          </a:xfrm>
          <a:prstGeom prst="rect">
            <a:avLst/>
          </a:prstGeom>
        </p:spPr>
        <p:style>
          <a:lnRef idx="1">
            <a:schemeClr val="accent1"/>
          </a:lnRef>
          <a:fillRef idx="3">
            <a:schemeClr val="accent1"/>
          </a:fillRef>
          <a:effectRef idx="2">
            <a:schemeClr val="accent1"/>
          </a:effectRef>
          <a:fontRef idx="minor">
            <a:schemeClr val="lt1"/>
          </a:fontRef>
        </p:style>
        <p:txBody>
          <a:bodyPr rtlCol="0" anchor="t"/>
          <a:lstStyle/>
          <a:p>
            <a:pPr algn="ctr" defTabSz="457189"/>
            <a:r>
              <a:rPr lang="en-US" sz="1200" b="1" dirty="0">
                <a:solidFill>
                  <a:srgbClr val="474746"/>
                </a:solidFill>
              </a:rPr>
              <a:t>EC2 instance (Worker 1)</a:t>
            </a:r>
          </a:p>
        </p:txBody>
      </p:sp>
      <p:sp>
        <p:nvSpPr>
          <p:cNvPr id="11" name="Rectangle 10"/>
          <p:cNvSpPr/>
          <p:nvPr/>
        </p:nvSpPr>
        <p:spPr>
          <a:xfrm>
            <a:off x="9062262" y="2645178"/>
            <a:ext cx="1417557" cy="1440655"/>
          </a:xfrm>
          <a:prstGeom prst="rect">
            <a:avLst/>
          </a:prstGeom>
        </p:spPr>
        <p:style>
          <a:lnRef idx="1">
            <a:schemeClr val="accent1"/>
          </a:lnRef>
          <a:fillRef idx="3">
            <a:schemeClr val="accent1"/>
          </a:fillRef>
          <a:effectRef idx="2">
            <a:schemeClr val="accent1"/>
          </a:effectRef>
          <a:fontRef idx="minor">
            <a:schemeClr val="lt1"/>
          </a:fontRef>
        </p:style>
        <p:txBody>
          <a:bodyPr rtlCol="0" anchor="t"/>
          <a:lstStyle/>
          <a:p>
            <a:pPr algn="ctr" defTabSz="457189"/>
            <a:r>
              <a:rPr lang="en-US" sz="1200" b="1" dirty="0">
                <a:solidFill>
                  <a:srgbClr val="474746"/>
                </a:solidFill>
              </a:rPr>
              <a:t>EC2 instance (Worker 2)</a:t>
            </a:r>
          </a:p>
        </p:txBody>
      </p:sp>
      <p:sp>
        <p:nvSpPr>
          <p:cNvPr id="12" name="Rectangle 11"/>
          <p:cNvSpPr/>
          <p:nvPr/>
        </p:nvSpPr>
        <p:spPr>
          <a:xfrm>
            <a:off x="9062261" y="4501082"/>
            <a:ext cx="1417557" cy="1815367"/>
          </a:xfrm>
          <a:prstGeom prst="rect">
            <a:avLst/>
          </a:prstGeom>
        </p:spPr>
        <p:style>
          <a:lnRef idx="1">
            <a:schemeClr val="accent1"/>
          </a:lnRef>
          <a:fillRef idx="3">
            <a:schemeClr val="accent1"/>
          </a:fillRef>
          <a:effectRef idx="2">
            <a:schemeClr val="accent1"/>
          </a:effectRef>
          <a:fontRef idx="minor">
            <a:schemeClr val="lt1"/>
          </a:fontRef>
        </p:style>
        <p:txBody>
          <a:bodyPr rtlCol="0" anchor="t"/>
          <a:lstStyle/>
          <a:p>
            <a:pPr algn="ctr" defTabSz="457189"/>
            <a:r>
              <a:rPr lang="en-US" sz="1200" b="1" dirty="0">
                <a:solidFill>
                  <a:srgbClr val="474746"/>
                </a:solidFill>
              </a:rPr>
              <a:t>EC2 instance (Worker M)</a:t>
            </a:r>
          </a:p>
        </p:txBody>
      </p:sp>
      <p:sp>
        <p:nvSpPr>
          <p:cNvPr id="13" name="Rectangle 12"/>
          <p:cNvSpPr/>
          <p:nvPr/>
        </p:nvSpPr>
        <p:spPr>
          <a:xfrm>
            <a:off x="7666654" y="1831263"/>
            <a:ext cx="985123" cy="445337"/>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r>
              <a:rPr lang="en-US" sz="1200" dirty="0">
                <a:solidFill>
                  <a:srgbClr val="474746"/>
                </a:solidFill>
              </a:rPr>
              <a:t>Shard 1</a:t>
            </a:r>
          </a:p>
        </p:txBody>
      </p:sp>
      <p:sp>
        <p:nvSpPr>
          <p:cNvPr id="15" name="Rectangle 14"/>
          <p:cNvSpPr/>
          <p:nvPr/>
        </p:nvSpPr>
        <p:spPr>
          <a:xfrm>
            <a:off x="7665827" y="2304166"/>
            <a:ext cx="985123" cy="445337"/>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r>
              <a:rPr lang="en-US" sz="1200" dirty="0">
                <a:solidFill>
                  <a:srgbClr val="474746"/>
                </a:solidFill>
              </a:rPr>
              <a:t>Shard 2</a:t>
            </a:r>
          </a:p>
        </p:txBody>
      </p:sp>
      <p:sp>
        <p:nvSpPr>
          <p:cNvPr id="16" name="Rectangle 15"/>
          <p:cNvSpPr/>
          <p:nvPr/>
        </p:nvSpPr>
        <p:spPr>
          <a:xfrm>
            <a:off x="7666653" y="2845009"/>
            <a:ext cx="985123" cy="445337"/>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r>
              <a:rPr lang="en-US" sz="1200" dirty="0">
                <a:solidFill>
                  <a:srgbClr val="474746"/>
                </a:solidFill>
              </a:rPr>
              <a:t>Shard 3</a:t>
            </a:r>
          </a:p>
        </p:txBody>
      </p:sp>
      <p:sp>
        <p:nvSpPr>
          <p:cNvPr id="17" name="Rectangle 16"/>
          <p:cNvSpPr/>
          <p:nvPr/>
        </p:nvSpPr>
        <p:spPr>
          <a:xfrm>
            <a:off x="7666652" y="3397357"/>
            <a:ext cx="985123" cy="445337"/>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r>
              <a:rPr lang="en-US" sz="1200" dirty="0">
                <a:solidFill>
                  <a:srgbClr val="474746"/>
                </a:solidFill>
              </a:rPr>
              <a:t>Shard 4</a:t>
            </a:r>
          </a:p>
        </p:txBody>
      </p:sp>
      <p:sp>
        <p:nvSpPr>
          <p:cNvPr id="18" name="Rectangle 17"/>
          <p:cNvSpPr/>
          <p:nvPr/>
        </p:nvSpPr>
        <p:spPr>
          <a:xfrm>
            <a:off x="7665827" y="5339795"/>
            <a:ext cx="985123" cy="445337"/>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r>
              <a:rPr lang="en-US" sz="1200" dirty="0">
                <a:solidFill>
                  <a:srgbClr val="474746"/>
                </a:solidFill>
              </a:rPr>
              <a:t>Shard N</a:t>
            </a:r>
          </a:p>
        </p:txBody>
      </p:sp>
      <p:grpSp>
        <p:nvGrpSpPr>
          <p:cNvPr id="51" name="Group 50"/>
          <p:cNvGrpSpPr/>
          <p:nvPr/>
        </p:nvGrpSpPr>
        <p:grpSpPr>
          <a:xfrm>
            <a:off x="8136348" y="3986705"/>
            <a:ext cx="46326" cy="283823"/>
            <a:chOff x="8816464" y="4032423"/>
            <a:chExt cx="61768" cy="283823"/>
          </a:xfrm>
        </p:grpSpPr>
        <p:sp>
          <p:nvSpPr>
            <p:cNvPr id="4" name="Oval 3"/>
            <p:cNvSpPr/>
            <p:nvPr/>
          </p:nvSpPr>
          <p:spPr>
            <a:xfrm>
              <a:off x="8816467" y="4032423"/>
              <a:ext cx="61765" cy="60959"/>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endParaRPr>
            </a:p>
          </p:txBody>
        </p:sp>
        <p:sp>
          <p:nvSpPr>
            <p:cNvPr id="19" name="Oval 18"/>
            <p:cNvSpPr/>
            <p:nvPr/>
          </p:nvSpPr>
          <p:spPr>
            <a:xfrm>
              <a:off x="8816466" y="4141263"/>
              <a:ext cx="61765" cy="60959"/>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endParaRPr>
            </a:p>
          </p:txBody>
        </p:sp>
        <p:sp>
          <p:nvSpPr>
            <p:cNvPr id="20" name="Oval 19"/>
            <p:cNvSpPr/>
            <p:nvPr/>
          </p:nvSpPr>
          <p:spPr>
            <a:xfrm>
              <a:off x="8816464" y="4255287"/>
              <a:ext cx="61765" cy="60959"/>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endParaRPr>
            </a:p>
          </p:txBody>
        </p:sp>
      </p:grpSp>
      <p:grpSp>
        <p:nvGrpSpPr>
          <p:cNvPr id="41" name="Group 40"/>
          <p:cNvGrpSpPr/>
          <p:nvPr/>
        </p:nvGrpSpPr>
        <p:grpSpPr>
          <a:xfrm>
            <a:off x="9715595" y="4002272"/>
            <a:ext cx="46326" cy="283823"/>
            <a:chOff x="11105007" y="3987030"/>
            <a:chExt cx="61768" cy="283823"/>
          </a:xfrm>
        </p:grpSpPr>
        <p:sp>
          <p:nvSpPr>
            <p:cNvPr id="21" name="Oval 20"/>
            <p:cNvSpPr/>
            <p:nvPr/>
          </p:nvSpPr>
          <p:spPr>
            <a:xfrm>
              <a:off x="11105010" y="3987030"/>
              <a:ext cx="61765" cy="60959"/>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endParaRPr>
            </a:p>
          </p:txBody>
        </p:sp>
        <p:sp>
          <p:nvSpPr>
            <p:cNvPr id="22" name="Oval 21"/>
            <p:cNvSpPr/>
            <p:nvPr/>
          </p:nvSpPr>
          <p:spPr>
            <a:xfrm>
              <a:off x="11105008" y="4095870"/>
              <a:ext cx="61765" cy="60959"/>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endParaRPr>
            </a:p>
          </p:txBody>
        </p:sp>
        <p:sp>
          <p:nvSpPr>
            <p:cNvPr id="23" name="Oval 22"/>
            <p:cNvSpPr/>
            <p:nvPr/>
          </p:nvSpPr>
          <p:spPr>
            <a:xfrm>
              <a:off x="11105007" y="4209894"/>
              <a:ext cx="61765" cy="60959"/>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endParaRPr>
            </a:p>
          </p:txBody>
        </p:sp>
      </p:grpSp>
      <p:sp>
        <p:nvSpPr>
          <p:cNvPr id="24" name="Rectangle 23"/>
          <p:cNvSpPr/>
          <p:nvPr/>
        </p:nvSpPr>
        <p:spPr>
          <a:xfrm>
            <a:off x="9157153" y="1458495"/>
            <a:ext cx="1287962" cy="365337"/>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457189"/>
            <a:r>
              <a:rPr lang="en-US" sz="1050" dirty="0">
                <a:solidFill>
                  <a:srgbClr val="474746"/>
                </a:solidFill>
              </a:rPr>
              <a:t>Record Processor 1</a:t>
            </a:r>
          </a:p>
        </p:txBody>
      </p:sp>
      <p:sp>
        <p:nvSpPr>
          <p:cNvPr id="25" name="Rectangle 24"/>
          <p:cNvSpPr/>
          <p:nvPr/>
        </p:nvSpPr>
        <p:spPr>
          <a:xfrm>
            <a:off x="9151438" y="1930789"/>
            <a:ext cx="1287962" cy="365337"/>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457189"/>
            <a:r>
              <a:rPr lang="en-US" sz="1050" dirty="0">
                <a:solidFill>
                  <a:srgbClr val="474746"/>
                </a:solidFill>
              </a:rPr>
              <a:t>Record Processor 2</a:t>
            </a:r>
          </a:p>
        </p:txBody>
      </p:sp>
      <p:sp>
        <p:nvSpPr>
          <p:cNvPr id="26" name="Rectangle 25"/>
          <p:cNvSpPr/>
          <p:nvPr/>
        </p:nvSpPr>
        <p:spPr>
          <a:xfrm>
            <a:off x="9151441" y="3062255"/>
            <a:ext cx="1269943" cy="365337"/>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457189"/>
            <a:r>
              <a:rPr lang="en-US" sz="1050" dirty="0">
                <a:solidFill>
                  <a:srgbClr val="474746"/>
                </a:solidFill>
              </a:rPr>
              <a:t>Record Processor 1</a:t>
            </a:r>
          </a:p>
        </p:txBody>
      </p:sp>
      <p:sp>
        <p:nvSpPr>
          <p:cNvPr id="27" name="Rectangle 26"/>
          <p:cNvSpPr/>
          <p:nvPr/>
        </p:nvSpPr>
        <p:spPr>
          <a:xfrm>
            <a:off x="9145046" y="3499074"/>
            <a:ext cx="1269942" cy="365337"/>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457189"/>
            <a:r>
              <a:rPr lang="en-US" sz="1050" dirty="0">
                <a:solidFill>
                  <a:srgbClr val="474746"/>
                </a:solidFill>
              </a:rPr>
              <a:t>Record Processor 2</a:t>
            </a:r>
          </a:p>
        </p:txBody>
      </p:sp>
      <p:sp>
        <p:nvSpPr>
          <p:cNvPr id="28" name="Rectangle 27"/>
          <p:cNvSpPr/>
          <p:nvPr/>
        </p:nvSpPr>
        <p:spPr>
          <a:xfrm>
            <a:off x="9168779" y="5723446"/>
            <a:ext cx="1276336" cy="365337"/>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457189"/>
            <a:r>
              <a:rPr lang="en-US" sz="1050" dirty="0">
                <a:solidFill>
                  <a:srgbClr val="474746"/>
                </a:solidFill>
              </a:rPr>
              <a:t>Record Processor Y</a:t>
            </a:r>
          </a:p>
        </p:txBody>
      </p:sp>
      <p:cxnSp>
        <p:nvCxnSpPr>
          <p:cNvPr id="30" name="Straight Arrow Connector 29"/>
          <p:cNvCxnSpPr>
            <a:stCxn id="13" idx="3"/>
            <a:endCxn id="24" idx="1"/>
          </p:cNvCxnSpPr>
          <p:nvPr/>
        </p:nvCxnSpPr>
        <p:spPr>
          <a:xfrm flipV="1">
            <a:off x="8651777" y="1641164"/>
            <a:ext cx="505376" cy="412768"/>
          </a:xfrm>
          <a:prstGeom prst="straightConnector1">
            <a:avLst/>
          </a:prstGeom>
          <a:ln w="31750">
            <a:tailEnd type="triangle" w="med" len="med"/>
          </a:ln>
        </p:spPr>
        <p:style>
          <a:lnRef idx="2">
            <a:schemeClr val="dk1"/>
          </a:lnRef>
          <a:fillRef idx="0">
            <a:schemeClr val="dk1"/>
          </a:fillRef>
          <a:effectRef idx="1">
            <a:schemeClr val="dk1"/>
          </a:effectRef>
          <a:fontRef idx="minor">
            <a:schemeClr val="tx1"/>
          </a:fontRef>
        </p:style>
      </p:cxnSp>
      <p:cxnSp>
        <p:nvCxnSpPr>
          <p:cNvPr id="31" name="Straight Arrow Connector 30"/>
          <p:cNvCxnSpPr>
            <a:stCxn id="15" idx="3"/>
            <a:endCxn id="25" idx="1"/>
          </p:cNvCxnSpPr>
          <p:nvPr/>
        </p:nvCxnSpPr>
        <p:spPr>
          <a:xfrm flipV="1">
            <a:off x="8650950" y="2113456"/>
            <a:ext cx="500491" cy="413379"/>
          </a:xfrm>
          <a:prstGeom prst="straightConnector1">
            <a:avLst/>
          </a:prstGeom>
          <a:ln w="31750">
            <a:tailEnd type="triangle" w="med" len="med"/>
          </a:ln>
        </p:spPr>
        <p:style>
          <a:lnRef idx="2">
            <a:schemeClr val="dk1"/>
          </a:lnRef>
          <a:fillRef idx="0">
            <a:schemeClr val="dk1"/>
          </a:fillRef>
          <a:effectRef idx="1">
            <a:schemeClr val="dk1"/>
          </a:effectRef>
          <a:fontRef idx="minor">
            <a:schemeClr val="tx1"/>
          </a:fontRef>
        </p:style>
      </p:cxnSp>
      <p:cxnSp>
        <p:nvCxnSpPr>
          <p:cNvPr id="34" name="Straight Arrow Connector 33"/>
          <p:cNvCxnSpPr>
            <a:stCxn id="16" idx="3"/>
            <a:endCxn id="26" idx="1"/>
          </p:cNvCxnSpPr>
          <p:nvPr/>
        </p:nvCxnSpPr>
        <p:spPr>
          <a:xfrm>
            <a:off x="8651776" y="3067678"/>
            <a:ext cx="499665" cy="177247"/>
          </a:xfrm>
          <a:prstGeom prst="straightConnector1">
            <a:avLst/>
          </a:prstGeom>
          <a:ln w="31750">
            <a:tailEnd type="triangle" w="med" len="med"/>
          </a:ln>
        </p:spPr>
        <p:style>
          <a:lnRef idx="2">
            <a:schemeClr val="dk1"/>
          </a:lnRef>
          <a:fillRef idx="0">
            <a:schemeClr val="dk1"/>
          </a:fillRef>
          <a:effectRef idx="1">
            <a:schemeClr val="dk1"/>
          </a:effectRef>
          <a:fontRef idx="minor">
            <a:schemeClr val="tx1"/>
          </a:fontRef>
        </p:style>
      </p:cxnSp>
      <p:cxnSp>
        <p:nvCxnSpPr>
          <p:cNvPr id="37" name="Straight Arrow Connector 36"/>
          <p:cNvCxnSpPr>
            <a:stCxn id="17" idx="3"/>
            <a:endCxn id="27" idx="1"/>
          </p:cNvCxnSpPr>
          <p:nvPr/>
        </p:nvCxnSpPr>
        <p:spPr>
          <a:xfrm>
            <a:off x="8651775" y="3620024"/>
            <a:ext cx="493273" cy="61719"/>
          </a:xfrm>
          <a:prstGeom prst="straightConnector1">
            <a:avLst/>
          </a:prstGeom>
          <a:ln w="31750">
            <a:tailEnd type="triangle" w="med" len="med"/>
          </a:ln>
        </p:spPr>
        <p:style>
          <a:lnRef idx="2">
            <a:schemeClr val="dk1"/>
          </a:lnRef>
          <a:fillRef idx="0">
            <a:schemeClr val="dk1"/>
          </a:fillRef>
          <a:effectRef idx="1">
            <a:schemeClr val="dk1"/>
          </a:effectRef>
          <a:fontRef idx="minor">
            <a:schemeClr val="tx1"/>
          </a:fontRef>
        </p:style>
      </p:cxnSp>
      <p:cxnSp>
        <p:nvCxnSpPr>
          <p:cNvPr id="40" name="Straight Arrow Connector 39"/>
          <p:cNvCxnSpPr>
            <a:stCxn id="18" idx="3"/>
            <a:endCxn id="28" idx="1"/>
          </p:cNvCxnSpPr>
          <p:nvPr/>
        </p:nvCxnSpPr>
        <p:spPr>
          <a:xfrm>
            <a:off x="8650950" y="5562462"/>
            <a:ext cx="517831" cy="343651"/>
          </a:xfrm>
          <a:prstGeom prst="straightConnector1">
            <a:avLst/>
          </a:prstGeom>
          <a:ln w="31750">
            <a:tailEnd type="triangle" w="med" len="med"/>
          </a:ln>
        </p:spPr>
        <p:style>
          <a:lnRef idx="2">
            <a:schemeClr val="dk1"/>
          </a:lnRef>
          <a:fillRef idx="0">
            <a:schemeClr val="dk1"/>
          </a:fillRef>
          <a:effectRef idx="1">
            <a:schemeClr val="dk1"/>
          </a:effectRef>
          <a:fontRef idx="minor">
            <a:schemeClr val="tx1"/>
          </a:fontRef>
        </p:style>
      </p:cxnSp>
      <p:sp>
        <p:nvSpPr>
          <p:cNvPr id="44" name="Rectangle 43"/>
          <p:cNvSpPr/>
          <p:nvPr/>
        </p:nvSpPr>
        <p:spPr>
          <a:xfrm>
            <a:off x="9145046" y="4917214"/>
            <a:ext cx="1276336" cy="365337"/>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457189"/>
            <a:r>
              <a:rPr lang="en-US" sz="1050" dirty="0">
                <a:solidFill>
                  <a:srgbClr val="474746"/>
                </a:solidFill>
              </a:rPr>
              <a:t>Record Processor 1</a:t>
            </a:r>
          </a:p>
        </p:txBody>
      </p:sp>
      <p:grpSp>
        <p:nvGrpSpPr>
          <p:cNvPr id="45" name="Group 44"/>
          <p:cNvGrpSpPr/>
          <p:nvPr/>
        </p:nvGrpSpPr>
        <p:grpSpPr>
          <a:xfrm>
            <a:off x="9728241" y="5354840"/>
            <a:ext cx="46326" cy="283823"/>
            <a:chOff x="11105007" y="3987030"/>
            <a:chExt cx="61768" cy="283823"/>
          </a:xfrm>
        </p:grpSpPr>
        <p:sp>
          <p:nvSpPr>
            <p:cNvPr id="46" name="Oval 45"/>
            <p:cNvSpPr/>
            <p:nvPr/>
          </p:nvSpPr>
          <p:spPr>
            <a:xfrm>
              <a:off x="11105010" y="3987030"/>
              <a:ext cx="61765" cy="60959"/>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endParaRPr>
            </a:p>
          </p:txBody>
        </p:sp>
        <p:sp>
          <p:nvSpPr>
            <p:cNvPr id="47" name="Oval 46"/>
            <p:cNvSpPr/>
            <p:nvPr/>
          </p:nvSpPr>
          <p:spPr>
            <a:xfrm>
              <a:off x="11105008" y="4095870"/>
              <a:ext cx="61765" cy="60959"/>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endParaRPr>
            </a:p>
          </p:txBody>
        </p:sp>
        <p:sp>
          <p:nvSpPr>
            <p:cNvPr id="48" name="Oval 47"/>
            <p:cNvSpPr/>
            <p:nvPr/>
          </p:nvSpPr>
          <p:spPr>
            <a:xfrm>
              <a:off x="11105007" y="4209894"/>
              <a:ext cx="61765" cy="60959"/>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endParaRPr>
            </a:p>
          </p:txBody>
        </p:sp>
      </p:grpSp>
      <p:sp>
        <p:nvSpPr>
          <p:cNvPr id="50" name="Rectangle 49"/>
          <p:cNvSpPr/>
          <p:nvPr/>
        </p:nvSpPr>
        <p:spPr>
          <a:xfrm>
            <a:off x="7665827" y="4382490"/>
            <a:ext cx="985123" cy="445337"/>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r>
              <a:rPr lang="en-US" sz="1200" dirty="0">
                <a:solidFill>
                  <a:srgbClr val="474746"/>
                </a:solidFill>
              </a:rPr>
              <a:t>Shard 100</a:t>
            </a:r>
          </a:p>
        </p:txBody>
      </p:sp>
      <p:grpSp>
        <p:nvGrpSpPr>
          <p:cNvPr id="52" name="Group 51"/>
          <p:cNvGrpSpPr/>
          <p:nvPr/>
        </p:nvGrpSpPr>
        <p:grpSpPr>
          <a:xfrm>
            <a:off x="8147778" y="4931586"/>
            <a:ext cx="46326" cy="283823"/>
            <a:chOff x="8816464" y="4032423"/>
            <a:chExt cx="61768" cy="283823"/>
          </a:xfrm>
        </p:grpSpPr>
        <p:sp>
          <p:nvSpPr>
            <p:cNvPr id="53" name="Oval 52"/>
            <p:cNvSpPr/>
            <p:nvPr/>
          </p:nvSpPr>
          <p:spPr>
            <a:xfrm>
              <a:off x="8816467" y="4032423"/>
              <a:ext cx="61765" cy="60959"/>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endParaRPr>
            </a:p>
          </p:txBody>
        </p:sp>
        <p:sp>
          <p:nvSpPr>
            <p:cNvPr id="54" name="Oval 53"/>
            <p:cNvSpPr/>
            <p:nvPr/>
          </p:nvSpPr>
          <p:spPr>
            <a:xfrm>
              <a:off x="8816466" y="4141263"/>
              <a:ext cx="61765" cy="60959"/>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endParaRPr>
            </a:p>
          </p:txBody>
        </p:sp>
        <p:sp>
          <p:nvSpPr>
            <p:cNvPr id="55" name="Oval 54"/>
            <p:cNvSpPr/>
            <p:nvPr/>
          </p:nvSpPr>
          <p:spPr>
            <a:xfrm>
              <a:off x="8816464" y="4255287"/>
              <a:ext cx="61765" cy="60959"/>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endParaRPr>
            </a:p>
          </p:txBody>
        </p:sp>
      </p:grpSp>
      <p:cxnSp>
        <p:nvCxnSpPr>
          <p:cNvPr id="56" name="Straight Arrow Connector 55"/>
          <p:cNvCxnSpPr>
            <a:stCxn id="50" idx="3"/>
            <a:endCxn id="44" idx="1"/>
          </p:cNvCxnSpPr>
          <p:nvPr/>
        </p:nvCxnSpPr>
        <p:spPr>
          <a:xfrm>
            <a:off x="8650948" y="4605157"/>
            <a:ext cx="494098" cy="494725"/>
          </a:xfrm>
          <a:prstGeom prst="straightConnector1">
            <a:avLst/>
          </a:prstGeom>
          <a:ln w="31750">
            <a:tailEnd type="triangle" w="med" len="med"/>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980169570"/>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rcRect l="-6642" r="-6642"/>
          <a:stretch>
            <a:fillRect/>
          </a:stretch>
        </p:blipFill>
        <p:spPr/>
      </p:pic>
    </p:spTree>
    <p:extLst>
      <p:ext uri="{BB962C8B-B14F-4D97-AF65-F5344CB8AC3E}">
        <p14:creationId xmlns:p14="http://schemas.microsoft.com/office/powerpoint/2010/main" val="3218726332"/>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7280" y="286603"/>
            <a:ext cx="10058400" cy="729397"/>
          </a:xfrm>
        </p:spPr>
        <p:txBody>
          <a:bodyPr>
            <a:normAutofit fontScale="90000"/>
          </a:bodyPr>
          <a:lstStyle/>
          <a:p>
            <a:r>
              <a:rPr lang="en-US" dirty="0"/>
              <a:t>Building Amazon Kinesis Streams Applications</a:t>
            </a:r>
          </a:p>
        </p:txBody>
      </p:sp>
      <p:sp>
        <p:nvSpPr>
          <p:cNvPr id="8" name="Content Placeholder 7"/>
          <p:cNvSpPr>
            <a:spLocks noGrp="1"/>
          </p:cNvSpPr>
          <p:nvPr>
            <p:ph sz="half" idx="1"/>
          </p:nvPr>
        </p:nvSpPr>
        <p:spPr>
          <a:xfrm>
            <a:off x="1860790" y="1087287"/>
            <a:ext cx="5245575" cy="5452156"/>
          </a:xfrm>
        </p:spPr>
        <p:txBody>
          <a:bodyPr>
            <a:noAutofit/>
          </a:bodyPr>
          <a:lstStyle/>
          <a:p>
            <a:endParaRPr lang="en-US" sz="2400" dirty="0">
              <a:solidFill>
                <a:schemeClr val="tx1"/>
              </a:solidFill>
            </a:endParaRPr>
          </a:p>
          <a:p>
            <a:r>
              <a:rPr lang="en-US" sz="2400" dirty="0">
                <a:solidFill>
                  <a:schemeClr val="tx1"/>
                </a:solidFill>
              </a:rPr>
              <a:t>Use KCL with Auto Scaling groups:</a:t>
            </a:r>
          </a:p>
          <a:p>
            <a:pPr marL="460375" lvl="1" indent="-233363"/>
            <a:r>
              <a:rPr lang="en-US" dirty="0">
                <a:solidFill>
                  <a:schemeClr val="tx1"/>
                </a:solidFill>
              </a:rPr>
              <a:t>Auto Scaling policies restart instances if they fail.</a:t>
            </a:r>
          </a:p>
          <a:p>
            <a:pPr marL="460375" lvl="1" indent="-233363"/>
            <a:r>
              <a:rPr lang="en-US" dirty="0">
                <a:solidFill>
                  <a:schemeClr val="tx1"/>
                </a:solidFill>
              </a:rPr>
              <a:t>Automatically adds instances when load increases.</a:t>
            </a:r>
          </a:p>
          <a:p>
            <a:pPr marL="460375" lvl="1" indent="-233363"/>
            <a:r>
              <a:rPr lang="en-US" dirty="0">
                <a:solidFill>
                  <a:schemeClr val="tx1"/>
                </a:solidFill>
              </a:rPr>
              <a:t>Redistributes workers to use new instances.</a:t>
            </a:r>
          </a:p>
          <a:p>
            <a:r>
              <a:rPr lang="en-US" sz="2400" dirty="0">
                <a:solidFill>
                  <a:schemeClr val="tx1"/>
                </a:solidFill>
              </a:rPr>
              <a:t>Use the GET APIs for raw reads of data streams.</a:t>
            </a:r>
            <a:endParaRPr lang="en-US" sz="2800" dirty="0">
              <a:solidFill>
                <a:schemeClr val="tx1"/>
              </a:solidFill>
            </a:endParaRPr>
          </a:p>
        </p:txBody>
      </p:sp>
      <p:sp>
        <p:nvSpPr>
          <p:cNvPr id="3" name="Rectangle 2"/>
          <p:cNvSpPr/>
          <p:nvPr/>
        </p:nvSpPr>
        <p:spPr>
          <a:xfrm>
            <a:off x="7578841" y="1319805"/>
            <a:ext cx="1137523" cy="4709884"/>
          </a:xfrm>
          <a:prstGeom prst="rect">
            <a:avLst/>
          </a:prstGeom>
        </p:spPr>
        <p:style>
          <a:lnRef idx="1">
            <a:schemeClr val="accent2"/>
          </a:lnRef>
          <a:fillRef idx="3">
            <a:schemeClr val="accent2"/>
          </a:fillRef>
          <a:effectRef idx="2">
            <a:schemeClr val="accent2"/>
          </a:effectRef>
          <a:fontRef idx="minor">
            <a:schemeClr val="lt1"/>
          </a:fontRef>
        </p:style>
        <p:txBody>
          <a:bodyPr lIns="0" rIns="0" rtlCol="0" anchor="t"/>
          <a:lstStyle/>
          <a:p>
            <a:pPr algn="ctr" defTabSz="457189"/>
            <a:r>
              <a:rPr lang="en-US" sz="1100" b="1" dirty="0">
                <a:solidFill>
                  <a:srgbClr val="474746"/>
                </a:solidFill>
              </a:rPr>
              <a:t>Amazon Kinesis Stream</a:t>
            </a:r>
          </a:p>
        </p:txBody>
      </p:sp>
      <p:sp>
        <p:nvSpPr>
          <p:cNvPr id="9" name="Rectangle 8"/>
          <p:cNvSpPr/>
          <p:nvPr/>
        </p:nvSpPr>
        <p:spPr>
          <a:xfrm>
            <a:off x="9062259" y="1027954"/>
            <a:ext cx="1428576" cy="1513875"/>
          </a:xfrm>
          <a:prstGeom prst="rect">
            <a:avLst/>
          </a:prstGeom>
        </p:spPr>
        <p:style>
          <a:lnRef idx="1">
            <a:schemeClr val="accent1"/>
          </a:lnRef>
          <a:fillRef idx="3">
            <a:schemeClr val="accent1"/>
          </a:fillRef>
          <a:effectRef idx="2">
            <a:schemeClr val="accent1"/>
          </a:effectRef>
          <a:fontRef idx="minor">
            <a:schemeClr val="lt1"/>
          </a:fontRef>
        </p:style>
        <p:txBody>
          <a:bodyPr rtlCol="0" anchor="t"/>
          <a:lstStyle/>
          <a:p>
            <a:pPr algn="ctr" defTabSz="457189"/>
            <a:r>
              <a:rPr lang="en-US" sz="1200" b="1" dirty="0">
                <a:solidFill>
                  <a:srgbClr val="474746"/>
                </a:solidFill>
              </a:rPr>
              <a:t>EC2 instance (Worker 1)</a:t>
            </a:r>
          </a:p>
        </p:txBody>
      </p:sp>
      <p:sp>
        <p:nvSpPr>
          <p:cNvPr id="11" name="Rectangle 10"/>
          <p:cNvSpPr/>
          <p:nvPr/>
        </p:nvSpPr>
        <p:spPr>
          <a:xfrm>
            <a:off x="9062262" y="2640360"/>
            <a:ext cx="1417557" cy="1440655"/>
          </a:xfrm>
          <a:prstGeom prst="rect">
            <a:avLst/>
          </a:prstGeom>
        </p:spPr>
        <p:style>
          <a:lnRef idx="1">
            <a:schemeClr val="accent1"/>
          </a:lnRef>
          <a:fillRef idx="3">
            <a:schemeClr val="accent1"/>
          </a:fillRef>
          <a:effectRef idx="2">
            <a:schemeClr val="accent1"/>
          </a:effectRef>
          <a:fontRef idx="minor">
            <a:schemeClr val="lt1"/>
          </a:fontRef>
        </p:style>
        <p:txBody>
          <a:bodyPr rtlCol="0" anchor="t"/>
          <a:lstStyle/>
          <a:p>
            <a:pPr algn="ctr" defTabSz="457189"/>
            <a:r>
              <a:rPr lang="en-US" sz="1200" b="1" dirty="0">
                <a:solidFill>
                  <a:srgbClr val="474746"/>
                </a:solidFill>
              </a:rPr>
              <a:t>EC2 instance (Worker 2)</a:t>
            </a:r>
          </a:p>
        </p:txBody>
      </p:sp>
      <p:sp>
        <p:nvSpPr>
          <p:cNvPr id="12" name="Rectangle 11"/>
          <p:cNvSpPr/>
          <p:nvPr/>
        </p:nvSpPr>
        <p:spPr>
          <a:xfrm>
            <a:off x="9062261" y="4496264"/>
            <a:ext cx="1417557" cy="1815367"/>
          </a:xfrm>
          <a:prstGeom prst="rect">
            <a:avLst/>
          </a:prstGeom>
        </p:spPr>
        <p:style>
          <a:lnRef idx="1">
            <a:schemeClr val="accent1"/>
          </a:lnRef>
          <a:fillRef idx="3">
            <a:schemeClr val="accent1"/>
          </a:fillRef>
          <a:effectRef idx="2">
            <a:schemeClr val="accent1"/>
          </a:effectRef>
          <a:fontRef idx="minor">
            <a:schemeClr val="lt1"/>
          </a:fontRef>
        </p:style>
        <p:txBody>
          <a:bodyPr rtlCol="0" anchor="t"/>
          <a:lstStyle/>
          <a:p>
            <a:pPr algn="ctr" defTabSz="457189"/>
            <a:r>
              <a:rPr lang="en-US" sz="1200" b="1" dirty="0">
                <a:solidFill>
                  <a:srgbClr val="474746"/>
                </a:solidFill>
              </a:rPr>
              <a:t>EC2 instance (Worker M)</a:t>
            </a:r>
          </a:p>
        </p:txBody>
      </p:sp>
      <p:sp>
        <p:nvSpPr>
          <p:cNvPr id="13" name="Rectangle 12"/>
          <p:cNvSpPr/>
          <p:nvPr/>
        </p:nvSpPr>
        <p:spPr>
          <a:xfrm>
            <a:off x="7666654" y="1762233"/>
            <a:ext cx="985123" cy="445337"/>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r>
              <a:rPr lang="en-US" sz="1200" dirty="0">
                <a:solidFill>
                  <a:srgbClr val="474746"/>
                </a:solidFill>
              </a:rPr>
              <a:t>Shard 1</a:t>
            </a:r>
          </a:p>
        </p:txBody>
      </p:sp>
      <p:sp>
        <p:nvSpPr>
          <p:cNvPr id="15" name="Rectangle 14"/>
          <p:cNvSpPr/>
          <p:nvPr/>
        </p:nvSpPr>
        <p:spPr>
          <a:xfrm>
            <a:off x="7665827" y="2304166"/>
            <a:ext cx="985123" cy="445337"/>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r>
              <a:rPr lang="en-US" sz="1200" dirty="0">
                <a:solidFill>
                  <a:srgbClr val="474746"/>
                </a:solidFill>
              </a:rPr>
              <a:t>Shard 2</a:t>
            </a:r>
          </a:p>
        </p:txBody>
      </p:sp>
      <p:sp>
        <p:nvSpPr>
          <p:cNvPr id="16" name="Rectangle 15"/>
          <p:cNvSpPr/>
          <p:nvPr/>
        </p:nvSpPr>
        <p:spPr>
          <a:xfrm>
            <a:off x="7666653" y="2845009"/>
            <a:ext cx="985123" cy="445337"/>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r>
              <a:rPr lang="en-US" sz="1200" dirty="0">
                <a:solidFill>
                  <a:srgbClr val="474746"/>
                </a:solidFill>
              </a:rPr>
              <a:t>Shard 3</a:t>
            </a:r>
          </a:p>
        </p:txBody>
      </p:sp>
      <p:sp>
        <p:nvSpPr>
          <p:cNvPr id="17" name="Rectangle 16"/>
          <p:cNvSpPr/>
          <p:nvPr/>
        </p:nvSpPr>
        <p:spPr>
          <a:xfrm>
            <a:off x="7666652" y="3397357"/>
            <a:ext cx="985123" cy="445337"/>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r>
              <a:rPr lang="en-US" sz="1200" dirty="0">
                <a:solidFill>
                  <a:srgbClr val="474746"/>
                </a:solidFill>
              </a:rPr>
              <a:t>Shard 4</a:t>
            </a:r>
          </a:p>
        </p:txBody>
      </p:sp>
      <p:sp>
        <p:nvSpPr>
          <p:cNvPr id="18" name="Rectangle 17"/>
          <p:cNvSpPr/>
          <p:nvPr/>
        </p:nvSpPr>
        <p:spPr>
          <a:xfrm>
            <a:off x="7665827" y="5339795"/>
            <a:ext cx="985123" cy="445337"/>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r>
              <a:rPr lang="en-US" sz="1200" dirty="0">
                <a:solidFill>
                  <a:srgbClr val="474746"/>
                </a:solidFill>
              </a:rPr>
              <a:t>Shard N</a:t>
            </a:r>
          </a:p>
        </p:txBody>
      </p:sp>
      <p:grpSp>
        <p:nvGrpSpPr>
          <p:cNvPr id="51" name="Group 50"/>
          <p:cNvGrpSpPr/>
          <p:nvPr/>
        </p:nvGrpSpPr>
        <p:grpSpPr>
          <a:xfrm>
            <a:off x="8136348" y="3986705"/>
            <a:ext cx="46326" cy="283823"/>
            <a:chOff x="8816464" y="4032423"/>
            <a:chExt cx="61768" cy="283823"/>
          </a:xfrm>
        </p:grpSpPr>
        <p:sp>
          <p:nvSpPr>
            <p:cNvPr id="4" name="Oval 3"/>
            <p:cNvSpPr/>
            <p:nvPr/>
          </p:nvSpPr>
          <p:spPr>
            <a:xfrm>
              <a:off x="8816467" y="4032423"/>
              <a:ext cx="61765" cy="60959"/>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endParaRPr>
            </a:p>
          </p:txBody>
        </p:sp>
        <p:sp>
          <p:nvSpPr>
            <p:cNvPr id="19" name="Oval 18"/>
            <p:cNvSpPr/>
            <p:nvPr/>
          </p:nvSpPr>
          <p:spPr>
            <a:xfrm>
              <a:off x="8816466" y="4141263"/>
              <a:ext cx="61765" cy="60959"/>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endParaRPr>
            </a:p>
          </p:txBody>
        </p:sp>
        <p:sp>
          <p:nvSpPr>
            <p:cNvPr id="20" name="Oval 19"/>
            <p:cNvSpPr/>
            <p:nvPr/>
          </p:nvSpPr>
          <p:spPr>
            <a:xfrm>
              <a:off x="8816464" y="4255287"/>
              <a:ext cx="61765" cy="60959"/>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endParaRPr>
            </a:p>
          </p:txBody>
        </p:sp>
      </p:grpSp>
      <p:grpSp>
        <p:nvGrpSpPr>
          <p:cNvPr id="41" name="Group 40"/>
          <p:cNvGrpSpPr/>
          <p:nvPr/>
        </p:nvGrpSpPr>
        <p:grpSpPr>
          <a:xfrm>
            <a:off x="9715595" y="4002272"/>
            <a:ext cx="46326" cy="283823"/>
            <a:chOff x="11105007" y="3987030"/>
            <a:chExt cx="61768" cy="283823"/>
          </a:xfrm>
        </p:grpSpPr>
        <p:sp>
          <p:nvSpPr>
            <p:cNvPr id="21" name="Oval 20"/>
            <p:cNvSpPr/>
            <p:nvPr/>
          </p:nvSpPr>
          <p:spPr>
            <a:xfrm>
              <a:off x="11105010" y="3987030"/>
              <a:ext cx="61765" cy="60959"/>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endParaRPr>
            </a:p>
          </p:txBody>
        </p:sp>
        <p:sp>
          <p:nvSpPr>
            <p:cNvPr id="22" name="Oval 21"/>
            <p:cNvSpPr/>
            <p:nvPr/>
          </p:nvSpPr>
          <p:spPr>
            <a:xfrm>
              <a:off x="11105008" y="4095870"/>
              <a:ext cx="61765" cy="60959"/>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endParaRPr>
            </a:p>
          </p:txBody>
        </p:sp>
        <p:sp>
          <p:nvSpPr>
            <p:cNvPr id="23" name="Oval 22"/>
            <p:cNvSpPr/>
            <p:nvPr/>
          </p:nvSpPr>
          <p:spPr>
            <a:xfrm>
              <a:off x="11105007" y="4209894"/>
              <a:ext cx="61765" cy="60959"/>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endParaRPr>
            </a:p>
          </p:txBody>
        </p:sp>
      </p:grpSp>
      <p:sp>
        <p:nvSpPr>
          <p:cNvPr id="24" name="Rectangle 23"/>
          <p:cNvSpPr/>
          <p:nvPr/>
        </p:nvSpPr>
        <p:spPr>
          <a:xfrm>
            <a:off x="9157153" y="1458495"/>
            <a:ext cx="1287962" cy="365337"/>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457189"/>
            <a:r>
              <a:rPr lang="en-US" sz="1050" dirty="0">
                <a:solidFill>
                  <a:srgbClr val="474746"/>
                </a:solidFill>
              </a:rPr>
              <a:t>Record Processor 1</a:t>
            </a:r>
          </a:p>
        </p:txBody>
      </p:sp>
      <p:sp>
        <p:nvSpPr>
          <p:cNvPr id="25" name="Rectangle 24"/>
          <p:cNvSpPr/>
          <p:nvPr/>
        </p:nvSpPr>
        <p:spPr>
          <a:xfrm>
            <a:off x="9151438" y="1930789"/>
            <a:ext cx="1287962" cy="365337"/>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457189"/>
            <a:r>
              <a:rPr lang="en-US" sz="1050" dirty="0">
                <a:solidFill>
                  <a:srgbClr val="474746"/>
                </a:solidFill>
              </a:rPr>
              <a:t>Record Processor 2</a:t>
            </a:r>
          </a:p>
        </p:txBody>
      </p:sp>
      <p:sp>
        <p:nvSpPr>
          <p:cNvPr id="26" name="Rectangle 25"/>
          <p:cNvSpPr/>
          <p:nvPr/>
        </p:nvSpPr>
        <p:spPr>
          <a:xfrm>
            <a:off x="9151441" y="3062255"/>
            <a:ext cx="1269943" cy="365337"/>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457189"/>
            <a:r>
              <a:rPr lang="en-US" sz="1050" dirty="0">
                <a:solidFill>
                  <a:srgbClr val="474746"/>
                </a:solidFill>
              </a:rPr>
              <a:t>Record Processor 1</a:t>
            </a:r>
          </a:p>
        </p:txBody>
      </p:sp>
      <p:sp>
        <p:nvSpPr>
          <p:cNvPr id="27" name="Rectangle 26"/>
          <p:cNvSpPr/>
          <p:nvPr/>
        </p:nvSpPr>
        <p:spPr>
          <a:xfrm>
            <a:off x="9145046" y="3499074"/>
            <a:ext cx="1269942" cy="365337"/>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457189"/>
            <a:r>
              <a:rPr lang="en-US" sz="1050" dirty="0">
                <a:solidFill>
                  <a:srgbClr val="474746"/>
                </a:solidFill>
              </a:rPr>
              <a:t>Record Processor 2</a:t>
            </a:r>
          </a:p>
        </p:txBody>
      </p:sp>
      <p:sp>
        <p:nvSpPr>
          <p:cNvPr id="28" name="Rectangle 27"/>
          <p:cNvSpPr/>
          <p:nvPr/>
        </p:nvSpPr>
        <p:spPr>
          <a:xfrm>
            <a:off x="9168779" y="5723446"/>
            <a:ext cx="1276336" cy="365337"/>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457189"/>
            <a:r>
              <a:rPr lang="en-US" sz="1050" dirty="0">
                <a:solidFill>
                  <a:srgbClr val="474746"/>
                </a:solidFill>
              </a:rPr>
              <a:t>Record Processor Y</a:t>
            </a:r>
          </a:p>
        </p:txBody>
      </p:sp>
      <p:cxnSp>
        <p:nvCxnSpPr>
          <p:cNvPr id="30" name="Straight Arrow Connector 29"/>
          <p:cNvCxnSpPr>
            <a:stCxn id="13" idx="3"/>
            <a:endCxn id="24" idx="1"/>
          </p:cNvCxnSpPr>
          <p:nvPr/>
        </p:nvCxnSpPr>
        <p:spPr>
          <a:xfrm flipV="1">
            <a:off x="8651777" y="1641165"/>
            <a:ext cx="505379" cy="343737"/>
          </a:xfrm>
          <a:prstGeom prst="straightConnector1">
            <a:avLst/>
          </a:prstGeom>
          <a:ln w="31750">
            <a:tailEnd type="triangle" w="med" len="med"/>
          </a:ln>
        </p:spPr>
        <p:style>
          <a:lnRef idx="2">
            <a:schemeClr val="dk1"/>
          </a:lnRef>
          <a:fillRef idx="0">
            <a:schemeClr val="dk1"/>
          </a:fillRef>
          <a:effectRef idx="1">
            <a:schemeClr val="dk1"/>
          </a:effectRef>
          <a:fontRef idx="minor">
            <a:schemeClr val="tx1"/>
          </a:fontRef>
        </p:style>
      </p:cxnSp>
      <p:cxnSp>
        <p:nvCxnSpPr>
          <p:cNvPr id="31" name="Straight Arrow Connector 30"/>
          <p:cNvCxnSpPr>
            <a:stCxn id="15" idx="3"/>
            <a:endCxn id="25" idx="1"/>
          </p:cNvCxnSpPr>
          <p:nvPr/>
        </p:nvCxnSpPr>
        <p:spPr>
          <a:xfrm flipV="1">
            <a:off x="8650950" y="2113456"/>
            <a:ext cx="500491" cy="413379"/>
          </a:xfrm>
          <a:prstGeom prst="straightConnector1">
            <a:avLst/>
          </a:prstGeom>
          <a:ln w="31750">
            <a:tailEnd type="triangle" w="med" len="med"/>
          </a:ln>
        </p:spPr>
        <p:style>
          <a:lnRef idx="2">
            <a:schemeClr val="dk1"/>
          </a:lnRef>
          <a:fillRef idx="0">
            <a:schemeClr val="dk1"/>
          </a:fillRef>
          <a:effectRef idx="1">
            <a:schemeClr val="dk1"/>
          </a:effectRef>
          <a:fontRef idx="minor">
            <a:schemeClr val="tx1"/>
          </a:fontRef>
        </p:style>
      </p:cxnSp>
      <p:cxnSp>
        <p:nvCxnSpPr>
          <p:cNvPr id="34" name="Straight Arrow Connector 33"/>
          <p:cNvCxnSpPr>
            <a:stCxn id="16" idx="3"/>
            <a:endCxn id="26" idx="1"/>
          </p:cNvCxnSpPr>
          <p:nvPr/>
        </p:nvCxnSpPr>
        <p:spPr>
          <a:xfrm>
            <a:off x="8651776" y="3067678"/>
            <a:ext cx="499665" cy="177247"/>
          </a:xfrm>
          <a:prstGeom prst="straightConnector1">
            <a:avLst/>
          </a:prstGeom>
          <a:ln w="31750">
            <a:tailEnd type="triangle" w="med" len="med"/>
          </a:ln>
        </p:spPr>
        <p:style>
          <a:lnRef idx="2">
            <a:schemeClr val="dk1"/>
          </a:lnRef>
          <a:fillRef idx="0">
            <a:schemeClr val="dk1"/>
          </a:fillRef>
          <a:effectRef idx="1">
            <a:schemeClr val="dk1"/>
          </a:effectRef>
          <a:fontRef idx="minor">
            <a:schemeClr val="tx1"/>
          </a:fontRef>
        </p:style>
      </p:cxnSp>
      <p:cxnSp>
        <p:nvCxnSpPr>
          <p:cNvPr id="37" name="Straight Arrow Connector 36"/>
          <p:cNvCxnSpPr>
            <a:stCxn id="17" idx="3"/>
            <a:endCxn id="27" idx="1"/>
          </p:cNvCxnSpPr>
          <p:nvPr/>
        </p:nvCxnSpPr>
        <p:spPr>
          <a:xfrm>
            <a:off x="8651775" y="3620024"/>
            <a:ext cx="493273" cy="61719"/>
          </a:xfrm>
          <a:prstGeom prst="straightConnector1">
            <a:avLst/>
          </a:prstGeom>
          <a:ln w="31750">
            <a:tailEnd type="triangle" w="med" len="med"/>
          </a:ln>
        </p:spPr>
        <p:style>
          <a:lnRef idx="2">
            <a:schemeClr val="dk1"/>
          </a:lnRef>
          <a:fillRef idx="0">
            <a:schemeClr val="dk1"/>
          </a:fillRef>
          <a:effectRef idx="1">
            <a:schemeClr val="dk1"/>
          </a:effectRef>
          <a:fontRef idx="minor">
            <a:schemeClr val="tx1"/>
          </a:fontRef>
        </p:style>
      </p:cxnSp>
      <p:cxnSp>
        <p:nvCxnSpPr>
          <p:cNvPr id="40" name="Straight Arrow Connector 39"/>
          <p:cNvCxnSpPr>
            <a:stCxn id="18" idx="3"/>
            <a:endCxn id="28" idx="1"/>
          </p:cNvCxnSpPr>
          <p:nvPr/>
        </p:nvCxnSpPr>
        <p:spPr>
          <a:xfrm>
            <a:off x="8650950" y="5562462"/>
            <a:ext cx="517831" cy="343651"/>
          </a:xfrm>
          <a:prstGeom prst="straightConnector1">
            <a:avLst/>
          </a:prstGeom>
          <a:ln w="31750">
            <a:tailEnd type="triangle" w="med" len="med"/>
          </a:ln>
        </p:spPr>
        <p:style>
          <a:lnRef idx="2">
            <a:schemeClr val="dk1"/>
          </a:lnRef>
          <a:fillRef idx="0">
            <a:schemeClr val="dk1"/>
          </a:fillRef>
          <a:effectRef idx="1">
            <a:schemeClr val="dk1"/>
          </a:effectRef>
          <a:fontRef idx="minor">
            <a:schemeClr val="tx1"/>
          </a:fontRef>
        </p:style>
      </p:cxnSp>
      <p:sp>
        <p:nvSpPr>
          <p:cNvPr id="44" name="Rectangle 43"/>
          <p:cNvSpPr/>
          <p:nvPr/>
        </p:nvSpPr>
        <p:spPr>
          <a:xfrm>
            <a:off x="9145046" y="4917214"/>
            <a:ext cx="1276336" cy="365337"/>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lIns="0" rIns="0" rtlCol="0" anchor="ctr"/>
          <a:lstStyle/>
          <a:p>
            <a:pPr algn="ctr" defTabSz="457189"/>
            <a:r>
              <a:rPr lang="en-US" sz="1050" dirty="0">
                <a:solidFill>
                  <a:srgbClr val="474746"/>
                </a:solidFill>
              </a:rPr>
              <a:t>Record Processor 1</a:t>
            </a:r>
          </a:p>
        </p:txBody>
      </p:sp>
      <p:grpSp>
        <p:nvGrpSpPr>
          <p:cNvPr id="45" name="Group 44"/>
          <p:cNvGrpSpPr/>
          <p:nvPr/>
        </p:nvGrpSpPr>
        <p:grpSpPr>
          <a:xfrm>
            <a:off x="9728241" y="5354840"/>
            <a:ext cx="46326" cy="283823"/>
            <a:chOff x="11105007" y="3987030"/>
            <a:chExt cx="61768" cy="283823"/>
          </a:xfrm>
        </p:grpSpPr>
        <p:sp>
          <p:nvSpPr>
            <p:cNvPr id="46" name="Oval 45"/>
            <p:cNvSpPr/>
            <p:nvPr/>
          </p:nvSpPr>
          <p:spPr>
            <a:xfrm>
              <a:off x="11105010" y="3987030"/>
              <a:ext cx="61765" cy="60959"/>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endParaRPr>
            </a:p>
          </p:txBody>
        </p:sp>
        <p:sp>
          <p:nvSpPr>
            <p:cNvPr id="47" name="Oval 46"/>
            <p:cNvSpPr/>
            <p:nvPr/>
          </p:nvSpPr>
          <p:spPr>
            <a:xfrm>
              <a:off x="11105008" y="4095870"/>
              <a:ext cx="61765" cy="60959"/>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endParaRPr>
            </a:p>
          </p:txBody>
        </p:sp>
        <p:sp>
          <p:nvSpPr>
            <p:cNvPr id="48" name="Oval 47"/>
            <p:cNvSpPr/>
            <p:nvPr/>
          </p:nvSpPr>
          <p:spPr>
            <a:xfrm>
              <a:off x="11105007" y="4209894"/>
              <a:ext cx="61765" cy="60959"/>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endParaRPr>
            </a:p>
          </p:txBody>
        </p:sp>
      </p:grpSp>
      <p:sp>
        <p:nvSpPr>
          <p:cNvPr id="50" name="Rectangle 49"/>
          <p:cNvSpPr/>
          <p:nvPr/>
        </p:nvSpPr>
        <p:spPr>
          <a:xfrm>
            <a:off x="7665827" y="4382490"/>
            <a:ext cx="985123" cy="445337"/>
          </a:xfrm>
          <a:prstGeom prst="rect">
            <a:avLst/>
          </a:prstGeom>
          <a:solidFill>
            <a:schemeClr val="bg1"/>
          </a:solidFill>
          <a:ln w="127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r>
              <a:rPr lang="en-US" sz="1200" dirty="0">
                <a:solidFill>
                  <a:srgbClr val="474746"/>
                </a:solidFill>
              </a:rPr>
              <a:t>Shard 100</a:t>
            </a:r>
          </a:p>
        </p:txBody>
      </p:sp>
      <p:grpSp>
        <p:nvGrpSpPr>
          <p:cNvPr id="52" name="Group 51"/>
          <p:cNvGrpSpPr/>
          <p:nvPr/>
        </p:nvGrpSpPr>
        <p:grpSpPr>
          <a:xfrm>
            <a:off x="8147778" y="4931586"/>
            <a:ext cx="46326" cy="283823"/>
            <a:chOff x="8816464" y="4032423"/>
            <a:chExt cx="61768" cy="283823"/>
          </a:xfrm>
        </p:grpSpPr>
        <p:sp>
          <p:nvSpPr>
            <p:cNvPr id="53" name="Oval 52"/>
            <p:cNvSpPr/>
            <p:nvPr/>
          </p:nvSpPr>
          <p:spPr>
            <a:xfrm>
              <a:off x="8816467" y="4032423"/>
              <a:ext cx="61765" cy="60959"/>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endParaRPr>
            </a:p>
          </p:txBody>
        </p:sp>
        <p:sp>
          <p:nvSpPr>
            <p:cNvPr id="54" name="Oval 53"/>
            <p:cNvSpPr/>
            <p:nvPr/>
          </p:nvSpPr>
          <p:spPr>
            <a:xfrm>
              <a:off x="8816466" y="4141263"/>
              <a:ext cx="61765" cy="60959"/>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endParaRPr>
            </a:p>
          </p:txBody>
        </p:sp>
        <p:sp>
          <p:nvSpPr>
            <p:cNvPr id="55" name="Oval 54"/>
            <p:cNvSpPr/>
            <p:nvPr/>
          </p:nvSpPr>
          <p:spPr>
            <a:xfrm>
              <a:off x="8816464" y="4255287"/>
              <a:ext cx="61765" cy="60959"/>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89"/>
              <a:endParaRPr lang="en-US" dirty="0">
                <a:solidFill>
                  <a:prstClr val="white"/>
                </a:solidFill>
              </a:endParaRPr>
            </a:p>
          </p:txBody>
        </p:sp>
      </p:grpSp>
      <p:cxnSp>
        <p:nvCxnSpPr>
          <p:cNvPr id="56" name="Straight Arrow Connector 55"/>
          <p:cNvCxnSpPr>
            <a:stCxn id="50" idx="3"/>
            <a:endCxn id="44" idx="1"/>
          </p:cNvCxnSpPr>
          <p:nvPr/>
        </p:nvCxnSpPr>
        <p:spPr>
          <a:xfrm>
            <a:off x="8650948" y="4605157"/>
            <a:ext cx="494098" cy="494725"/>
          </a:xfrm>
          <a:prstGeom prst="straightConnector1">
            <a:avLst/>
          </a:prstGeom>
          <a:ln w="31750">
            <a:tailEnd type="triangle" w="med" len="med"/>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159426308"/>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lowchart: Manual Operation 51"/>
          <p:cNvSpPr/>
          <p:nvPr/>
        </p:nvSpPr>
        <p:spPr>
          <a:xfrm rot="5400000">
            <a:off x="6422012" y="2855385"/>
            <a:ext cx="5848319" cy="629025"/>
          </a:xfrm>
          <a:custGeom>
            <a:avLst/>
            <a:gdLst>
              <a:gd name="connsiteX0" fmla="*/ 0 w 10000"/>
              <a:gd name="connsiteY0" fmla="*/ 0 h 10000"/>
              <a:gd name="connsiteX1" fmla="*/ 10000 w 10000"/>
              <a:gd name="connsiteY1" fmla="*/ 0 h 10000"/>
              <a:gd name="connsiteX2" fmla="*/ 8000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186 w 10000"/>
              <a:gd name="connsiteY2" fmla="*/ 10000 h 10000"/>
              <a:gd name="connsiteX3" fmla="*/ 200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8186 w 10000"/>
              <a:gd name="connsiteY2" fmla="*/ 10000 h 10000"/>
              <a:gd name="connsiteX3" fmla="*/ 1867 w 10000"/>
              <a:gd name="connsiteY3" fmla="*/ 10000 h 10000"/>
              <a:gd name="connsiteX4" fmla="*/ 0 w 10000"/>
              <a:gd name="connsiteY4" fmla="*/ 0 h 10000"/>
              <a:gd name="connsiteX0" fmla="*/ 0 w 13872"/>
              <a:gd name="connsiteY0" fmla="*/ 2048 h 10000"/>
              <a:gd name="connsiteX1" fmla="*/ 13872 w 13872"/>
              <a:gd name="connsiteY1" fmla="*/ 0 h 10000"/>
              <a:gd name="connsiteX2" fmla="*/ 12058 w 13872"/>
              <a:gd name="connsiteY2" fmla="*/ 10000 h 10000"/>
              <a:gd name="connsiteX3" fmla="*/ 5739 w 13872"/>
              <a:gd name="connsiteY3" fmla="*/ 10000 h 10000"/>
              <a:gd name="connsiteX4" fmla="*/ 0 w 13872"/>
              <a:gd name="connsiteY4" fmla="*/ 2048 h 10000"/>
              <a:gd name="connsiteX0" fmla="*/ 0 w 13348"/>
              <a:gd name="connsiteY0" fmla="*/ 0 h 7952"/>
              <a:gd name="connsiteX1" fmla="*/ 13348 w 13348"/>
              <a:gd name="connsiteY1" fmla="*/ 323 h 7952"/>
              <a:gd name="connsiteX2" fmla="*/ 12058 w 13348"/>
              <a:gd name="connsiteY2" fmla="*/ 7952 h 7952"/>
              <a:gd name="connsiteX3" fmla="*/ 5739 w 13348"/>
              <a:gd name="connsiteY3" fmla="*/ 7952 h 7952"/>
              <a:gd name="connsiteX4" fmla="*/ 0 w 13348"/>
              <a:gd name="connsiteY4" fmla="*/ 0 h 7952"/>
              <a:gd name="connsiteX0" fmla="*/ 0 w 10022"/>
              <a:gd name="connsiteY0" fmla="*/ 543 h 9594"/>
              <a:gd name="connsiteX1" fmla="*/ 10022 w 10022"/>
              <a:gd name="connsiteY1" fmla="*/ 0 h 9594"/>
              <a:gd name="connsiteX2" fmla="*/ 9056 w 10022"/>
              <a:gd name="connsiteY2" fmla="*/ 9594 h 9594"/>
              <a:gd name="connsiteX3" fmla="*/ 4322 w 10022"/>
              <a:gd name="connsiteY3" fmla="*/ 9594 h 9594"/>
              <a:gd name="connsiteX4" fmla="*/ 0 w 10022"/>
              <a:gd name="connsiteY4" fmla="*/ 543 h 9594"/>
              <a:gd name="connsiteX0" fmla="*/ 0 w 9935"/>
              <a:gd name="connsiteY0" fmla="*/ 4945 h 14379"/>
              <a:gd name="connsiteX1" fmla="*/ 9935 w 9935"/>
              <a:gd name="connsiteY1" fmla="*/ 0 h 14379"/>
              <a:gd name="connsiteX2" fmla="*/ 9036 w 9935"/>
              <a:gd name="connsiteY2" fmla="*/ 14379 h 14379"/>
              <a:gd name="connsiteX3" fmla="*/ 4313 w 9935"/>
              <a:gd name="connsiteY3" fmla="*/ 14379 h 14379"/>
              <a:gd name="connsiteX4" fmla="*/ 0 w 9935"/>
              <a:gd name="connsiteY4" fmla="*/ 4945 h 14379"/>
              <a:gd name="connsiteX0" fmla="*/ 0 w 10088"/>
              <a:gd name="connsiteY0" fmla="*/ 0 h 10098"/>
              <a:gd name="connsiteX1" fmla="*/ 10088 w 10088"/>
              <a:gd name="connsiteY1" fmla="*/ 98 h 10098"/>
              <a:gd name="connsiteX2" fmla="*/ 9183 w 10088"/>
              <a:gd name="connsiteY2" fmla="*/ 10098 h 10098"/>
              <a:gd name="connsiteX3" fmla="*/ 4429 w 10088"/>
              <a:gd name="connsiteY3" fmla="*/ 10098 h 10098"/>
              <a:gd name="connsiteX4" fmla="*/ 0 w 10088"/>
              <a:gd name="connsiteY4" fmla="*/ 0 h 10098"/>
              <a:gd name="connsiteX0" fmla="*/ 0 w 10088"/>
              <a:gd name="connsiteY0" fmla="*/ 0 h 10196"/>
              <a:gd name="connsiteX1" fmla="*/ 10088 w 10088"/>
              <a:gd name="connsiteY1" fmla="*/ 98 h 10196"/>
              <a:gd name="connsiteX2" fmla="*/ 8307 w 10088"/>
              <a:gd name="connsiteY2" fmla="*/ 10196 h 10196"/>
              <a:gd name="connsiteX3" fmla="*/ 4429 w 10088"/>
              <a:gd name="connsiteY3" fmla="*/ 10098 h 10196"/>
              <a:gd name="connsiteX4" fmla="*/ 0 w 10088"/>
              <a:gd name="connsiteY4" fmla="*/ 0 h 10196"/>
              <a:gd name="connsiteX0" fmla="*/ 0 w 10088"/>
              <a:gd name="connsiteY0" fmla="*/ 0 h 10196"/>
              <a:gd name="connsiteX1" fmla="*/ 10088 w 10088"/>
              <a:gd name="connsiteY1" fmla="*/ 98 h 10196"/>
              <a:gd name="connsiteX2" fmla="*/ 8307 w 10088"/>
              <a:gd name="connsiteY2" fmla="*/ 10196 h 10196"/>
              <a:gd name="connsiteX3" fmla="*/ 4429 w 10088"/>
              <a:gd name="connsiteY3" fmla="*/ 10098 h 10196"/>
              <a:gd name="connsiteX4" fmla="*/ 0 w 10088"/>
              <a:gd name="connsiteY4" fmla="*/ 0 h 10196"/>
              <a:gd name="connsiteX0" fmla="*/ 0 w 10088"/>
              <a:gd name="connsiteY0" fmla="*/ 0 h 10196"/>
              <a:gd name="connsiteX1" fmla="*/ 10088 w 10088"/>
              <a:gd name="connsiteY1" fmla="*/ 98 h 10196"/>
              <a:gd name="connsiteX2" fmla="*/ 8307 w 10088"/>
              <a:gd name="connsiteY2" fmla="*/ 10196 h 10196"/>
              <a:gd name="connsiteX3" fmla="*/ 4429 w 10088"/>
              <a:gd name="connsiteY3" fmla="*/ 10098 h 10196"/>
              <a:gd name="connsiteX4" fmla="*/ 0 w 10088"/>
              <a:gd name="connsiteY4" fmla="*/ 0 h 10196"/>
              <a:gd name="connsiteX0" fmla="*/ 0 w 10088"/>
              <a:gd name="connsiteY0" fmla="*/ 0 h 10196"/>
              <a:gd name="connsiteX1" fmla="*/ 10088 w 10088"/>
              <a:gd name="connsiteY1" fmla="*/ 98 h 10196"/>
              <a:gd name="connsiteX2" fmla="*/ 8307 w 10088"/>
              <a:gd name="connsiteY2" fmla="*/ 10196 h 10196"/>
              <a:gd name="connsiteX3" fmla="*/ 4429 w 10088"/>
              <a:gd name="connsiteY3" fmla="*/ 10098 h 10196"/>
              <a:gd name="connsiteX4" fmla="*/ 0 w 10088"/>
              <a:gd name="connsiteY4" fmla="*/ 0 h 10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88" h="10196">
                <a:moveTo>
                  <a:pt x="0" y="0"/>
                </a:moveTo>
                <a:lnTo>
                  <a:pt x="10088" y="98"/>
                </a:lnTo>
                <a:cubicBezTo>
                  <a:pt x="8362" y="10070"/>
                  <a:pt x="10077" y="280"/>
                  <a:pt x="8307" y="10196"/>
                </a:cubicBezTo>
                <a:lnTo>
                  <a:pt x="4429" y="10098"/>
                </a:lnTo>
                <a:lnTo>
                  <a:pt x="0" y="0"/>
                </a:lnTo>
                <a:close/>
              </a:path>
            </a:pathLst>
          </a:custGeom>
          <a:gradFill flip="none" rotWithShape="1">
            <a:gsLst>
              <a:gs pos="44000">
                <a:schemeClr val="accent3">
                  <a:tint val="100000"/>
                  <a:shade val="100000"/>
                  <a:satMod val="130000"/>
                  <a:alpha val="42000"/>
                </a:schemeClr>
              </a:gs>
              <a:gs pos="100000">
                <a:schemeClr val="accent3">
                  <a:tint val="50000"/>
                  <a:shade val="100000"/>
                  <a:satMod val="350000"/>
                </a:schemeClr>
              </a:gs>
            </a:gsLst>
            <a:lin ang="5400000" scaled="0"/>
            <a:tileRect/>
          </a:gra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dirty="0"/>
          </a:p>
        </p:txBody>
      </p:sp>
      <p:sp>
        <p:nvSpPr>
          <p:cNvPr id="6" name="Title 3"/>
          <p:cNvSpPr>
            <a:spLocks noGrp="1"/>
          </p:cNvSpPr>
          <p:nvPr>
            <p:ph type="title"/>
          </p:nvPr>
        </p:nvSpPr>
        <p:spPr/>
        <p:txBody>
          <a:bodyPr>
            <a:noAutofit/>
          </a:bodyPr>
          <a:lstStyle/>
          <a:p>
            <a:r>
              <a:rPr lang="en-US" b="1" dirty="0"/>
              <a:t>Amazon Kinesis Connector Library</a:t>
            </a:r>
            <a:endParaRPr lang="en-US" dirty="0"/>
          </a:p>
        </p:txBody>
      </p:sp>
      <p:sp>
        <p:nvSpPr>
          <p:cNvPr id="4" name="Content Placeholder 3"/>
          <p:cNvSpPr>
            <a:spLocks noGrp="1"/>
          </p:cNvSpPr>
          <p:nvPr>
            <p:ph idx="1"/>
          </p:nvPr>
        </p:nvSpPr>
        <p:spPr>
          <a:xfrm>
            <a:off x="1020419" y="5518944"/>
            <a:ext cx="8186072" cy="759410"/>
          </a:xfrm>
        </p:spPr>
        <p:txBody>
          <a:bodyPr>
            <a:normAutofit fontScale="77500" lnSpcReduction="20000"/>
          </a:bodyPr>
          <a:lstStyle/>
          <a:p>
            <a:r>
              <a:rPr lang="en-US" sz="2200" dirty="0"/>
              <a:t>Customizable, open source applications connect Amazon Kinesis Streams with Amazon S3, Amazon Redshift, Amazon DynamoDB, Amazon EMR, and AWS Lambda.</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92285" y="2855771"/>
            <a:ext cx="870509" cy="1140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eform 4"/>
          <p:cNvSpPr/>
          <p:nvPr/>
        </p:nvSpPr>
        <p:spPr>
          <a:xfrm>
            <a:off x="2536838" y="2839869"/>
            <a:ext cx="1123051" cy="576000"/>
          </a:xfrm>
          <a:custGeom>
            <a:avLst/>
            <a:gdLst>
              <a:gd name="connsiteX0" fmla="*/ 0 w 1123051"/>
              <a:gd name="connsiteY0" fmla="*/ 43200 h 432000"/>
              <a:gd name="connsiteX1" fmla="*/ 43200 w 1123051"/>
              <a:gd name="connsiteY1" fmla="*/ 0 h 432000"/>
              <a:gd name="connsiteX2" fmla="*/ 1079851 w 1123051"/>
              <a:gd name="connsiteY2" fmla="*/ 0 h 432000"/>
              <a:gd name="connsiteX3" fmla="*/ 1123051 w 1123051"/>
              <a:gd name="connsiteY3" fmla="*/ 43200 h 432000"/>
              <a:gd name="connsiteX4" fmla="*/ 1123051 w 1123051"/>
              <a:gd name="connsiteY4" fmla="*/ 388800 h 432000"/>
              <a:gd name="connsiteX5" fmla="*/ 1079851 w 1123051"/>
              <a:gd name="connsiteY5" fmla="*/ 432000 h 432000"/>
              <a:gd name="connsiteX6" fmla="*/ 43200 w 1123051"/>
              <a:gd name="connsiteY6" fmla="*/ 432000 h 432000"/>
              <a:gd name="connsiteX7" fmla="*/ 0 w 1123051"/>
              <a:gd name="connsiteY7" fmla="*/ 388800 h 432000"/>
              <a:gd name="connsiteX8" fmla="*/ 0 w 1123051"/>
              <a:gd name="connsiteY8" fmla="*/ 43200 h 4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3051" h="432000">
                <a:moveTo>
                  <a:pt x="0" y="43200"/>
                </a:moveTo>
                <a:cubicBezTo>
                  <a:pt x="0" y="19341"/>
                  <a:pt x="19341" y="0"/>
                  <a:pt x="43200" y="0"/>
                </a:cubicBezTo>
                <a:lnTo>
                  <a:pt x="1079851" y="0"/>
                </a:lnTo>
                <a:cubicBezTo>
                  <a:pt x="1103710" y="0"/>
                  <a:pt x="1123051" y="19341"/>
                  <a:pt x="1123051" y="43200"/>
                </a:cubicBezTo>
                <a:lnTo>
                  <a:pt x="1123051" y="388800"/>
                </a:lnTo>
                <a:cubicBezTo>
                  <a:pt x="1123051" y="412659"/>
                  <a:pt x="1103710" y="432000"/>
                  <a:pt x="1079851" y="432000"/>
                </a:cubicBezTo>
                <a:lnTo>
                  <a:pt x="43200" y="432000"/>
                </a:lnTo>
                <a:cubicBezTo>
                  <a:pt x="19341" y="432000"/>
                  <a:pt x="0" y="412659"/>
                  <a:pt x="0" y="388800"/>
                </a:cubicBezTo>
                <a:lnTo>
                  <a:pt x="0" y="43200"/>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71120" tIns="71120" rIns="71120" bIns="182100" numCol="1" spcCol="1270" anchor="t" anchorCtr="0">
            <a:noAutofit/>
          </a:bodyPr>
          <a:lstStyle/>
          <a:p>
            <a:pPr defTabSz="444500">
              <a:lnSpc>
                <a:spcPct val="90000"/>
              </a:lnSpc>
              <a:spcBef>
                <a:spcPct val="0"/>
              </a:spcBef>
              <a:spcAft>
                <a:spcPct val="35000"/>
              </a:spcAft>
            </a:pPr>
            <a:r>
              <a:rPr lang="en-US" sz="1000" b="1" dirty="0"/>
              <a:t>ITransformer</a:t>
            </a:r>
            <a:endParaRPr lang="en-US" sz="1000" dirty="0"/>
          </a:p>
        </p:txBody>
      </p:sp>
      <p:sp>
        <p:nvSpPr>
          <p:cNvPr id="7" name="Freeform 6"/>
          <p:cNvSpPr/>
          <p:nvPr/>
        </p:nvSpPr>
        <p:spPr>
          <a:xfrm>
            <a:off x="2643996" y="3223870"/>
            <a:ext cx="1395735" cy="2099971"/>
          </a:xfrm>
          <a:custGeom>
            <a:avLst/>
            <a:gdLst>
              <a:gd name="connsiteX0" fmla="*/ 0 w 1123051"/>
              <a:gd name="connsiteY0" fmla="*/ 112305 h 1404000"/>
              <a:gd name="connsiteX1" fmla="*/ 112305 w 1123051"/>
              <a:gd name="connsiteY1" fmla="*/ 0 h 1404000"/>
              <a:gd name="connsiteX2" fmla="*/ 1010746 w 1123051"/>
              <a:gd name="connsiteY2" fmla="*/ 0 h 1404000"/>
              <a:gd name="connsiteX3" fmla="*/ 1123051 w 1123051"/>
              <a:gd name="connsiteY3" fmla="*/ 112305 h 1404000"/>
              <a:gd name="connsiteX4" fmla="*/ 1123051 w 1123051"/>
              <a:gd name="connsiteY4" fmla="*/ 1291695 h 1404000"/>
              <a:gd name="connsiteX5" fmla="*/ 1010746 w 1123051"/>
              <a:gd name="connsiteY5" fmla="*/ 1404000 h 1404000"/>
              <a:gd name="connsiteX6" fmla="*/ 112305 w 1123051"/>
              <a:gd name="connsiteY6" fmla="*/ 1404000 h 1404000"/>
              <a:gd name="connsiteX7" fmla="*/ 0 w 1123051"/>
              <a:gd name="connsiteY7" fmla="*/ 1291695 h 1404000"/>
              <a:gd name="connsiteX8" fmla="*/ 0 w 1123051"/>
              <a:gd name="connsiteY8" fmla="*/ 112305 h 140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3051" h="1404000">
                <a:moveTo>
                  <a:pt x="0" y="112305"/>
                </a:moveTo>
                <a:cubicBezTo>
                  <a:pt x="0" y="50281"/>
                  <a:pt x="50281" y="0"/>
                  <a:pt x="112305" y="0"/>
                </a:cubicBezTo>
                <a:lnTo>
                  <a:pt x="1010746" y="0"/>
                </a:lnTo>
                <a:cubicBezTo>
                  <a:pt x="1072770" y="0"/>
                  <a:pt x="1123051" y="50281"/>
                  <a:pt x="1123051" y="112305"/>
                </a:cubicBezTo>
                <a:lnTo>
                  <a:pt x="1123051" y="1291695"/>
                </a:lnTo>
                <a:cubicBezTo>
                  <a:pt x="1123051" y="1353719"/>
                  <a:pt x="1072770" y="1404000"/>
                  <a:pt x="1010746" y="1404000"/>
                </a:cubicBezTo>
                <a:lnTo>
                  <a:pt x="112305" y="1404000"/>
                </a:lnTo>
                <a:cubicBezTo>
                  <a:pt x="50281" y="1404000"/>
                  <a:pt x="0" y="1353719"/>
                  <a:pt x="0" y="1291695"/>
                </a:cubicBezTo>
                <a:lnTo>
                  <a:pt x="0" y="112305"/>
                </a:lnTo>
                <a:close/>
              </a:path>
            </a:pathLst>
          </a:custGeom>
          <a:solidFill>
            <a:schemeClr val="bg1">
              <a:lumMod val="95000"/>
              <a:alpha val="90000"/>
            </a:schemeClr>
          </a:solidFill>
        </p:spPr>
        <p:style>
          <a:lnRef idx="2">
            <a:schemeClr val="dk2">
              <a:hueOff val="0"/>
              <a:satOff val="0"/>
              <a:lumOff val="0"/>
              <a:alphaOff val="0"/>
            </a:schemeClr>
          </a:lnRef>
          <a:fillRef idx="1">
            <a:scrgbClr r="0" g="0" b="0"/>
          </a:fillRef>
          <a:effectRef idx="0">
            <a:schemeClr val="dk2">
              <a:alpha val="90000"/>
              <a:tint val="40000"/>
              <a:hueOff val="0"/>
              <a:satOff val="0"/>
              <a:lumOff val="0"/>
              <a:alphaOff val="0"/>
            </a:schemeClr>
          </a:effectRef>
          <a:fontRef idx="minor">
            <a:schemeClr val="dk2">
              <a:hueOff val="0"/>
              <a:satOff val="0"/>
              <a:lumOff val="0"/>
              <a:alphaOff val="0"/>
            </a:schemeClr>
          </a:fontRef>
        </p:style>
        <p:txBody>
          <a:bodyPr spcFirstLastPara="0" vert="horz" wrap="square" lIns="104013" tIns="104013" rIns="104013" bIns="104013" numCol="1" spcCol="1270" anchor="t" anchorCtr="0">
            <a:noAutofit/>
          </a:bodyPr>
          <a:lstStyle/>
          <a:p>
            <a:pPr marL="0" lvl="1" defTabSz="444500">
              <a:lnSpc>
                <a:spcPct val="90000"/>
              </a:lnSpc>
              <a:spcBef>
                <a:spcPct val="0"/>
              </a:spcBef>
              <a:spcAft>
                <a:spcPct val="15000"/>
              </a:spcAft>
            </a:pPr>
            <a:r>
              <a:rPr lang="en-US" sz="1200" dirty="0"/>
              <a:t>Defines the transformation of records from the Amazon Kinesis stream in order to suit the user-defined data model</a:t>
            </a:r>
          </a:p>
        </p:txBody>
      </p:sp>
      <p:sp>
        <p:nvSpPr>
          <p:cNvPr id="8" name="Freeform 7"/>
          <p:cNvSpPr/>
          <p:nvPr/>
        </p:nvSpPr>
        <p:spPr>
          <a:xfrm>
            <a:off x="3830140" y="2845466"/>
            <a:ext cx="360931" cy="372809"/>
          </a:xfrm>
          <a:custGeom>
            <a:avLst/>
            <a:gdLst>
              <a:gd name="connsiteX0" fmla="*/ 0 w 360931"/>
              <a:gd name="connsiteY0" fmla="*/ 55921 h 279607"/>
              <a:gd name="connsiteX1" fmla="*/ 221128 w 360931"/>
              <a:gd name="connsiteY1" fmla="*/ 55921 h 279607"/>
              <a:gd name="connsiteX2" fmla="*/ 221128 w 360931"/>
              <a:gd name="connsiteY2" fmla="*/ 0 h 279607"/>
              <a:gd name="connsiteX3" fmla="*/ 360931 w 360931"/>
              <a:gd name="connsiteY3" fmla="*/ 139804 h 279607"/>
              <a:gd name="connsiteX4" fmla="*/ 221128 w 360931"/>
              <a:gd name="connsiteY4" fmla="*/ 279607 h 279607"/>
              <a:gd name="connsiteX5" fmla="*/ 221128 w 360931"/>
              <a:gd name="connsiteY5" fmla="*/ 223686 h 279607"/>
              <a:gd name="connsiteX6" fmla="*/ 0 w 360931"/>
              <a:gd name="connsiteY6" fmla="*/ 223686 h 279607"/>
              <a:gd name="connsiteX7" fmla="*/ 0 w 360931"/>
              <a:gd name="connsiteY7" fmla="*/ 55921 h 27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931" h="279607">
                <a:moveTo>
                  <a:pt x="0" y="55921"/>
                </a:moveTo>
                <a:lnTo>
                  <a:pt x="221128" y="55921"/>
                </a:lnTo>
                <a:lnTo>
                  <a:pt x="221128" y="0"/>
                </a:lnTo>
                <a:lnTo>
                  <a:pt x="360931" y="139804"/>
                </a:lnTo>
                <a:lnTo>
                  <a:pt x="221128" y="279607"/>
                </a:lnTo>
                <a:lnTo>
                  <a:pt x="221128" y="223686"/>
                </a:lnTo>
                <a:lnTo>
                  <a:pt x="0" y="223686"/>
                </a:lnTo>
                <a:lnTo>
                  <a:pt x="0" y="55921"/>
                </a:lnTo>
                <a:close/>
              </a:path>
            </a:pathLst>
          </a:custGeom>
        </p:spPr>
        <p:style>
          <a:lnRef idx="0">
            <a:schemeClr val="dk2">
              <a:tint val="60000"/>
              <a:hueOff val="0"/>
              <a:satOff val="0"/>
              <a:lumOff val="0"/>
              <a:alphaOff val="0"/>
            </a:schemeClr>
          </a:lnRef>
          <a:fillRef idx="1">
            <a:schemeClr val="dk2">
              <a:tint val="60000"/>
              <a:hueOff val="0"/>
              <a:satOff val="0"/>
              <a:lumOff val="0"/>
              <a:alphaOff val="0"/>
            </a:schemeClr>
          </a:fillRef>
          <a:effectRef idx="0">
            <a:schemeClr val="dk2">
              <a:tint val="60000"/>
              <a:hueOff val="0"/>
              <a:satOff val="0"/>
              <a:lumOff val="0"/>
              <a:alphaOff val="0"/>
            </a:schemeClr>
          </a:effectRef>
          <a:fontRef idx="minor">
            <a:schemeClr val="dk2">
              <a:hueOff val="0"/>
              <a:satOff val="0"/>
              <a:lumOff val="0"/>
              <a:alphaOff val="0"/>
            </a:schemeClr>
          </a:fontRef>
        </p:style>
        <p:txBody>
          <a:bodyPr spcFirstLastPara="0" vert="horz" wrap="square" lIns="0" tIns="55921" rIns="83882" bIns="55921" numCol="1" spcCol="1270" anchor="ctr" anchorCtr="0">
            <a:noAutofit/>
          </a:bodyPr>
          <a:lstStyle/>
          <a:p>
            <a:pPr algn="ctr" defTabSz="355600">
              <a:lnSpc>
                <a:spcPct val="90000"/>
              </a:lnSpc>
              <a:spcBef>
                <a:spcPct val="0"/>
              </a:spcBef>
              <a:spcAft>
                <a:spcPct val="35000"/>
              </a:spcAft>
            </a:pPr>
            <a:endParaRPr lang="en-US" sz="800" dirty="0"/>
          </a:p>
        </p:txBody>
      </p:sp>
      <p:sp>
        <p:nvSpPr>
          <p:cNvPr id="9" name="Freeform 8"/>
          <p:cNvSpPr/>
          <p:nvPr/>
        </p:nvSpPr>
        <p:spPr>
          <a:xfrm>
            <a:off x="4340891" y="2839869"/>
            <a:ext cx="1123051" cy="576000"/>
          </a:xfrm>
          <a:custGeom>
            <a:avLst/>
            <a:gdLst>
              <a:gd name="connsiteX0" fmla="*/ 0 w 1123051"/>
              <a:gd name="connsiteY0" fmla="*/ 43200 h 432000"/>
              <a:gd name="connsiteX1" fmla="*/ 43200 w 1123051"/>
              <a:gd name="connsiteY1" fmla="*/ 0 h 432000"/>
              <a:gd name="connsiteX2" fmla="*/ 1079851 w 1123051"/>
              <a:gd name="connsiteY2" fmla="*/ 0 h 432000"/>
              <a:gd name="connsiteX3" fmla="*/ 1123051 w 1123051"/>
              <a:gd name="connsiteY3" fmla="*/ 43200 h 432000"/>
              <a:gd name="connsiteX4" fmla="*/ 1123051 w 1123051"/>
              <a:gd name="connsiteY4" fmla="*/ 388800 h 432000"/>
              <a:gd name="connsiteX5" fmla="*/ 1079851 w 1123051"/>
              <a:gd name="connsiteY5" fmla="*/ 432000 h 432000"/>
              <a:gd name="connsiteX6" fmla="*/ 43200 w 1123051"/>
              <a:gd name="connsiteY6" fmla="*/ 432000 h 432000"/>
              <a:gd name="connsiteX7" fmla="*/ 0 w 1123051"/>
              <a:gd name="connsiteY7" fmla="*/ 388800 h 432000"/>
              <a:gd name="connsiteX8" fmla="*/ 0 w 1123051"/>
              <a:gd name="connsiteY8" fmla="*/ 43200 h 4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3051" h="432000">
                <a:moveTo>
                  <a:pt x="0" y="43200"/>
                </a:moveTo>
                <a:cubicBezTo>
                  <a:pt x="0" y="19341"/>
                  <a:pt x="19341" y="0"/>
                  <a:pt x="43200" y="0"/>
                </a:cubicBezTo>
                <a:lnTo>
                  <a:pt x="1079851" y="0"/>
                </a:lnTo>
                <a:cubicBezTo>
                  <a:pt x="1103710" y="0"/>
                  <a:pt x="1123051" y="19341"/>
                  <a:pt x="1123051" y="43200"/>
                </a:cubicBezTo>
                <a:lnTo>
                  <a:pt x="1123051" y="388800"/>
                </a:lnTo>
                <a:cubicBezTo>
                  <a:pt x="1123051" y="412659"/>
                  <a:pt x="1103710" y="432000"/>
                  <a:pt x="1079851" y="432000"/>
                </a:cubicBezTo>
                <a:lnTo>
                  <a:pt x="43200" y="432000"/>
                </a:lnTo>
                <a:cubicBezTo>
                  <a:pt x="19341" y="432000"/>
                  <a:pt x="0" y="412659"/>
                  <a:pt x="0" y="388800"/>
                </a:cubicBezTo>
                <a:lnTo>
                  <a:pt x="0" y="43200"/>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71120" tIns="71120" rIns="71120" bIns="182100" numCol="1" spcCol="1270" anchor="t" anchorCtr="0">
            <a:noAutofit/>
          </a:bodyPr>
          <a:lstStyle/>
          <a:p>
            <a:pPr defTabSz="444500">
              <a:lnSpc>
                <a:spcPct val="90000"/>
              </a:lnSpc>
              <a:spcBef>
                <a:spcPct val="0"/>
              </a:spcBef>
              <a:spcAft>
                <a:spcPct val="35000"/>
              </a:spcAft>
            </a:pPr>
            <a:r>
              <a:rPr lang="en-US" sz="1000" b="1" dirty="0"/>
              <a:t>IFilter</a:t>
            </a:r>
            <a:endParaRPr lang="en-US" sz="1000" dirty="0"/>
          </a:p>
        </p:txBody>
      </p:sp>
      <p:sp>
        <p:nvSpPr>
          <p:cNvPr id="10" name="Freeform 9"/>
          <p:cNvSpPr/>
          <p:nvPr/>
        </p:nvSpPr>
        <p:spPr>
          <a:xfrm>
            <a:off x="4570914" y="3223869"/>
            <a:ext cx="1123051" cy="1872000"/>
          </a:xfrm>
          <a:custGeom>
            <a:avLst/>
            <a:gdLst>
              <a:gd name="connsiteX0" fmla="*/ 0 w 1123051"/>
              <a:gd name="connsiteY0" fmla="*/ 112305 h 1404000"/>
              <a:gd name="connsiteX1" fmla="*/ 112305 w 1123051"/>
              <a:gd name="connsiteY1" fmla="*/ 0 h 1404000"/>
              <a:gd name="connsiteX2" fmla="*/ 1010746 w 1123051"/>
              <a:gd name="connsiteY2" fmla="*/ 0 h 1404000"/>
              <a:gd name="connsiteX3" fmla="*/ 1123051 w 1123051"/>
              <a:gd name="connsiteY3" fmla="*/ 112305 h 1404000"/>
              <a:gd name="connsiteX4" fmla="*/ 1123051 w 1123051"/>
              <a:gd name="connsiteY4" fmla="*/ 1291695 h 1404000"/>
              <a:gd name="connsiteX5" fmla="*/ 1010746 w 1123051"/>
              <a:gd name="connsiteY5" fmla="*/ 1404000 h 1404000"/>
              <a:gd name="connsiteX6" fmla="*/ 112305 w 1123051"/>
              <a:gd name="connsiteY6" fmla="*/ 1404000 h 1404000"/>
              <a:gd name="connsiteX7" fmla="*/ 0 w 1123051"/>
              <a:gd name="connsiteY7" fmla="*/ 1291695 h 1404000"/>
              <a:gd name="connsiteX8" fmla="*/ 0 w 1123051"/>
              <a:gd name="connsiteY8" fmla="*/ 112305 h 140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3051" h="1404000">
                <a:moveTo>
                  <a:pt x="0" y="112305"/>
                </a:moveTo>
                <a:cubicBezTo>
                  <a:pt x="0" y="50281"/>
                  <a:pt x="50281" y="0"/>
                  <a:pt x="112305" y="0"/>
                </a:cubicBezTo>
                <a:lnTo>
                  <a:pt x="1010746" y="0"/>
                </a:lnTo>
                <a:cubicBezTo>
                  <a:pt x="1072770" y="0"/>
                  <a:pt x="1123051" y="50281"/>
                  <a:pt x="1123051" y="112305"/>
                </a:cubicBezTo>
                <a:lnTo>
                  <a:pt x="1123051" y="1291695"/>
                </a:lnTo>
                <a:cubicBezTo>
                  <a:pt x="1123051" y="1353719"/>
                  <a:pt x="1072770" y="1404000"/>
                  <a:pt x="1010746" y="1404000"/>
                </a:cubicBezTo>
                <a:lnTo>
                  <a:pt x="112305" y="1404000"/>
                </a:lnTo>
                <a:cubicBezTo>
                  <a:pt x="50281" y="1404000"/>
                  <a:pt x="0" y="1353719"/>
                  <a:pt x="0" y="1291695"/>
                </a:cubicBezTo>
                <a:lnTo>
                  <a:pt x="0" y="112305"/>
                </a:lnTo>
                <a:close/>
              </a:path>
            </a:pathLst>
          </a:custGeom>
          <a:solidFill>
            <a:schemeClr val="bg1">
              <a:lumMod val="95000"/>
              <a:alpha val="90000"/>
            </a:schemeClr>
          </a:solidFill>
        </p:spPr>
        <p:style>
          <a:lnRef idx="2">
            <a:schemeClr val="dk2">
              <a:hueOff val="0"/>
              <a:satOff val="0"/>
              <a:lumOff val="0"/>
              <a:alphaOff val="0"/>
            </a:schemeClr>
          </a:lnRef>
          <a:fillRef idx="1">
            <a:scrgbClr r="0" g="0" b="0"/>
          </a:fillRef>
          <a:effectRef idx="0">
            <a:schemeClr val="dk2">
              <a:alpha val="90000"/>
              <a:tint val="40000"/>
              <a:hueOff val="0"/>
              <a:satOff val="0"/>
              <a:lumOff val="0"/>
              <a:alphaOff val="0"/>
            </a:schemeClr>
          </a:effectRef>
          <a:fontRef idx="minor">
            <a:schemeClr val="dk2">
              <a:hueOff val="0"/>
              <a:satOff val="0"/>
              <a:lumOff val="0"/>
              <a:alphaOff val="0"/>
            </a:schemeClr>
          </a:fontRef>
        </p:style>
        <p:txBody>
          <a:bodyPr spcFirstLastPara="0" vert="horz" wrap="square" lIns="104013" tIns="104013" rIns="104013" bIns="104013" numCol="1" spcCol="1270" anchor="t" anchorCtr="0">
            <a:noAutofit/>
          </a:bodyPr>
          <a:lstStyle/>
          <a:p>
            <a:pPr marL="0" lvl="1" defTabSz="444500">
              <a:lnSpc>
                <a:spcPct val="90000"/>
              </a:lnSpc>
              <a:spcBef>
                <a:spcPct val="0"/>
              </a:spcBef>
              <a:spcAft>
                <a:spcPct val="15000"/>
              </a:spcAft>
            </a:pPr>
            <a:r>
              <a:rPr lang="en-US" sz="1200" dirty="0"/>
              <a:t>Excludes irrelevant records from the processing </a:t>
            </a:r>
          </a:p>
        </p:txBody>
      </p:sp>
      <p:sp>
        <p:nvSpPr>
          <p:cNvPr id="11" name="Freeform 10"/>
          <p:cNvSpPr/>
          <p:nvPr/>
        </p:nvSpPr>
        <p:spPr>
          <a:xfrm>
            <a:off x="5634193" y="2845466"/>
            <a:ext cx="360931" cy="372809"/>
          </a:xfrm>
          <a:custGeom>
            <a:avLst/>
            <a:gdLst>
              <a:gd name="connsiteX0" fmla="*/ 0 w 360931"/>
              <a:gd name="connsiteY0" fmla="*/ 55921 h 279607"/>
              <a:gd name="connsiteX1" fmla="*/ 221128 w 360931"/>
              <a:gd name="connsiteY1" fmla="*/ 55921 h 279607"/>
              <a:gd name="connsiteX2" fmla="*/ 221128 w 360931"/>
              <a:gd name="connsiteY2" fmla="*/ 0 h 279607"/>
              <a:gd name="connsiteX3" fmla="*/ 360931 w 360931"/>
              <a:gd name="connsiteY3" fmla="*/ 139804 h 279607"/>
              <a:gd name="connsiteX4" fmla="*/ 221128 w 360931"/>
              <a:gd name="connsiteY4" fmla="*/ 279607 h 279607"/>
              <a:gd name="connsiteX5" fmla="*/ 221128 w 360931"/>
              <a:gd name="connsiteY5" fmla="*/ 223686 h 279607"/>
              <a:gd name="connsiteX6" fmla="*/ 0 w 360931"/>
              <a:gd name="connsiteY6" fmla="*/ 223686 h 279607"/>
              <a:gd name="connsiteX7" fmla="*/ 0 w 360931"/>
              <a:gd name="connsiteY7" fmla="*/ 55921 h 27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931" h="279607">
                <a:moveTo>
                  <a:pt x="0" y="55921"/>
                </a:moveTo>
                <a:lnTo>
                  <a:pt x="221128" y="55921"/>
                </a:lnTo>
                <a:lnTo>
                  <a:pt x="221128" y="0"/>
                </a:lnTo>
                <a:lnTo>
                  <a:pt x="360931" y="139804"/>
                </a:lnTo>
                <a:lnTo>
                  <a:pt x="221128" y="279607"/>
                </a:lnTo>
                <a:lnTo>
                  <a:pt x="221128" y="223686"/>
                </a:lnTo>
                <a:lnTo>
                  <a:pt x="0" y="223686"/>
                </a:lnTo>
                <a:lnTo>
                  <a:pt x="0" y="55921"/>
                </a:lnTo>
                <a:close/>
              </a:path>
            </a:pathLst>
          </a:custGeom>
        </p:spPr>
        <p:style>
          <a:lnRef idx="0">
            <a:schemeClr val="dk2">
              <a:tint val="60000"/>
              <a:hueOff val="0"/>
              <a:satOff val="0"/>
              <a:lumOff val="0"/>
              <a:alphaOff val="0"/>
            </a:schemeClr>
          </a:lnRef>
          <a:fillRef idx="1">
            <a:schemeClr val="dk2">
              <a:tint val="60000"/>
              <a:hueOff val="0"/>
              <a:satOff val="0"/>
              <a:lumOff val="0"/>
              <a:alphaOff val="0"/>
            </a:schemeClr>
          </a:fillRef>
          <a:effectRef idx="0">
            <a:schemeClr val="dk2">
              <a:tint val="60000"/>
              <a:hueOff val="0"/>
              <a:satOff val="0"/>
              <a:lumOff val="0"/>
              <a:alphaOff val="0"/>
            </a:schemeClr>
          </a:effectRef>
          <a:fontRef idx="minor">
            <a:schemeClr val="dk2">
              <a:hueOff val="0"/>
              <a:satOff val="0"/>
              <a:lumOff val="0"/>
              <a:alphaOff val="0"/>
            </a:schemeClr>
          </a:fontRef>
        </p:style>
        <p:txBody>
          <a:bodyPr spcFirstLastPara="0" vert="horz" wrap="square" lIns="0" tIns="55921" rIns="83882" bIns="55921" numCol="1" spcCol="1270" anchor="ctr" anchorCtr="0">
            <a:noAutofit/>
          </a:bodyPr>
          <a:lstStyle/>
          <a:p>
            <a:pPr algn="ctr" defTabSz="355600">
              <a:lnSpc>
                <a:spcPct val="90000"/>
              </a:lnSpc>
              <a:spcBef>
                <a:spcPct val="0"/>
              </a:spcBef>
              <a:spcAft>
                <a:spcPct val="35000"/>
              </a:spcAft>
            </a:pPr>
            <a:endParaRPr lang="en-US" sz="800" dirty="0"/>
          </a:p>
        </p:txBody>
      </p:sp>
      <p:sp>
        <p:nvSpPr>
          <p:cNvPr id="14" name="Freeform 13"/>
          <p:cNvSpPr/>
          <p:nvPr/>
        </p:nvSpPr>
        <p:spPr>
          <a:xfrm>
            <a:off x="6144944" y="2839869"/>
            <a:ext cx="1123051" cy="576000"/>
          </a:xfrm>
          <a:custGeom>
            <a:avLst/>
            <a:gdLst>
              <a:gd name="connsiteX0" fmla="*/ 0 w 1123051"/>
              <a:gd name="connsiteY0" fmla="*/ 43200 h 432000"/>
              <a:gd name="connsiteX1" fmla="*/ 43200 w 1123051"/>
              <a:gd name="connsiteY1" fmla="*/ 0 h 432000"/>
              <a:gd name="connsiteX2" fmla="*/ 1079851 w 1123051"/>
              <a:gd name="connsiteY2" fmla="*/ 0 h 432000"/>
              <a:gd name="connsiteX3" fmla="*/ 1123051 w 1123051"/>
              <a:gd name="connsiteY3" fmla="*/ 43200 h 432000"/>
              <a:gd name="connsiteX4" fmla="*/ 1123051 w 1123051"/>
              <a:gd name="connsiteY4" fmla="*/ 388800 h 432000"/>
              <a:gd name="connsiteX5" fmla="*/ 1079851 w 1123051"/>
              <a:gd name="connsiteY5" fmla="*/ 432000 h 432000"/>
              <a:gd name="connsiteX6" fmla="*/ 43200 w 1123051"/>
              <a:gd name="connsiteY6" fmla="*/ 432000 h 432000"/>
              <a:gd name="connsiteX7" fmla="*/ 0 w 1123051"/>
              <a:gd name="connsiteY7" fmla="*/ 388800 h 432000"/>
              <a:gd name="connsiteX8" fmla="*/ 0 w 1123051"/>
              <a:gd name="connsiteY8" fmla="*/ 43200 h 4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3051" h="432000">
                <a:moveTo>
                  <a:pt x="0" y="43200"/>
                </a:moveTo>
                <a:cubicBezTo>
                  <a:pt x="0" y="19341"/>
                  <a:pt x="19341" y="0"/>
                  <a:pt x="43200" y="0"/>
                </a:cubicBezTo>
                <a:lnTo>
                  <a:pt x="1079851" y="0"/>
                </a:lnTo>
                <a:cubicBezTo>
                  <a:pt x="1103710" y="0"/>
                  <a:pt x="1123051" y="19341"/>
                  <a:pt x="1123051" y="43200"/>
                </a:cubicBezTo>
                <a:lnTo>
                  <a:pt x="1123051" y="388800"/>
                </a:lnTo>
                <a:cubicBezTo>
                  <a:pt x="1123051" y="412659"/>
                  <a:pt x="1103710" y="432000"/>
                  <a:pt x="1079851" y="432000"/>
                </a:cubicBezTo>
                <a:lnTo>
                  <a:pt x="43200" y="432000"/>
                </a:lnTo>
                <a:cubicBezTo>
                  <a:pt x="19341" y="432000"/>
                  <a:pt x="0" y="412659"/>
                  <a:pt x="0" y="388800"/>
                </a:cubicBezTo>
                <a:lnTo>
                  <a:pt x="0" y="43200"/>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71120" tIns="71120" rIns="71120" bIns="182100" numCol="1" spcCol="1270" anchor="t" anchorCtr="0">
            <a:noAutofit/>
          </a:bodyPr>
          <a:lstStyle/>
          <a:p>
            <a:pPr defTabSz="444500">
              <a:lnSpc>
                <a:spcPct val="90000"/>
              </a:lnSpc>
              <a:spcBef>
                <a:spcPct val="0"/>
              </a:spcBef>
              <a:spcAft>
                <a:spcPct val="35000"/>
              </a:spcAft>
            </a:pPr>
            <a:r>
              <a:rPr lang="en-US" sz="1000" b="1" dirty="0"/>
              <a:t>IBuffer</a:t>
            </a:r>
          </a:p>
        </p:txBody>
      </p:sp>
      <p:sp>
        <p:nvSpPr>
          <p:cNvPr id="15" name="Freeform 14"/>
          <p:cNvSpPr/>
          <p:nvPr/>
        </p:nvSpPr>
        <p:spPr>
          <a:xfrm>
            <a:off x="6374967" y="3223869"/>
            <a:ext cx="1263323" cy="1872000"/>
          </a:xfrm>
          <a:custGeom>
            <a:avLst/>
            <a:gdLst>
              <a:gd name="connsiteX0" fmla="*/ 0 w 1123051"/>
              <a:gd name="connsiteY0" fmla="*/ 112305 h 1404000"/>
              <a:gd name="connsiteX1" fmla="*/ 112305 w 1123051"/>
              <a:gd name="connsiteY1" fmla="*/ 0 h 1404000"/>
              <a:gd name="connsiteX2" fmla="*/ 1010746 w 1123051"/>
              <a:gd name="connsiteY2" fmla="*/ 0 h 1404000"/>
              <a:gd name="connsiteX3" fmla="*/ 1123051 w 1123051"/>
              <a:gd name="connsiteY3" fmla="*/ 112305 h 1404000"/>
              <a:gd name="connsiteX4" fmla="*/ 1123051 w 1123051"/>
              <a:gd name="connsiteY4" fmla="*/ 1291695 h 1404000"/>
              <a:gd name="connsiteX5" fmla="*/ 1010746 w 1123051"/>
              <a:gd name="connsiteY5" fmla="*/ 1404000 h 1404000"/>
              <a:gd name="connsiteX6" fmla="*/ 112305 w 1123051"/>
              <a:gd name="connsiteY6" fmla="*/ 1404000 h 1404000"/>
              <a:gd name="connsiteX7" fmla="*/ 0 w 1123051"/>
              <a:gd name="connsiteY7" fmla="*/ 1291695 h 1404000"/>
              <a:gd name="connsiteX8" fmla="*/ 0 w 1123051"/>
              <a:gd name="connsiteY8" fmla="*/ 112305 h 140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3051" h="1404000">
                <a:moveTo>
                  <a:pt x="0" y="112305"/>
                </a:moveTo>
                <a:cubicBezTo>
                  <a:pt x="0" y="50281"/>
                  <a:pt x="50281" y="0"/>
                  <a:pt x="112305" y="0"/>
                </a:cubicBezTo>
                <a:lnTo>
                  <a:pt x="1010746" y="0"/>
                </a:lnTo>
                <a:cubicBezTo>
                  <a:pt x="1072770" y="0"/>
                  <a:pt x="1123051" y="50281"/>
                  <a:pt x="1123051" y="112305"/>
                </a:cubicBezTo>
                <a:lnTo>
                  <a:pt x="1123051" y="1291695"/>
                </a:lnTo>
                <a:cubicBezTo>
                  <a:pt x="1123051" y="1353719"/>
                  <a:pt x="1072770" y="1404000"/>
                  <a:pt x="1010746" y="1404000"/>
                </a:cubicBezTo>
                <a:lnTo>
                  <a:pt x="112305" y="1404000"/>
                </a:lnTo>
                <a:cubicBezTo>
                  <a:pt x="50281" y="1404000"/>
                  <a:pt x="0" y="1353719"/>
                  <a:pt x="0" y="1291695"/>
                </a:cubicBezTo>
                <a:lnTo>
                  <a:pt x="0" y="112305"/>
                </a:lnTo>
                <a:close/>
              </a:path>
            </a:pathLst>
          </a:custGeom>
          <a:solidFill>
            <a:schemeClr val="bg1">
              <a:lumMod val="95000"/>
              <a:alpha val="90000"/>
            </a:schemeClr>
          </a:solidFill>
        </p:spPr>
        <p:style>
          <a:lnRef idx="2">
            <a:schemeClr val="dk2">
              <a:hueOff val="0"/>
              <a:satOff val="0"/>
              <a:lumOff val="0"/>
              <a:alphaOff val="0"/>
            </a:schemeClr>
          </a:lnRef>
          <a:fillRef idx="1">
            <a:scrgbClr r="0" g="0" b="0"/>
          </a:fillRef>
          <a:effectRef idx="0">
            <a:schemeClr val="dk2">
              <a:alpha val="90000"/>
              <a:tint val="40000"/>
              <a:hueOff val="0"/>
              <a:satOff val="0"/>
              <a:lumOff val="0"/>
              <a:alphaOff val="0"/>
            </a:schemeClr>
          </a:effectRef>
          <a:fontRef idx="minor">
            <a:schemeClr val="dk2">
              <a:hueOff val="0"/>
              <a:satOff val="0"/>
              <a:lumOff val="0"/>
              <a:alphaOff val="0"/>
            </a:schemeClr>
          </a:fontRef>
        </p:style>
        <p:txBody>
          <a:bodyPr spcFirstLastPara="0" vert="horz" wrap="square" lIns="104013" tIns="104013" rIns="104013" bIns="104013" numCol="1" spcCol="1270" anchor="t" anchorCtr="0">
            <a:noAutofit/>
          </a:bodyPr>
          <a:lstStyle/>
          <a:p>
            <a:pPr marL="0" lvl="1" defTabSz="444500">
              <a:lnSpc>
                <a:spcPct val="90000"/>
              </a:lnSpc>
              <a:spcBef>
                <a:spcPct val="0"/>
              </a:spcBef>
              <a:spcAft>
                <a:spcPct val="15000"/>
              </a:spcAft>
            </a:pPr>
            <a:r>
              <a:rPr lang="en-US" sz="1200" dirty="0"/>
              <a:t>Buffers the set of records to be processed by specifying size limit (# of records) and total byte count</a:t>
            </a:r>
          </a:p>
        </p:txBody>
      </p:sp>
      <p:sp>
        <p:nvSpPr>
          <p:cNvPr id="17" name="Freeform 16"/>
          <p:cNvSpPr/>
          <p:nvPr/>
        </p:nvSpPr>
        <p:spPr>
          <a:xfrm>
            <a:off x="7438246" y="2845466"/>
            <a:ext cx="360931" cy="372809"/>
          </a:xfrm>
          <a:custGeom>
            <a:avLst/>
            <a:gdLst>
              <a:gd name="connsiteX0" fmla="*/ 0 w 360931"/>
              <a:gd name="connsiteY0" fmla="*/ 55921 h 279607"/>
              <a:gd name="connsiteX1" fmla="*/ 221128 w 360931"/>
              <a:gd name="connsiteY1" fmla="*/ 55921 h 279607"/>
              <a:gd name="connsiteX2" fmla="*/ 221128 w 360931"/>
              <a:gd name="connsiteY2" fmla="*/ 0 h 279607"/>
              <a:gd name="connsiteX3" fmla="*/ 360931 w 360931"/>
              <a:gd name="connsiteY3" fmla="*/ 139804 h 279607"/>
              <a:gd name="connsiteX4" fmla="*/ 221128 w 360931"/>
              <a:gd name="connsiteY4" fmla="*/ 279607 h 279607"/>
              <a:gd name="connsiteX5" fmla="*/ 221128 w 360931"/>
              <a:gd name="connsiteY5" fmla="*/ 223686 h 279607"/>
              <a:gd name="connsiteX6" fmla="*/ 0 w 360931"/>
              <a:gd name="connsiteY6" fmla="*/ 223686 h 279607"/>
              <a:gd name="connsiteX7" fmla="*/ 0 w 360931"/>
              <a:gd name="connsiteY7" fmla="*/ 55921 h 279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931" h="279607">
                <a:moveTo>
                  <a:pt x="0" y="55921"/>
                </a:moveTo>
                <a:lnTo>
                  <a:pt x="221128" y="55921"/>
                </a:lnTo>
                <a:lnTo>
                  <a:pt x="221128" y="0"/>
                </a:lnTo>
                <a:lnTo>
                  <a:pt x="360931" y="139804"/>
                </a:lnTo>
                <a:lnTo>
                  <a:pt x="221128" y="279607"/>
                </a:lnTo>
                <a:lnTo>
                  <a:pt x="221128" y="223686"/>
                </a:lnTo>
                <a:lnTo>
                  <a:pt x="0" y="223686"/>
                </a:lnTo>
                <a:lnTo>
                  <a:pt x="0" y="55921"/>
                </a:lnTo>
                <a:close/>
              </a:path>
            </a:pathLst>
          </a:custGeom>
        </p:spPr>
        <p:style>
          <a:lnRef idx="0">
            <a:schemeClr val="dk2">
              <a:tint val="60000"/>
              <a:hueOff val="0"/>
              <a:satOff val="0"/>
              <a:lumOff val="0"/>
              <a:alphaOff val="0"/>
            </a:schemeClr>
          </a:lnRef>
          <a:fillRef idx="1">
            <a:schemeClr val="dk2">
              <a:tint val="60000"/>
              <a:hueOff val="0"/>
              <a:satOff val="0"/>
              <a:lumOff val="0"/>
              <a:alphaOff val="0"/>
            </a:schemeClr>
          </a:fillRef>
          <a:effectRef idx="0">
            <a:schemeClr val="dk2">
              <a:tint val="60000"/>
              <a:hueOff val="0"/>
              <a:satOff val="0"/>
              <a:lumOff val="0"/>
              <a:alphaOff val="0"/>
            </a:schemeClr>
          </a:effectRef>
          <a:fontRef idx="minor">
            <a:schemeClr val="dk2">
              <a:hueOff val="0"/>
              <a:satOff val="0"/>
              <a:lumOff val="0"/>
              <a:alphaOff val="0"/>
            </a:schemeClr>
          </a:fontRef>
        </p:style>
        <p:txBody>
          <a:bodyPr spcFirstLastPara="0" vert="horz" wrap="square" lIns="0" tIns="55921" rIns="83882" bIns="55921" numCol="1" spcCol="1270" anchor="ctr" anchorCtr="0">
            <a:noAutofit/>
          </a:bodyPr>
          <a:lstStyle/>
          <a:p>
            <a:pPr algn="ctr" defTabSz="355600">
              <a:lnSpc>
                <a:spcPct val="90000"/>
              </a:lnSpc>
              <a:spcBef>
                <a:spcPct val="0"/>
              </a:spcBef>
              <a:spcAft>
                <a:spcPct val="35000"/>
              </a:spcAft>
            </a:pPr>
            <a:endParaRPr lang="en-US" sz="800" dirty="0"/>
          </a:p>
        </p:txBody>
      </p:sp>
      <p:sp>
        <p:nvSpPr>
          <p:cNvPr id="18" name="Freeform 17"/>
          <p:cNvSpPr/>
          <p:nvPr/>
        </p:nvSpPr>
        <p:spPr>
          <a:xfrm>
            <a:off x="7948997" y="2839869"/>
            <a:ext cx="1123051" cy="576000"/>
          </a:xfrm>
          <a:custGeom>
            <a:avLst/>
            <a:gdLst>
              <a:gd name="connsiteX0" fmla="*/ 0 w 1123051"/>
              <a:gd name="connsiteY0" fmla="*/ 43200 h 432000"/>
              <a:gd name="connsiteX1" fmla="*/ 43200 w 1123051"/>
              <a:gd name="connsiteY1" fmla="*/ 0 h 432000"/>
              <a:gd name="connsiteX2" fmla="*/ 1079851 w 1123051"/>
              <a:gd name="connsiteY2" fmla="*/ 0 h 432000"/>
              <a:gd name="connsiteX3" fmla="*/ 1123051 w 1123051"/>
              <a:gd name="connsiteY3" fmla="*/ 43200 h 432000"/>
              <a:gd name="connsiteX4" fmla="*/ 1123051 w 1123051"/>
              <a:gd name="connsiteY4" fmla="*/ 388800 h 432000"/>
              <a:gd name="connsiteX5" fmla="*/ 1079851 w 1123051"/>
              <a:gd name="connsiteY5" fmla="*/ 432000 h 432000"/>
              <a:gd name="connsiteX6" fmla="*/ 43200 w 1123051"/>
              <a:gd name="connsiteY6" fmla="*/ 432000 h 432000"/>
              <a:gd name="connsiteX7" fmla="*/ 0 w 1123051"/>
              <a:gd name="connsiteY7" fmla="*/ 388800 h 432000"/>
              <a:gd name="connsiteX8" fmla="*/ 0 w 1123051"/>
              <a:gd name="connsiteY8" fmla="*/ 43200 h 43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3051" h="432000">
                <a:moveTo>
                  <a:pt x="0" y="43200"/>
                </a:moveTo>
                <a:cubicBezTo>
                  <a:pt x="0" y="19341"/>
                  <a:pt x="19341" y="0"/>
                  <a:pt x="43200" y="0"/>
                </a:cubicBezTo>
                <a:lnTo>
                  <a:pt x="1079851" y="0"/>
                </a:lnTo>
                <a:cubicBezTo>
                  <a:pt x="1103710" y="0"/>
                  <a:pt x="1123051" y="19341"/>
                  <a:pt x="1123051" y="43200"/>
                </a:cubicBezTo>
                <a:lnTo>
                  <a:pt x="1123051" y="388800"/>
                </a:lnTo>
                <a:cubicBezTo>
                  <a:pt x="1123051" y="412659"/>
                  <a:pt x="1103710" y="432000"/>
                  <a:pt x="1079851" y="432000"/>
                </a:cubicBezTo>
                <a:lnTo>
                  <a:pt x="43200" y="432000"/>
                </a:lnTo>
                <a:cubicBezTo>
                  <a:pt x="19341" y="432000"/>
                  <a:pt x="0" y="412659"/>
                  <a:pt x="0" y="388800"/>
                </a:cubicBezTo>
                <a:lnTo>
                  <a:pt x="0" y="43200"/>
                </a:lnTo>
                <a:close/>
              </a:path>
            </a:pathLst>
          </a:custGeom>
        </p:spPr>
        <p:style>
          <a:lnRef idx="2">
            <a:schemeClr val="dk2">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2">
              <a:hueOff val="0"/>
              <a:satOff val="0"/>
              <a:lumOff val="0"/>
              <a:alphaOff val="0"/>
            </a:schemeClr>
          </a:fontRef>
        </p:style>
        <p:txBody>
          <a:bodyPr spcFirstLastPara="0" vert="horz" wrap="square" lIns="71120" tIns="71120" rIns="71120" bIns="182100" numCol="1" spcCol="1270" anchor="t" anchorCtr="0">
            <a:noAutofit/>
          </a:bodyPr>
          <a:lstStyle/>
          <a:p>
            <a:pPr defTabSz="444500">
              <a:lnSpc>
                <a:spcPct val="90000"/>
              </a:lnSpc>
              <a:spcBef>
                <a:spcPct val="0"/>
              </a:spcBef>
              <a:spcAft>
                <a:spcPct val="35000"/>
              </a:spcAft>
            </a:pPr>
            <a:r>
              <a:rPr lang="en-US" sz="1000" b="1" dirty="0"/>
              <a:t>IEmitter</a:t>
            </a:r>
            <a:endParaRPr lang="en-US" sz="1000" dirty="0"/>
          </a:p>
        </p:txBody>
      </p:sp>
      <p:sp>
        <p:nvSpPr>
          <p:cNvPr id="26" name="Freeform 25"/>
          <p:cNvSpPr/>
          <p:nvPr/>
        </p:nvSpPr>
        <p:spPr>
          <a:xfrm>
            <a:off x="8179020" y="3223869"/>
            <a:ext cx="1160761" cy="1872000"/>
          </a:xfrm>
          <a:custGeom>
            <a:avLst/>
            <a:gdLst>
              <a:gd name="connsiteX0" fmla="*/ 0 w 1123051"/>
              <a:gd name="connsiteY0" fmla="*/ 112305 h 1404000"/>
              <a:gd name="connsiteX1" fmla="*/ 112305 w 1123051"/>
              <a:gd name="connsiteY1" fmla="*/ 0 h 1404000"/>
              <a:gd name="connsiteX2" fmla="*/ 1010746 w 1123051"/>
              <a:gd name="connsiteY2" fmla="*/ 0 h 1404000"/>
              <a:gd name="connsiteX3" fmla="*/ 1123051 w 1123051"/>
              <a:gd name="connsiteY3" fmla="*/ 112305 h 1404000"/>
              <a:gd name="connsiteX4" fmla="*/ 1123051 w 1123051"/>
              <a:gd name="connsiteY4" fmla="*/ 1291695 h 1404000"/>
              <a:gd name="connsiteX5" fmla="*/ 1010746 w 1123051"/>
              <a:gd name="connsiteY5" fmla="*/ 1404000 h 1404000"/>
              <a:gd name="connsiteX6" fmla="*/ 112305 w 1123051"/>
              <a:gd name="connsiteY6" fmla="*/ 1404000 h 1404000"/>
              <a:gd name="connsiteX7" fmla="*/ 0 w 1123051"/>
              <a:gd name="connsiteY7" fmla="*/ 1291695 h 1404000"/>
              <a:gd name="connsiteX8" fmla="*/ 0 w 1123051"/>
              <a:gd name="connsiteY8" fmla="*/ 112305 h 1404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23051" h="1404000">
                <a:moveTo>
                  <a:pt x="0" y="112305"/>
                </a:moveTo>
                <a:cubicBezTo>
                  <a:pt x="0" y="50281"/>
                  <a:pt x="50281" y="0"/>
                  <a:pt x="112305" y="0"/>
                </a:cubicBezTo>
                <a:lnTo>
                  <a:pt x="1010746" y="0"/>
                </a:lnTo>
                <a:cubicBezTo>
                  <a:pt x="1072770" y="0"/>
                  <a:pt x="1123051" y="50281"/>
                  <a:pt x="1123051" y="112305"/>
                </a:cubicBezTo>
                <a:lnTo>
                  <a:pt x="1123051" y="1291695"/>
                </a:lnTo>
                <a:cubicBezTo>
                  <a:pt x="1123051" y="1353719"/>
                  <a:pt x="1072770" y="1404000"/>
                  <a:pt x="1010746" y="1404000"/>
                </a:cubicBezTo>
                <a:lnTo>
                  <a:pt x="112305" y="1404000"/>
                </a:lnTo>
                <a:cubicBezTo>
                  <a:pt x="50281" y="1404000"/>
                  <a:pt x="0" y="1353719"/>
                  <a:pt x="0" y="1291695"/>
                </a:cubicBezTo>
                <a:lnTo>
                  <a:pt x="0" y="112305"/>
                </a:lnTo>
                <a:close/>
              </a:path>
            </a:pathLst>
          </a:custGeom>
          <a:solidFill>
            <a:schemeClr val="bg1">
              <a:lumMod val="95000"/>
              <a:alpha val="90000"/>
            </a:schemeClr>
          </a:solidFill>
        </p:spPr>
        <p:style>
          <a:lnRef idx="2">
            <a:schemeClr val="dk2">
              <a:hueOff val="0"/>
              <a:satOff val="0"/>
              <a:lumOff val="0"/>
              <a:alphaOff val="0"/>
            </a:schemeClr>
          </a:lnRef>
          <a:fillRef idx="1">
            <a:scrgbClr r="0" g="0" b="0"/>
          </a:fillRef>
          <a:effectRef idx="0">
            <a:schemeClr val="dk2">
              <a:alpha val="90000"/>
              <a:tint val="40000"/>
              <a:hueOff val="0"/>
              <a:satOff val="0"/>
              <a:lumOff val="0"/>
              <a:alphaOff val="0"/>
            </a:schemeClr>
          </a:effectRef>
          <a:fontRef idx="minor">
            <a:schemeClr val="dk2">
              <a:hueOff val="0"/>
              <a:satOff val="0"/>
              <a:lumOff val="0"/>
              <a:alphaOff val="0"/>
            </a:schemeClr>
          </a:fontRef>
        </p:style>
        <p:txBody>
          <a:bodyPr spcFirstLastPara="0" vert="horz" wrap="square" lIns="104013" tIns="104013" rIns="104013" bIns="104013" numCol="1" spcCol="1270" anchor="t" anchorCtr="0">
            <a:noAutofit/>
          </a:bodyPr>
          <a:lstStyle/>
          <a:p>
            <a:pPr marL="0" lvl="1" defTabSz="444500">
              <a:lnSpc>
                <a:spcPct val="90000"/>
              </a:lnSpc>
              <a:spcBef>
                <a:spcPct val="0"/>
              </a:spcBef>
              <a:spcAft>
                <a:spcPct val="15000"/>
              </a:spcAft>
            </a:pPr>
            <a:r>
              <a:rPr lang="en-US" sz="1200" dirty="0"/>
              <a:t>Makes client calls to other AWS services and persists the records stored in the buffer </a:t>
            </a:r>
          </a:p>
        </p:txBody>
      </p:sp>
      <p:sp>
        <p:nvSpPr>
          <p:cNvPr id="25" name="TextBox 24"/>
          <p:cNvSpPr txBox="1"/>
          <p:nvPr/>
        </p:nvSpPr>
        <p:spPr>
          <a:xfrm>
            <a:off x="1615716" y="4127986"/>
            <a:ext cx="847076" cy="153888"/>
          </a:xfrm>
          <a:prstGeom prst="rect">
            <a:avLst/>
          </a:prstGeom>
          <a:noFill/>
        </p:spPr>
        <p:txBody>
          <a:bodyPr wrap="square" lIns="0" tIns="0" rIns="0" bIns="0" rtlCol="0">
            <a:spAutoFit/>
          </a:bodyPr>
          <a:lstStyle/>
          <a:p>
            <a:pPr algn="ctr"/>
            <a:r>
              <a:rPr lang="en-US" sz="1000" b="1" dirty="0"/>
              <a:t>Amazon Kinesis</a:t>
            </a:r>
          </a:p>
        </p:txBody>
      </p:sp>
      <p:grpSp>
        <p:nvGrpSpPr>
          <p:cNvPr id="3" name="Group 2"/>
          <p:cNvGrpSpPr/>
          <p:nvPr/>
        </p:nvGrpSpPr>
        <p:grpSpPr>
          <a:xfrm>
            <a:off x="9555981" y="88258"/>
            <a:ext cx="922332" cy="6211789"/>
            <a:chOff x="8061484" y="-108000"/>
            <a:chExt cx="974973" cy="4924745"/>
          </a:xfrm>
        </p:grpSpPr>
        <p:grpSp>
          <p:nvGrpSpPr>
            <p:cNvPr id="2" name="Group 1"/>
            <p:cNvGrpSpPr/>
            <p:nvPr/>
          </p:nvGrpSpPr>
          <p:grpSpPr>
            <a:xfrm>
              <a:off x="8061484" y="909882"/>
              <a:ext cx="974973" cy="3906863"/>
              <a:chOff x="8054165" y="704553"/>
              <a:chExt cx="974973" cy="3906863"/>
            </a:xfrm>
          </p:grpSpPr>
          <p:pic>
            <p:nvPicPr>
              <p:cNvPr id="19" name="Picture 18" descr="S3.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136522" y="704553"/>
                <a:ext cx="807087" cy="791826"/>
              </a:xfrm>
              <a:prstGeom prst="rect">
                <a:avLst/>
              </a:prstGeom>
            </p:spPr>
          </p:pic>
          <p:sp>
            <p:nvSpPr>
              <p:cNvPr id="20" name="TextBox 19"/>
              <p:cNvSpPr txBox="1"/>
              <p:nvPr/>
            </p:nvSpPr>
            <p:spPr>
              <a:xfrm>
                <a:off x="8152267" y="1511985"/>
                <a:ext cx="775596" cy="122003"/>
              </a:xfrm>
              <a:prstGeom prst="rect">
                <a:avLst/>
              </a:prstGeom>
              <a:noFill/>
            </p:spPr>
            <p:txBody>
              <a:bodyPr wrap="square" lIns="0" tIns="0" rIns="0" bIns="0" rtlCol="0">
                <a:spAutoFit/>
              </a:bodyPr>
              <a:lstStyle/>
              <a:p>
                <a:pPr algn="ctr"/>
                <a:r>
                  <a:rPr lang="en-US" sz="1000" b="1" dirty="0">
                    <a:latin typeface="Arial"/>
                    <a:cs typeface="Arial"/>
                  </a:rPr>
                  <a:t>Amazon S3</a:t>
                </a:r>
              </a:p>
            </p:txBody>
          </p:sp>
          <p:pic>
            <p:nvPicPr>
              <p:cNvPr id="21" name="Picture 20" descr="DynamoDB.png"/>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180494" y="1721498"/>
                <a:ext cx="719142" cy="648069"/>
              </a:xfrm>
              <a:prstGeom prst="rect">
                <a:avLst/>
              </a:prstGeom>
            </p:spPr>
          </p:pic>
          <p:sp>
            <p:nvSpPr>
              <p:cNvPr id="22" name="TextBox 21"/>
              <p:cNvSpPr txBox="1"/>
              <p:nvPr/>
            </p:nvSpPr>
            <p:spPr>
              <a:xfrm>
                <a:off x="8164844" y="2382829"/>
                <a:ext cx="750442" cy="244008"/>
              </a:xfrm>
              <a:prstGeom prst="rect">
                <a:avLst/>
              </a:prstGeom>
              <a:noFill/>
            </p:spPr>
            <p:txBody>
              <a:bodyPr wrap="square" lIns="0" tIns="0" rIns="0" bIns="0" rtlCol="0">
                <a:spAutoFit/>
              </a:bodyPr>
              <a:lstStyle/>
              <a:p>
                <a:pPr algn="ctr"/>
                <a:r>
                  <a:rPr lang="en-US" sz="1000" b="1" dirty="0"/>
                  <a:t>Amazon DynamoDB</a:t>
                </a:r>
              </a:p>
            </p:txBody>
          </p:sp>
          <p:pic>
            <p:nvPicPr>
              <p:cNvPr id="23" name="Picture 22" descr="RedShift.png"/>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147393" y="2673787"/>
                <a:ext cx="785346" cy="785346"/>
              </a:xfrm>
              <a:prstGeom prst="rect">
                <a:avLst/>
              </a:prstGeom>
            </p:spPr>
          </p:pic>
          <p:sp>
            <p:nvSpPr>
              <p:cNvPr id="24" name="TextBox 23"/>
              <p:cNvSpPr txBox="1"/>
              <p:nvPr/>
            </p:nvSpPr>
            <p:spPr>
              <a:xfrm>
                <a:off x="8054165" y="3427060"/>
                <a:ext cx="974973" cy="244008"/>
              </a:xfrm>
              <a:prstGeom prst="rect">
                <a:avLst/>
              </a:prstGeom>
              <a:noFill/>
            </p:spPr>
            <p:txBody>
              <a:bodyPr wrap="square" lIns="0" tIns="0" rIns="0" bIns="0" rtlCol="0">
                <a:spAutoFit/>
              </a:bodyPr>
              <a:lstStyle/>
              <a:p>
                <a:pPr algn="ctr"/>
                <a:r>
                  <a:rPr lang="en-US" sz="1000" b="1" dirty="0">
                    <a:latin typeface="Arial"/>
                    <a:cs typeface="Arial"/>
                  </a:rPr>
                  <a:t>Amazon Redshift</a:t>
                </a:r>
              </a:p>
            </p:txBody>
          </p:sp>
          <p:pic>
            <p:nvPicPr>
              <p:cNvPr id="12" name="Picture 11"/>
              <p:cNvPicPr>
                <a:picLocks noChangeAspect="1"/>
              </p:cNvPicPr>
              <p:nvPr/>
            </p:nvPicPr>
            <p:blipFill>
              <a:blip/>
              <a:stretch>
                <a:fillRect/>
              </a:stretch>
            </p:blipFill>
            <p:spPr>
              <a:xfrm>
                <a:off x="8240038" y="3754970"/>
                <a:ext cx="600054" cy="717643"/>
              </a:xfrm>
              <a:prstGeom prst="rect">
                <a:avLst/>
              </a:prstGeom>
            </p:spPr>
          </p:pic>
          <p:sp>
            <p:nvSpPr>
              <p:cNvPr id="13" name="TextBox 12"/>
              <p:cNvSpPr txBox="1"/>
              <p:nvPr/>
            </p:nvSpPr>
            <p:spPr>
              <a:xfrm>
                <a:off x="8083665" y="4501613"/>
                <a:ext cx="912801" cy="109803"/>
              </a:xfrm>
              <a:prstGeom prst="rect">
                <a:avLst/>
              </a:prstGeom>
              <a:noFill/>
            </p:spPr>
            <p:txBody>
              <a:bodyPr wrap="square" lIns="0" tIns="0" rIns="0" bIns="0" rtlCol="0">
                <a:spAutoFit/>
              </a:bodyPr>
              <a:lstStyle/>
              <a:p>
                <a:pPr algn="ctr"/>
                <a:r>
                  <a:rPr lang="en-US" sz="900" b="1" dirty="0">
                    <a:latin typeface="Arial"/>
                    <a:cs typeface="Arial"/>
                  </a:rPr>
                  <a:t>Amazon EMR</a:t>
                </a:r>
              </a:p>
            </p:txBody>
          </p:sp>
        </p:grpSp>
        <p:pic>
          <p:nvPicPr>
            <p:cNvPr id="27" name="Picture 26"/>
            <p:cNvPicPr>
              <a:picLocks noChangeAspect="1"/>
            </p:cNvPicPr>
            <p:nvPr/>
          </p:nvPicPr>
          <p:blipFill>
            <a:blip>
              <a:extLst>
                <a:ext uri="{28A0092B-C50C-407E-A947-70E740481C1C}">
                  <a14:useLocalDpi xmlns:a14="http://schemas.microsoft.com/office/drawing/2010/main" val="0"/>
                </a:ext>
              </a:extLst>
            </a:blip>
            <a:stretch>
              <a:fillRect/>
            </a:stretch>
          </p:blipFill>
          <p:spPr>
            <a:xfrm>
              <a:off x="8274994" y="-108000"/>
              <a:ext cx="544781" cy="653737"/>
            </a:xfrm>
            <a:prstGeom prst="rect">
              <a:avLst/>
            </a:prstGeom>
          </p:spPr>
        </p:pic>
        <p:sp>
          <p:nvSpPr>
            <p:cNvPr id="28" name="TextBox 27"/>
            <p:cNvSpPr txBox="1"/>
            <p:nvPr/>
          </p:nvSpPr>
          <p:spPr>
            <a:xfrm>
              <a:off x="8134881" y="571566"/>
              <a:ext cx="825006" cy="155632"/>
            </a:xfrm>
            <a:prstGeom prst="rect">
              <a:avLst/>
            </a:prstGeom>
            <a:noFill/>
          </p:spPr>
          <p:txBody>
            <a:bodyPr wrap="square" lIns="0" tIns="0" rIns="0" bIns="0" rtlCol="0" anchor="t">
              <a:noAutofit/>
            </a:bodyPr>
            <a:lstStyle/>
            <a:p>
              <a:pPr algn="ctr"/>
              <a:r>
                <a:rPr lang="en-US" sz="1000" b="1" dirty="0"/>
                <a:t>AWS</a:t>
              </a:r>
            </a:p>
            <a:p>
              <a:pPr algn="ctr"/>
              <a:r>
                <a:rPr lang="en-US" sz="1000" b="1" dirty="0"/>
                <a:t>Lambda</a:t>
              </a:r>
            </a:p>
          </p:txBody>
        </p:sp>
      </p:grpSp>
    </p:spTree>
    <p:extLst>
      <p:ext uri="{BB962C8B-B14F-4D97-AF65-F5344CB8AC3E}">
        <p14:creationId xmlns:p14="http://schemas.microsoft.com/office/powerpoint/2010/main" val="29207870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 presetClass="entr" presetSubtype="0"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childTnLst>
                                </p:cTn>
                              </p:par>
                              <p:par>
                                <p:cTn id="12" presetID="10" presetClass="entr" presetSubtype="0" fill="hold" grpId="0"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par>
                          <p:cTn id="32" fill="hold">
                            <p:stCondLst>
                              <p:cond delay="500"/>
                            </p:stCondLst>
                            <p:childTnLst>
                              <p:par>
                                <p:cTn id="33" presetID="10"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Effect transition="in" filter="fade">
                                      <p:cBhvr>
                                        <p:cTn id="38" dur="500"/>
                                        <p:tgtEl>
                                          <p:spTgt spid="15"/>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par>
                          <p:cTn id="44" fill="hold">
                            <p:stCondLst>
                              <p:cond delay="500"/>
                            </p:stCondLst>
                            <p:childTnLst>
                              <p:par>
                                <p:cTn id="45" presetID="10" presetClass="entr" presetSubtype="0"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childTnLst>
                          </p:cTn>
                        </p:par>
                        <p:par>
                          <p:cTn id="51" fill="hold">
                            <p:stCondLst>
                              <p:cond delay="1000"/>
                            </p:stCondLst>
                            <p:childTnLst>
                              <p:par>
                                <p:cTn id="52" presetID="22" presetClass="entr" presetSubtype="8" fill="hold" grpId="0" nodeType="after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wipe(left)">
                                      <p:cBhvr>
                                        <p:cTn id="54" dur="500"/>
                                        <p:tgtEl>
                                          <p:spTgt spid="30"/>
                                        </p:tgtEl>
                                      </p:cBhvr>
                                    </p:animEffect>
                                  </p:childTnLst>
                                </p:cTn>
                              </p:par>
                            </p:childTnLst>
                          </p:cTn>
                        </p:par>
                        <p:par>
                          <p:cTn id="55" fill="hold">
                            <p:stCondLst>
                              <p:cond delay="1500"/>
                            </p:stCondLst>
                            <p:childTnLst>
                              <p:par>
                                <p:cTn id="56" presetID="10" presetClass="entr" presetSubtype="0" fill="hold" nodeType="after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fade">
                                      <p:cBhvr>
                                        <p:cTn id="5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5" grpId="0" animBg="1"/>
      <p:bldP spid="7" grpId="0" animBg="1"/>
      <p:bldP spid="8" grpId="0" animBg="1"/>
      <p:bldP spid="9" grpId="0" animBg="1"/>
      <p:bldP spid="10" grpId="0" animBg="1"/>
      <p:bldP spid="11" grpId="0" animBg="1"/>
      <p:bldP spid="14" grpId="0" animBg="1"/>
      <p:bldP spid="15" grpId="0" animBg="1"/>
      <p:bldP spid="17" grpId="0" animBg="1"/>
      <p:bldP spid="18" grpId="0" animBg="1"/>
      <p:bldP spid="26" grpId="0" animBg="1"/>
      <p:bldP spid="2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Learning Amazon Kinesis Streams Development </a:t>
            </a:r>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11240633"/>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Step 0: Connect to the Development Box</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767031399"/>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Create a Stream</a:t>
            </a:r>
          </a:p>
        </p:txBody>
      </p:sp>
      <p:sp>
        <p:nvSpPr>
          <p:cNvPr id="3" name="Content Placeholder 2"/>
          <p:cNvSpPr>
            <a:spLocks noGrp="1"/>
          </p:cNvSpPr>
          <p:nvPr>
            <p:ph idx="1"/>
          </p:nvPr>
        </p:nvSpPr>
        <p:spPr/>
        <p:txBody>
          <a:bodyPr>
            <a:normAutofit/>
          </a:bodyPr>
          <a:lstStyle/>
          <a:p>
            <a:pPr lvl="1"/>
            <a:r>
              <a:rPr lang="en-US" sz="3000" dirty="0"/>
              <a:t>Factors to consider for choosing </a:t>
            </a:r>
            <a:r>
              <a:rPr lang="en-US" sz="3000" b="1" dirty="0"/>
              <a:t>number of shards</a:t>
            </a:r>
          </a:p>
          <a:p>
            <a:pPr lvl="2"/>
            <a:r>
              <a:rPr lang="en-US" sz="2600" dirty="0"/>
              <a:t>Average Record Size</a:t>
            </a:r>
          </a:p>
          <a:p>
            <a:pPr lvl="2"/>
            <a:r>
              <a:rPr lang="en-US" sz="2600" dirty="0"/>
              <a:t>Maximum records written/second</a:t>
            </a:r>
          </a:p>
          <a:p>
            <a:pPr lvl="2"/>
            <a:r>
              <a:rPr lang="en-US" sz="2600" dirty="0"/>
              <a:t>Number of consumer applications</a:t>
            </a:r>
          </a:p>
          <a:p>
            <a:pPr lvl="1"/>
            <a:endParaRPr lang="en-US" sz="3000" dirty="0"/>
          </a:p>
        </p:txBody>
      </p:sp>
    </p:spTree>
    <p:extLst>
      <p:ext uri="{BB962C8B-B14F-4D97-AF65-F5344CB8AC3E}">
        <p14:creationId xmlns:p14="http://schemas.microsoft.com/office/powerpoint/2010/main" val="1808299896"/>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Create IAM policy and user</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1693725957"/>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Troubleshooting KCL Consumers</a:t>
            </a:r>
          </a:p>
        </p:txBody>
      </p:sp>
      <p:sp>
        <p:nvSpPr>
          <p:cNvPr id="3" name="Content Placeholder 2"/>
          <p:cNvSpPr>
            <a:spLocks noGrp="1"/>
          </p:cNvSpPr>
          <p:nvPr>
            <p:ph idx="1"/>
          </p:nvPr>
        </p:nvSpPr>
        <p:spPr/>
        <p:txBody>
          <a:bodyPr>
            <a:noAutofit/>
          </a:bodyPr>
          <a:lstStyle/>
          <a:p>
            <a:pPr marL="514350" indent="-514350">
              <a:buFont typeface="+mj-lt"/>
              <a:buAutoNum type="arabicPeriod"/>
            </a:pPr>
            <a:r>
              <a:rPr lang="en-US" sz="2800" dirty="0"/>
              <a:t>Some Streams Records are Skipped When Using the Kinesis Client Library </a:t>
            </a:r>
            <a:endParaRPr lang="en-US" sz="2800" dirty="0">
              <a:effectLst/>
            </a:endParaRPr>
          </a:p>
          <a:p>
            <a:pPr marL="514350" indent="-514350">
              <a:buFont typeface="+mj-lt"/>
              <a:buAutoNum type="arabicPeriod"/>
            </a:pPr>
            <a:r>
              <a:rPr lang="en-US" sz="2800" dirty="0"/>
              <a:t>Consumer Application is Reading at a Slower Rate Than Expected </a:t>
            </a:r>
          </a:p>
          <a:p>
            <a:pPr marL="514350" indent="-514350">
              <a:buFont typeface="+mj-lt"/>
              <a:buAutoNum type="arabicPeriod"/>
            </a:pPr>
            <a:r>
              <a:rPr lang="en-US" sz="2800" dirty="0"/>
              <a:t>Records Belonging to the Same Shard are Processed by Different Record Processors at the Same Time </a:t>
            </a:r>
            <a:endParaRPr lang="en-US" sz="2800" dirty="0">
              <a:effectLst/>
            </a:endParaRPr>
          </a:p>
          <a:p>
            <a:pPr marL="514350" indent="-514350">
              <a:buFont typeface="+mj-lt"/>
              <a:buAutoNum type="arabicPeriod"/>
            </a:pPr>
            <a:r>
              <a:rPr lang="en-US" sz="2800" dirty="0" err="1"/>
              <a:t>GetRecords</a:t>
            </a:r>
            <a:r>
              <a:rPr lang="en-US" sz="2800" dirty="0"/>
              <a:t> Returns Empty Records Array Even When There is Data in the Stream </a:t>
            </a:r>
          </a:p>
          <a:p>
            <a:pPr marL="514350" indent="-514350">
              <a:buFont typeface="+mj-lt"/>
              <a:buAutoNum type="arabicPeriod"/>
            </a:pPr>
            <a:r>
              <a:rPr lang="en-US" sz="2800" dirty="0"/>
              <a:t>Shard Iterator Expires Unexpectedly </a:t>
            </a:r>
          </a:p>
          <a:p>
            <a:pPr marL="514350" indent="-514350">
              <a:buFont typeface="+mj-lt"/>
              <a:buAutoNum type="arabicPeriod"/>
            </a:pPr>
            <a:r>
              <a:rPr lang="en-US" sz="2800" dirty="0"/>
              <a:t>Consumer Record Processing Falling Behind </a:t>
            </a:r>
          </a:p>
        </p:txBody>
      </p:sp>
    </p:spTree>
    <p:extLst>
      <p:ext uri="{BB962C8B-B14F-4D97-AF65-F5344CB8AC3E}">
        <p14:creationId xmlns:p14="http://schemas.microsoft.com/office/powerpoint/2010/main" val="2346034785"/>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Kinesis Services	</a:t>
            </a:r>
          </a:p>
        </p:txBody>
      </p:sp>
      <p:sp>
        <p:nvSpPr>
          <p:cNvPr id="3" name="Content Placeholder 2"/>
          <p:cNvSpPr>
            <a:spLocks noGrp="1"/>
          </p:cNvSpPr>
          <p:nvPr>
            <p:ph idx="1"/>
          </p:nvPr>
        </p:nvSpPr>
        <p:spPr/>
        <p:txBody>
          <a:bodyPr>
            <a:noAutofit/>
          </a:bodyPr>
          <a:lstStyle/>
          <a:p>
            <a:pPr lvl="1"/>
            <a:r>
              <a:rPr lang="en-US" sz="3000" dirty="0"/>
              <a:t>Use </a:t>
            </a:r>
            <a:r>
              <a:rPr lang="en-US" sz="3000" b="1" dirty="0"/>
              <a:t>Kinesis Data </a:t>
            </a:r>
            <a:r>
              <a:rPr lang="en-US" sz="3000" b="1" dirty="0" err="1"/>
              <a:t>Firehose</a:t>
            </a:r>
            <a:r>
              <a:rPr lang="en-US" sz="3000" b="1" dirty="0"/>
              <a:t> </a:t>
            </a:r>
            <a:r>
              <a:rPr lang="en-US" sz="3000" dirty="0"/>
              <a:t>to load data streams into AWS data stores.</a:t>
            </a:r>
          </a:p>
          <a:p>
            <a:pPr lvl="1"/>
            <a:r>
              <a:rPr lang="en-US" sz="3000" dirty="0"/>
              <a:t>Use </a:t>
            </a:r>
            <a:r>
              <a:rPr lang="en-US" sz="3000" b="1" dirty="0"/>
              <a:t>Kinesis Data Streams </a:t>
            </a:r>
            <a:r>
              <a:rPr lang="en-US" sz="3000" dirty="0"/>
              <a:t>to build custom applications that analyze data streams using popular stream processing frameworks.</a:t>
            </a:r>
          </a:p>
          <a:p>
            <a:pPr lvl="1"/>
            <a:r>
              <a:rPr lang="en-US" sz="3000" dirty="0"/>
              <a:t>Use </a:t>
            </a:r>
            <a:r>
              <a:rPr lang="en-US" sz="3000" b="1" dirty="0"/>
              <a:t>Kinesis Data Analytics </a:t>
            </a:r>
            <a:r>
              <a:rPr lang="en-US" sz="3000" dirty="0"/>
              <a:t>to analyze data streams with SQL.</a:t>
            </a:r>
          </a:p>
          <a:p>
            <a:pPr lvl="1"/>
            <a:r>
              <a:rPr lang="en-US" sz="3000" dirty="0"/>
              <a:t>Use </a:t>
            </a:r>
            <a:r>
              <a:rPr lang="en-US" sz="3000" b="1" dirty="0"/>
              <a:t>Kinesis Video Streams </a:t>
            </a:r>
            <a:r>
              <a:rPr lang="en-US" sz="3000" dirty="0"/>
              <a:t>to capture, process, and store video streams for analytics and machine learning.</a:t>
            </a:r>
          </a:p>
          <a:p>
            <a:pPr lvl="1"/>
            <a:endParaRPr lang="en-US" sz="3000" dirty="0"/>
          </a:p>
        </p:txBody>
      </p:sp>
    </p:spTree>
    <p:extLst>
      <p:ext uri="{BB962C8B-B14F-4D97-AF65-F5344CB8AC3E}">
        <p14:creationId xmlns:p14="http://schemas.microsoft.com/office/powerpoint/2010/main" val="3973814229"/>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Kinesis Data </a:t>
            </a:r>
            <a:r>
              <a:rPr lang="en-US" dirty="0" err="1"/>
              <a:t>Firehose</a:t>
            </a:r>
            <a:endParaRPr lang="en-US" dirty="0"/>
          </a:p>
        </p:txBody>
      </p:sp>
      <p:sp>
        <p:nvSpPr>
          <p:cNvPr id="3" name="Content Placeholder 2"/>
          <p:cNvSpPr>
            <a:spLocks noGrp="1"/>
          </p:cNvSpPr>
          <p:nvPr>
            <p:ph idx="1"/>
          </p:nvPr>
        </p:nvSpPr>
        <p:spPr/>
        <p:txBody>
          <a:bodyPr>
            <a:normAutofit/>
          </a:bodyPr>
          <a:lstStyle/>
          <a:p>
            <a:pPr lvl="1"/>
            <a:r>
              <a:rPr lang="en-US" sz="3000" dirty="0"/>
              <a:t>Is the easiest way to </a:t>
            </a:r>
            <a:r>
              <a:rPr lang="en-US" sz="3000" b="1" dirty="0"/>
              <a:t>load, transform, batch </a:t>
            </a:r>
            <a:r>
              <a:rPr lang="en-US" sz="3000" dirty="0"/>
              <a:t>and</a:t>
            </a:r>
            <a:r>
              <a:rPr lang="en-US" sz="3000" b="1" dirty="0"/>
              <a:t> compress </a:t>
            </a:r>
            <a:r>
              <a:rPr lang="en-US" sz="3000" dirty="0"/>
              <a:t>streaming data into systems like </a:t>
            </a:r>
            <a:r>
              <a:rPr lang="en-US" sz="3000" b="1" dirty="0"/>
              <a:t>S3, </a:t>
            </a:r>
            <a:r>
              <a:rPr lang="en-US" sz="3000" b="1" dirty="0" err="1"/>
              <a:t>ElasticSearch</a:t>
            </a:r>
            <a:r>
              <a:rPr lang="en-US" sz="3000" b="1" dirty="0"/>
              <a:t> </a:t>
            </a:r>
            <a:r>
              <a:rPr lang="en-US" sz="3000" dirty="0"/>
              <a:t>or</a:t>
            </a:r>
            <a:r>
              <a:rPr lang="en-US" sz="3000" b="1" dirty="0"/>
              <a:t> Redshift.</a:t>
            </a:r>
          </a:p>
          <a:p>
            <a:pPr lvl="1"/>
            <a:r>
              <a:rPr lang="en-US" sz="3000" dirty="0"/>
              <a:t>Fully Managed.</a:t>
            </a:r>
          </a:p>
          <a:p>
            <a:pPr lvl="1"/>
            <a:r>
              <a:rPr lang="en-US" sz="3000" dirty="0"/>
              <a:t>No shards.</a:t>
            </a:r>
          </a:p>
          <a:p>
            <a:pPr lvl="1"/>
            <a:r>
              <a:rPr lang="en-US" sz="3000" dirty="0"/>
              <a:t>Auto scales. </a:t>
            </a:r>
          </a:p>
        </p:txBody>
      </p:sp>
    </p:spTree>
    <p:extLst>
      <p:ext uri="{BB962C8B-B14F-4D97-AF65-F5344CB8AC3E}">
        <p14:creationId xmlns:p14="http://schemas.microsoft.com/office/powerpoint/2010/main" val="2322471909"/>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Kinesis Analytics</a:t>
            </a:r>
          </a:p>
        </p:txBody>
      </p:sp>
      <p:sp>
        <p:nvSpPr>
          <p:cNvPr id="3" name="Content Placeholder 2"/>
          <p:cNvSpPr>
            <a:spLocks noGrp="1"/>
          </p:cNvSpPr>
          <p:nvPr>
            <p:ph idx="1"/>
          </p:nvPr>
        </p:nvSpPr>
        <p:spPr/>
        <p:txBody>
          <a:bodyPr>
            <a:normAutofit/>
          </a:bodyPr>
          <a:lstStyle/>
          <a:p>
            <a:pPr lvl="1"/>
            <a:r>
              <a:rPr lang="en-US" sz="3200" dirty="0"/>
              <a:t>Process steaming data in near real time. </a:t>
            </a:r>
          </a:p>
          <a:p>
            <a:pPr lvl="1"/>
            <a:r>
              <a:rPr lang="en-US" sz="3200" dirty="0"/>
              <a:t>Fully Managed</a:t>
            </a:r>
          </a:p>
          <a:p>
            <a:pPr lvl="1"/>
            <a:r>
              <a:rPr lang="en-US" sz="3200" dirty="0"/>
              <a:t>Pay per use.</a:t>
            </a:r>
          </a:p>
          <a:p>
            <a:pPr lvl="1"/>
            <a:r>
              <a:rPr lang="en-US" sz="3200" dirty="0"/>
              <a:t>SQL interface</a:t>
            </a:r>
          </a:p>
          <a:p>
            <a:pPr lvl="1"/>
            <a:r>
              <a:rPr lang="en-US" sz="3200" dirty="0"/>
              <a:t>Pre-built functions</a:t>
            </a:r>
            <a:r>
              <a:rPr lang="is-IS" sz="3200" dirty="0"/>
              <a:t>…</a:t>
            </a:r>
            <a:endParaRPr lang="en-US" sz="3200" dirty="0"/>
          </a:p>
        </p:txBody>
      </p:sp>
    </p:spTree>
    <p:extLst>
      <p:ext uri="{BB962C8B-B14F-4D97-AF65-F5344CB8AC3E}">
        <p14:creationId xmlns:p14="http://schemas.microsoft.com/office/powerpoint/2010/main" val="183045317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Big Data?</a:t>
            </a:r>
          </a:p>
        </p:txBody>
      </p:sp>
      <p:sp>
        <p:nvSpPr>
          <p:cNvPr id="3" name="Content Placeholder 2"/>
          <p:cNvSpPr>
            <a:spLocks noGrp="1"/>
          </p:cNvSpPr>
          <p:nvPr>
            <p:ph idx="1"/>
          </p:nvPr>
        </p:nvSpPr>
        <p:spPr/>
        <p:txBody>
          <a:bodyPr>
            <a:normAutofit lnSpcReduction="10000"/>
          </a:bodyPr>
          <a:lstStyle/>
          <a:p>
            <a:pPr marL="0" indent="0">
              <a:buNone/>
            </a:pPr>
            <a:r>
              <a:rPr lang="en-US" sz="3200" dirty="0"/>
              <a:t>3 V’s</a:t>
            </a:r>
          </a:p>
          <a:p>
            <a:pPr lvl="1"/>
            <a:r>
              <a:rPr lang="en-US" sz="2800" dirty="0"/>
              <a:t>Velocity</a:t>
            </a:r>
          </a:p>
          <a:p>
            <a:pPr lvl="1"/>
            <a:r>
              <a:rPr lang="en-US" sz="2800" dirty="0"/>
              <a:t>Volume</a:t>
            </a:r>
          </a:p>
          <a:p>
            <a:pPr lvl="1"/>
            <a:r>
              <a:rPr lang="en-US" sz="2800" dirty="0"/>
              <a:t>Variety </a:t>
            </a:r>
          </a:p>
          <a:p>
            <a:endParaRPr lang="en-US" sz="3200" dirty="0"/>
          </a:p>
          <a:p>
            <a:r>
              <a:rPr lang="en-US" sz="3200" b="1" dirty="0"/>
              <a:t>Big Data </a:t>
            </a:r>
            <a:r>
              <a:rPr lang="en-US" sz="3200" dirty="0"/>
              <a:t>is one of the things that have implications for everyone and is completely transforming the way we do business and impacting most other parts of our lives. </a:t>
            </a:r>
            <a:endParaRPr lang="en-US" sz="3200" b="1" dirty="0"/>
          </a:p>
        </p:txBody>
      </p:sp>
    </p:spTree>
    <p:extLst>
      <p:ext uri="{BB962C8B-B14F-4D97-AF65-F5344CB8AC3E}">
        <p14:creationId xmlns:p14="http://schemas.microsoft.com/office/powerpoint/2010/main" val="4176969746"/>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Demo/Lab: Kinesis Data Analytics</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152123192"/>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87BFA30-4C5C-422C-A6EF-C5990DBC03F4}"/>
              </a:ext>
            </a:extLst>
          </p:cNvPr>
          <p:cNvSpPr>
            <a:spLocks noGrp="1"/>
          </p:cNvSpPr>
          <p:nvPr>
            <p:ph type="title"/>
          </p:nvPr>
        </p:nvSpPr>
        <p:spPr/>
        <p:txBody>
          <a:bodyPr/>
          <a:lstStyle/>
          <a:p>
            <a:r>
              <a:rPr lang="en-IN" dirty="0"/>
              <a:t>Module 4</a:t>
            </a:r>
          </a:p>
        </p:txBody>
      </p:sp>
      <p:sp>
        <p:nvSpPr>
          <p:cNvPr id="3" name="Text Placeholder 2">
            <a:extLst>
              <a:ext uri="{FF2B5EF4-FFF2-40B4-BE49-F238E27FC236}">
                <a16:creationId xmlns="" xmlns:a16="http://schemas.microsoft.com/office/drawing/2014/main" id="{EAB98AE5-A6FC-4AF4-8ADF-047F3EB630E7}"/>
              </a:ext>
            </a:extLst>
          </p:cNvPr>
          <p:cNvSpPr>
            <a:spLocks noGrp="1"/>
          </p:cNvSpPr>
          <p:nvPr>
            <p:ph type="body" idx="1"/>
          </p:nvPr>
        </p:nvSpPr>
        <p:spPr/>
        <p:txBody>
          <a:bodyPr/>
          <a:lstStyle/>
          <a:p>
            <a:r>
              <a:rPr lang="en-IN" dirty="0"/>
              <a:t>Data Storage</a:t>
            </a:r>
          </a:p>
        </p:txBody>
      </p:sp>
    </p:spTree>
    <p:extLst>
      <p:ext uri="{BB962C8B-B14F-4D97-AF65-F5344CB8AC3E}">
        <p14:creationId xmlns:p14="http://schemas.microsoft.com/office/powerpoint/2010/main" val="89473421"/>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normAutofit/>
          </a:bodyPr>
          <a:lstStyle/>
          <a:p>
            <a:r>
              <a:rPr lang="en-US" dirty="0"/>
              <a:t>Explore Data Storage Options in AWS</a:t>
            </a:r>
          </a:p>
          <a:p>
            <a:r>
              <a:rPr lang="en-US" dirty="0"/>
              <a:t>What is a Data Lake?</a:t>
            </a:r>
          </a:p>
          <a:p>
            <a:r>
              <a:rPr lang="en-US" dirty="0"/>
              <a:t>AWS Service for Data Lake </a:t>
            </a:r>
          </a:p>
          <a:p>
            <a:r>
              <a:rPr lang="en-US" dirty="0"/>
              <a:t>Considerations while choosing data storage option</a:t>
            </a:r>
          </a:p>
        </p:txBody>
      </p:sp>
    </p:spTree>
    <p:extLst>
      <p:ext uri="{BB962C8B-B14F-4D97-AF65-F5344CB8AC3E}">
        <p14:creationId xmlns:p14="http://schemas.microsoft.com/office/powerpoint/2010/main" val="3712793439"/>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Data Storage Options</a:t>
            </a:r>
          </a:p>
        </p:txBody>
      </p:sp>
      <p:sp>
        <p:nvSpPr>
          <p:cNvPr id="3" name="Content Placeholder 2"/>
          <p:cNvSpPr>
            <a:spLocks noGrp="1"/>
          </p:cNvSpPr>
          <p:nvPr>
            <p:ph idx="1"/>
          </p:nvPr>
        </p:nvSpPr>
        <p:spPr/>
        <p:txBody>
          <a:bodyPr numCol="2">
            <a:noAutofit/>
          </a:bodyPr>
          <a:lstStyle/>
          <a:p>
            <a:pPr lvl="1"/>
            <a:r>
              <a:rPr lang="en-US" sz="3800" dirty="0"/>
              <a:t>Instance Store</a:t>
            </a:r>
          </a:p>
          <a:p>
            <a:pPr lvl="1"/>
            <a:r>
              <a:rPr lang="en-US" sz="3800" dirty="0"/>
              <a:t>EBS</a:t>
            </a:r>
          </a:p>
          <a:p>
            <a:pPr lvl="1"/>
            <a:r>
              <a:rPr lang="en-US" sz="3800" dirty="0"/>
              <a:t>EFS</a:t>
            </a:r>
          </a:p>
          <a:p>
            <a:pPr lvl="1"/>
            <a:r>
              <a:rPr lang="en-US" sz="3800" dirty="0"/>
              <a:t>S3</a:t>
            </a:r>
          </a:p>
          <a:p>
            <a:pPr lvl="1"/>
            <a:r>
              <a:rPr lang="en-US" sz="3800" dirty="0"/>
              <a:t>Glacier</a:t>
            </a:r>
          </a:p>
          <a:p>
            <a:pPr lvl="1"/>
            <a:r>
              <a:rPr lang="en-US" sz="3800" dirty="0"/>
              <a:t>RDS</a:t>
            </a:r>
          </a:p>
          <a:p>
            <a:pPr lvl="1"/>
            <a:r>
              <a:rPr lang="en-US" sz="3800" dirty="0" err="1"/>
              <a:t>DynamoDB</a:t>
            </a:r>
            <a:endParaRPr lang="en-US" sz="3800" dirty="0"/>
          </a:p>
          <a:p>
            <a:pPr lvl="1"/>
            <a:r>
              <a:rPr lang="en-US" sz="3800" dirty="0" err="1"/>
              <a:t>ElastiCache</a:t>
            </a:r>
            <a:endParaRPr lang="en-US" sz="3800" dirty="0"/>
          </a:p>
          <a:p>
            <a:pPr lvl="1"/>
            <a:r>
              <a:rPr lang="en-US" sz="3800" dirty="0"/>
              <a:t>Redshift</a:t>
            </a:r>
          </a:p>
          <a:p>
            <a:pPr lvl="1"/>
            <a:r>
              <a:rPr lang="en-US" sz="3800" dirty="0" err="1"/>
              <a:t>ElasticSearch</a:t>
            </a:r>
            <a:endParaRPr lang="en-US" sz="3800" dirty="0"/>
          </a:p>
          <a:p>
            <a:pPr lvl="1"/>
            <a:r>
              <a:rPr lang="en-US" sz="3800" dirty="0"/>
              <a:t>HDFS with EMR</a:t>
            </a:r>
          </a:p>
        </p:txBody>
      </p:sp>
    </p:spTree>
    <p:extLst>
      <p:ext uri="{BB962C8B-B14F-4D97-AF65-F5344CB8AC3E}">
        <p14:creationId xmlns:p14="http://schemas.microsoft.com/office/powerpoint/2010/main" val="4169685192"/>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Big Data Design Principal</a:t>
            </a:r>
          </a:p>
        </p:txBody>
      </p:sp>
      <p:sp>
        <p:nvSpPr>
          <p:cNvPr id="3" name="Content Placeholder 2"/>
          <p:cNvSpPr>
            <a:spLocks noGrp="1"/>
          </p:cNvSpPr>
          <p:nvPr>
            <p:ph idx="1"/>
          </p:nvPr>
        </p:nvSpPr>
        <p:spPr/>
        <p:txBody>
          <a:bodyPr>
            <a:normAutofit/>
          </a:bodyPr>
          <a:lstStyle/>
          <a:p>
            <a:endParaRPr lang="en-US" sz="4400" dirty="0"/>
          </a:p>
          <a:p>
            <a:r>
              <a:rPr lang="en-US" sz="4400" dirty="0"/>
              <a:t>Choose the right tool for the Job!</a:t>
            </a:r>
          </a:p>
        </p:txBody>
      </p:sp>
    </p:spTree>
    <p:extLst>
      <p:ext uri="{BB962C8B-B14F-4D97-AF65-F5344CB8AC3E}">
        <p14:creationId xmlns:p14="http://schemas.microsoft.com/office/powerpoint/2010/main" val="1363974223"/>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Lake?</a:t>
            </a:r>
          </a:p>
        </p:txBody>
      </p:sp>
      <p:sp>
        <p:nvSpPr>
          <p:cNvPr id="3" name="Content Placeholder 2"/>
          <p:cNvSpPr>
            <a:spLocks noGrp="1"/>
          </p:cNvSpPr>
          <p:nvPr>
            <p:ph idx="1"/>
          </p:nvPr>
        </p:nvSpPr>
        <p:spPr/>
        <p:txBody>
          <a:bodyPr>
            <a:normAutofit lnSpcReduction="10000"/>
          </a:bodyPr>
          <a:lstStyle/>
          <a:p>
            <a:r>
              <a:rPr lang="en-US" sz="3600" dirty="0"/>
              <a:t>A data lake is a </a:t>
            </a:r>
            <a:r>
              <a:rPr lang="en-US" sz="3600" b="1" dirty="0"/>
              <a:t>storage repository</a:t>
            </a:r>
            <a:r>
              <a:rPr lang="en-US" sz="3600" dirty="0"/>
              <a:t> that holds a </a:t>
            </a:r>
            <a:r>
              <a:rPr lang="en-US" sz="3600" b="1" dirty="0"/>
              <a:t>vast</a:t>
            </a:r>
            <a:r>
              <a:rPr lang="en-US" sz="3600" dirty="0"/>
              <a:t> amount of </a:t>
            </a:r>
            <a:r>
              <a:rPr lang="en-US" sz="3600" b="1" dirty="0"/>
              <a:t>raw</a:t>
            </a:r>
            <a:r>
              <a:rPr lang="en-US" sz="3600" dirty="0"/>
              <a:t> data in its </a:t>
            </a:r>
            <a:r>
              <a:rPr lang="en-US" sz="3600" b="1" dirty="0"/>
              <a:t>native</a:t>
            </a:r>
            <a:r>
              <a:rPr lang="en-US" sz="3600" dirty="0"/>
              <a:t> </a:t>
            </a:r>
            <a:r>
              <a:rPr lang="en-US" sz="3600" b="1" dirty="0"/>
              <a:t>format</a:t>
            </a:r>
            <a:r>
              <a:rPr lang="en-US" sz="3600" dirty="0"/>
              <a:t> until it is needed. </a:t>
            </a:r>
          </a:p>
          <a:p>
            <a:endParaRPr lang="en-US" sz="3600" dirty="0"/>
          </a:p>
          <a:p>
            <a:r>
              <a:rPr lang="en-US" sz="3600" dirty="0"/>
              <a:t>Benefits: </a:t>
            </a:r>
          </a:p>
          <a:p>
            <a:pPr lvl="1"/>
            <a:r>
              <a:rPr lang="en-US" sz="3400" dirty="0"/>
              <a:t>Single source of truth</a:t>
            </a:r>
          </a:p>
          <a:p>
            <a:pPr lvl="1"/>
            <a:r>
              <a:rPr lang="en-US" sz="3400" dirty="0"/>
              <a:t>Fast ingestion (Schema on read)</a:t>
            </a:r>
          </a:p>
          <a:p>
            <a:pPr lvl="1"/>
            <a:r>
              <a:rPr lang="en-US" sz="3400" dirty="0"/>
              <a:t>Decoupled Storage and compute</a:t>
            </a:r>
          </a:p>
        </p:txBody>
      </p:sp>
    </p:spTree>
    <p:extLst>
      <p:ext uri="{BB962C8B-B14F-4D97-AF65-F5344CB8AC3E}">
        <p14:creationId xmlns:p14="http://schemas.microsoft.com/office/powerpoint/2010/main" val="2919805026"/>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2"/>
          <a:srcRect l="-7895" r="-7895"/>
          <a:stretch>
            <a:fillRect/>
          </a:stretch>
        </p:blipFill>
        <p:spPr>
          <a:xfrm>
            <a:off x="820802" y="316135"/>
            <a:ext cx="10334878" cy="5552959"/>
          </a:xfrm>
        </p:spPr>
      </p:pic>
    </p:spTree>
    <p:extLst>
      <p:ext uri="{BB962C8B-B14F-4D97-AF65-F5344CB8AC3E}">
        <p14:creationId xmlns:p14="http://schemas.microsoft.com/office/powerpoint/2010/main" val="151156938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S3 as Data Lake?</a:t>
            </a:r>
          </a:p>
        </p:txBody>
      </p:sp>
      <p:sp>
        <p:nvSpPr>
          <p:cNvPr id="3" name="Content Placeholder 2"/>
          <p:cNvSpPr>
            <a:spLocks noGrp="1"/>
          </p:cNvSpPr>
          <p:nvPr>
            <p:ph idx="1"/>
          </p:nvPr>
        </p:nvSpPr>
        <p:spPr/>
        <p:txBody>
          <a:bodyPr>
            <a:normAutofit fontScale="92500" lnSpcReduction="20000"/>
          </a:bodyPr>
          <a:lstStyle/>
          <a:p>
            <a:pPr lvl="1"/>
            <a:r>
              <a:rPr lang="en-US" sz="2600" dirty="0"/>
              <a:t>S3 is integrated with most AWS services and central to AWS philosophy of data lake. </a:t>
            </a:r>
          </a:p>
          <a:p>
            <a:pPr lvl="1"/>
            <a:r>
              <a:rPr lang="en-US" sz="2400" dirty="0"/>
              <a:t>Durable</a:t>
            </a:r>
          </a:p>
          <a:p>
            <a:pPr lvl="1"/>
            <a:r>
              <a:rPr lang="en-US" sz="2400" dirty="0"/>
              <a:t>Highly Available</a:t>
            </a:r>
          </a:p>
          <a:p>
            <a:pPr lvl="1"/>
            <a:r>
              <a:rPr lang="en-US" sz="2400" dirty="0"/>
              <a:t>Scalable</a:t>
            </a:r>
          </a:p>
          <a:p>
            <a:pPr lvl="1"/>
            <a:r>
              <a:rPr lang="en-US" sz="2400" dirty="0"/>
              <a:t>High Performance</a:t>
            </a:r>
          </a:p>
          <a:p>
            <a:pPr lvl="1"/>
            <a:r>
              <a:rPr lang="en-US" sz="2400" dirty="0"/>
              <a:t>Easy to Use</a:t>
            </a:r>
          </a:p>
          <a:p>
            <a:pPr lvl="1"/>
            <a:r>
              <a:rPr lang="en-US" sz="2400" dirty="0"/>
              <a:t>Support unstructured data as objects</a:t>
            </a:r>
          </a:p>
          <a:p>
            <a:pPr lvl="1"/>
            <a:r>
              <a:rPr lang="en-US" sz="2400" dirty="0"/>
              <a:t>Integration with EMR</a:t>
            </a:r>
          </a:p>
          <a:p>
            <a:pPr lvl="1"/>
            <a:r>
              <a:rPr lang="en-US" sz="2400" dirty="0"/>
              <a:t>Parallel consumption </a:t>
            </a:r>
          </a:p>
          <a:p>
            <a:pPr lvl="1"/>
            <a:r>
              <a:rPr lang="en-US" sz="2400" dirty="0"/>
              <a:t>Supports Data partitioning</a:t>
            </a:r>
          </a:p>
        </p:txBody>
      </p:sp>
    </p:spTree>
    <p:extLst>
      <p:ext uri="{BB962C8B-B14F-4D97-AF65-F5344CB8AC3E}">
        <p14:creationId xmlns:p14="http://schemas.microsoft.com/office/powerpoint/2010/main" val="2959031991"/>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Considerations in choosing data store?</a:t>
            </a:r>
          </a:p>
        </p:txBody>
      </p:sp>
      <p:sp>
        <p:nvSpPr>
          <p:cNvPr id="3" name="Content Placeholder 2"/>
          <p:cNvSpPr>
            <a:spLocks noGrp="1"/>
          </p:cNvSpPr>
          <p:nvPr>
            <p:ph idx="1"/>
          </p:nvPr>
        </p:nvSpPr>
        <p:spPr/>
        <p:txBody>
          <a:bodyPr>
            <a:normAutofit/>
          </a:bodyPr>
          <a:lstStyle/>
          <a:p>
            <a:r>
              <a:rPr lang="en-US" sz="3200" dirty="0"/>
              <a:t>1. Hot? Worm? Cold?</a:t>
            </a:r>
          </a:p>
          <a:p>
            <a:r>
              <a:rPr lang="en-US" sz="3200" dirty="0"/>
              <a:t>2. Access Patterns</a:t>
            </a:r>
          </a:p>
          <a:p>
            <a:r>
              <a:rPr lang="en-US" sz="3200" dirty="0"/>
              <a:t>3. Data Structure</a:t>
            </a:r>
          </a:p>
          <a:p>
            <a:r>
              <a:rPr lang="en-US" sz="3200" dirty="0"/>
              <a:t>4. Cost</a:t>
            </a:r>
          </a:p>
          <a:p>
            <a:r>
              <a:rPr lang="en-US" sz="3200" dirty="0"/>
              <a:t>5. Concurrent Queries</a:t>
            </a:r>
          </a:p>
        </p:txBody>
      </p:sp>
    </p:spTree>
    <p:extLst>
      <p:ext uri="{BB962C8B-B14F-4D97-AF65-F5344CB8AC3E}">
        <p14:creationId xmlns:p14="http://schemas.microsoft.com/office/powerpoint/2010/main" val="1767952225"/>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Access Patterns</a:t>
            </a:r>
          </a:p>
        </p:txBody>
      </p:sp>
      <p:sp>
        <p:nvSpPr>
          <p:cNvPr id="3" name="Content Placeholder 2"/>
          <p:cNvSpPr>
            <a:spLocks noGrp="1"/>
          </p:cNvSpPr>
          <p:nvPr>
            <p:ph idx="1"/>
          </p:nvPr>
        </p:nvSpPr>
        <p:spPr/>
        <p:txBody>
          <a:bodyPr>
            <a:normAutofit/>
          </a:bodyPr>
          <a:lstStyle/>
          <a:p>
            <a:r>
              <a:rPr lang="en-US" sz="3600" b="1" dirty="0"/>
              <a:t>Access Pattern					What to Use?</a:t>
            </a:r>
          </a:p>
          <a:p>
            <a:r>
              <a:rPr lang="en-US" sz="3600" dirty="0"/>
              <a:t>Faceting, Searching						?</a:t>
            </a:r>
          </a:p>
          <a:p>
            <a:r>
              <a:rPr lang="en-US" sz="3600" dirty="0"/>
              <a:t>Get/Put(K-V)							?</a:t>
            </a:r>
          </a:p>
          <a:p>
            <a:r>
              <a:rPr lang="en-US" sz="3600" dirty="0"/>
              <a:t>Simple relationships 1:1 1:M				?</a:t>
            </a:r>
          </a:p>
          <a:p>
            <a:r>
              <a:rPr lang="en-US" sz="3600" dirty="0"/>
              <a:t>Complex joins, transactional				?</a:t>
            </a:r>
          </a:p>
          <a:p>
            <a:r>
              <a:rPr lang="en-US" sz="3600" dirty="0"/>
              <a:t>OLAP/DWH							?		</a:t>
            </a:r>
          </a:p>
        </p:txBody>
      </p:sp>
    </p:spTree>
    <p:extLst>
      <p:ext uri="{BB962C8B-B14F-4D97-AF65-F5344CB8AC3E}">
        <p14:creationId xmlns:p14="http://schemas.microsoft.com/office/powerpoint/2010/main" val="113199864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Sources</a:t>
            </a:r>
          </a:p>
        </p:txBody>
      </p:sp>
      <p:sp>
        <p:nvSpPr>
          <p:cNvPr id="3" name="Content Placeholder 2"/>
          <p:cNvSpPr>
            <a:spLocks noGrp="1"/>
          </p:cNvSpPr>
          <p:nvPr>
            <p:ph idx="1"/>
          </p:nvPr>
        </p:nvSpPr>
        <p:spPr/>
        <p:txBody>
          <a:bodyPr>
            <a:noAutofit/>
          </a:bodyPr>
          <a:lstStyle/>
          <a:p>
            <a:pPr lvl="1"/>
            <a:r>
              <a:rPr lang="en-US" sz="2200" dirty="0"/>
              <a:t>Activity Data</a:t>
            </a:r>
          </a:p>
          <a:p>
            <a:pPr lvl="1"/>
            <a:r>
              <a:rPr lang="en-US" sz="2200" dirty="0"/>
              <a:t>Conversation Data</a:t>
            </a:r>
          </a:p>
          <a:p>
            <a:pPr lvl="1"/>
            <a:r>
              <a:rPr lang="en-US" sz="2200" dirty="0"/>
              <a:t>Photo and Video Image data</a:t>
            </a:r>
          </a:p>
          <a:p>
            <a:pPr lvl="1"/>
            <a:r>
              <a:rPr lang="en-US" sz="2200" dirty="0"/>
              <a:t>Sensor Data</a:t>
            </a:r>
          </a:p>
          <a:p>
            <a:pPr lvl="1"/>
            <a:r>
              <a:rPr lang="en-US" sz="2200" dirty="0"/>
              <a:t>IOT Data</a:t>
            </a:r>
          </a:p>
          <a:p>
            <a:pPr lvl="1"/>
            <a:endParaRPr lang="en-US" sz="2200" dirty="0"/>
          </a:p>
          <a:p>
            <a:pPr lvl="1"/>
            <a:r>
              <a:rPr lang="en-US" sz="2200" dirty="0"/>
              <a:t>The Latest technology such as Cloud Computing and distributed systems together can be used to allow us to leverage all types of data to gain insights and add </a:t>
            </a:r>
            <a:r>
              <a:rPr lang="en-US" sz="2200" b="1" dirty="0"/>
              <a:t>value</a:t>
            </a:r>
            <a:r>
              <a:rPr lang="en-US" sz="2200" dirty="0"/>
              <a:t>.</a:t>
            </a:r>
          </a:p>
        </p:txBody>
      </p:sp>
    </p:spTree>
    <p:extLst>
      <p:ext uri="{BB962C8B-B14F-4D97-AF65-F5344CB8AC3E}">
        <p14:creationId xmlns:p14="http://schemas.microsoft.com/office/powerpoint/2010/main" val="1377448575"/>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Structure</a:t>
            </a:r>
          </a:p>
        </p:txBody>
      </p:sp>
      <p:sp>
        <p:nvSpPr>
          <p:cNvPr id="3" name="Content Placeholder 2"/>
          <p:cNvSpPr>
            <a:spLocks noGrp="1"/>
          </p:cNvSpPr>
          <p:nvPr>
            <p:ph idx="1"/>
          </p:nvPr>
        </p:nvSpPr>
        <p:spPr/>
        <p:txBody>
          <a:bodyPr>
            <a:normAutofit/>
          </a:bodyPr>
          <a:lstStyle/>
          <a:p>
            <a:r>
              <a:rPr lang="en-US" sz="4000" b="1" dirty="0"/>
              <a:t>Data Structure				What to Use?</a:t>
            </a:r>
          </a:p>
          <a:p>
            <a:r>
              <a:rPr lang="en-US" sz="4000" dirty="0"/>
              <a:t>Fixed Schema					?</a:t>
            </a:r>
          </a:p>
          <a:p>
            <a:r>
              <a:rPr lang="en-US" sz="4000" dirty="0"/>
              <a:t>Key-Value						?</a:t>
            </a:r>
          </a:p>
          <a:p>
            <a:r>
              <a:rPr lang="en-US" sz="4000" dirty="0"/>
              <a:t>Unstructured(JSON)				?</a:t>
            </a:r>
          </a:p>
        </p:txBody>
      </p:sp>
    </p:spTree>
    <p:extLst>
      <p:ext uri="{BB962C8B-B14F-4D97-AF65-F5344CB8AC3E}">
        <p14:creationId xmlns:p14="http://schemas.microsoft.com/office/powerpoint/2010/main" val="3040534490"/>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Store Comparison</a:t>
            </a:r>
          </a:p>
        </p:txBody>
      </p:sp>
      <p:sp>
        <p:nvSpPr>
          <p:cNvPr id="3" name="Content Placeholder 2"/>
          <p:cNvSpPr>
            <a:spLocks noGrp="1"/>
          </p:cNvSpPr>
          <p:nvPr>
            <p:ph idx="1"/>
          </p:nvPr>
        </p:nvSpPr>
        <p:spPr/>
        <p:txBody>
          <a:bodyPr>
            <a:normAutofit fontScale="92500" lnSpcReduction="10000"/>
          </a:bodyPr>
          <a:lstStyle/>
          <a:p>
            <a:r>
              <a:rPr lang="en-US" sz="4000" b="1" dirty="0"/>
              <a:t>Factors</a:t>
            </a:r>
          </a:p>
          <a:p>
            <a:pPr lvl="1"/>
            <a:r>
              <a:rPr lang="en-US" sz="3600" dirty="0"/>
              <a:t>Volume</a:t>
            </a:r>
          </a:p>
          <a:p>
            <a:pPr lvl="1"/>
            <a:r>
              <a:rPr lang="en-US" sz="3600" dirty="0"/>
              <a:t>Latency</a:t>
            </a:r>
          </a:p>
          <a:p>
            <a:pPr lvl="1"/>
            <a:r>
              <a:rPr lang="en-US" sz="3600" dirty="0"/>
              <a:t>Item Size</a:t>
            </a:r>
          </a:p>
          <a:p>
            <a:pPr lvl="1"/>
            <a:r>
              <a:rPr lang="en-US" sz="3600" dirty="0"/>
              <a:t>Request Rate</a:t>
            </a:r>
          </a:p>
          <a:p>
            <a:pPr lvl="1"/>
            <a:r>
              <a:rPr lang="en-US" sz="3600" dirty="0"/>
              <a:t>Cost per GB</a:t>
            </a:r>
          </a:p>
          <a:p>
            <a:pPr lvl="1"/>
            <a:r>
              <a:rPr lang="en-US" sz="3600" dirty="0"/>
              <a:t>Durability</a:t>
            </a:r>
          </a:p>
        </p:txBody>
      </p:sp>
    </p:spTree>
    <p:extLst>
      <p:ext uri="{BB962C8B-B14F-4D97-AF65-F5344CB8AC3E}">
        <p14:creationId xmlns:p14="http://schemas.microsoft.com/office/powerpoint/2010/main" val="2036354100"/>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Cost</a:t>
            </a:r>
          </a:p>
        </p:txBody>
      </p:sp>
      <p:pic>
        <p:nvPicPr>
          <p:cNvPr id="4" name="Content Placeholder 3"/>
          <p:cNvPicPr>
            <a:picLocks noGrp="1" noChangeAspect="1"/>
          </p:cNvPicPr>
          <p:nvPr>
            <p:ph idx="1"/>
          </p:nvPr>
        </p:nvPicPr>
        <p:blipFill>
          <a:blip r:embed="rId2"/>
          <a:srcRect l="-1645" r="-1645"/>
          <a:stretch>
            <a:fillRect/>
          </a:stretch>
        </p:blipFill>
        <p:spPr/>
      </p:pic>
    </p:spTree>
    <p:extLst>
      <p:ext uri="{BB962C8B-B14F-4D97-AF65-F5344CB8AC3E}">
        <p14:creationId xmlns:p14="http://schemas.microsoft.com/office/powerpoint/2010/main" val="1909645429"/>
      </p:ext>
    </p:extLst>
  </p:cSld>
  <p:clrMapOvr>
    <a:masterClrMapping/>
  </p:clrMapOvr>
  <p:timing>
    <p:tnLst>
      <p:par>
        <p:cTn xmlns:p14="http://schemas.microsoft.com/office/powerpoint/2010/mai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AWS Simple Monthly Calculator</a:t>
            </a:r>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481514481"/>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Case Study</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426501871"/>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Quiz</a:t>
            </a:r>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946910537"/>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Module 5</a:t>
            </a:r>
          </a:p>
        </p:txBody>
      </p:sp>
      <p:sp>
        <p:nvSpPr>
          <p:cNvPr id="5" name="Text Placeholder 4"/>
          <p:cNvSpPr>
            <a:spLocks noGrp="1"/>
          </p:cNvSpPr>
          <p:nvPr>
            <p:ph type="body" idx="1"/>
          </p:nvPr>
        </p:nvSpPr>
        <p:spPr/>
        <p:txBody>
          <a:bodyPr/>
          <a:lstStyle/>
          <a:p>
            <a:r>
              <a:rPr lang="en-US" dirty="0"/>
              <a:t>Amazon s3</a:t>
            </a:r>
          </a:p>
        </p:txBody>
      </p:sp>
    </p:spTree>
    <p:extLst>
      <p:ext uri="{BB962C8B-B14F-4D97-AF65-F5344CB8AC3E}">
        <p14:creationId xmlns:p14="http://schemas.microsoft.com/office/powerpoint/2010/main" val="3782787530"/>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Amazon S3: Benefits</a:t>
            </a:r>
          </a:p>
        </p:txBody>
      </p:sp>
      <p:sp>
        <p:nvSpPr>
          <p:cNvPr id="7" name="Content Placeholder 6"/>
          <p:cNvSpPr>
            <a:spLocks noGrp="1"/>
          </p:cNvSpPr>
          <p:nvPr>
            <p:ph idx="1"/>
          </p:nvPr>
        </p:nvSpPr>
        <p:spPr>
          <a:xfrm>
            <a:off x="635000" y="1213557"/>
            <a:ext cx="10950222" cy="4681664"/>
          </a:xfrm>
        </p:spPr>
        <p:txBody>
          <a:bodyPr>
            <a:noAutofit/>
          </a:bodyPr>
          <a:lstStyle/>
          <a:p>
            <a:pPr marL="0" indent="0">
              <a:lnSpc>
                <a:spcPct val="120000"/>
              </a:lnSpc>
              <a:buNone/>
            </a:pPr>
            <a:r>
              <a:rPr lang="en-US" sz="2400" dirty="0"/>
              <a:t>Object storage built to store and retrieve any amount of data from anywhere</a:t>
            </a:r>
          </a:p>
          <a:p>
            <a:pPr marL="341313" indent="-341313">
              <a:lnSpc>
                <a:spcPct val="120000"/>
              </a:lnSpc>
              <a:spcBef>
                <a:spcPts val="100"/>
              </a:spcBef>
              <a:spcAft>
                <a:spcPts val="100"/>
              </a:spcAft>
              <a:buFont typeface="Wingdings" panose="05000000000000000000" pitchFamily="2" charset="2"/>
              <a:buChar char="§"/>
            </a:pPr>
            <a:r>
              <a:rPr lang="en-US" sz="2400" dirty="0"/>
              <a:t>Unmatched durability, availability, &amp; scalability</a:t>
            </a:r>
          </a:p>
          <a:p>
            <a:pPr marL="633921" lvl="1" indent="-341313">
              <a:lnSpc>
                <a:spcPct val="120000"/>
              </a:lnSpc>
              <a:spcBef>
                <a:spcPts val="100"/>
              </a:spcBef>
              <a:spcAft>
                <a:spcPts val="100"/>
              </a:spcAft>
              <a:buFont typeface="Wingdings" panose="05000000000000000000" pitchFamily="2" charset="2"/>
              <a:buChar char="ü"/>
            </a:pPr>
            <a:r>
              <a:rPr lang="en-US" sz="2000" dirty="0"/>
              <a:t>Designed to deliver 99.999999999% durability and 99.99% high availability</a:t>
            </a:r>
          </a:p>
          <a:p>
            <a:pPr marL="633921" lvl="1" indent="-341313">
              <a:lnSpc>
                <a:spcPct val="120000"/>
              </a:lnSpc>
              <a:spcBef>
                <a:spcPts val="100"/>
              </a:spcBef>
              <a:spcAft>
                <a:spcPts val="100"/>
              </a:spcAft>
              <a:buFont typeface="Wingdings" panose="05000000000000000000" pitchFamily="2" charset="2"/>
              <a:buChar char="ü"/>
            </a:pPr>
            <a:r>
              <a:rPr lang="en-US" sz="2000" dirty="0"/>
              <a:t>Store unlimited data</a:t>
            </a:r>
          </a:p>
          <a:p>
            <a:pPr marL="341313" indent="-341313">
              <a:lnSpc>
                <a:spcPct val="120000"/>
              </a:lnSpc>
              <a:spcBef>
                <a:spcPts val="100"/>
              </a:spcBef>
              <a:spcAft>
                <a:spcPts val="100"/>
              </a:spcAft>
              <a:buFont typeface="Wingdings" panose="05000000000000000000" pitchFamily="2" charset="2"/>
              <a:buChar char="§"/>
            </a:pPr>
            <a:r>
              <a:rPr lang="en-US" sz="2400" dirty="0"/>
              <a:t>Most comprehensive security &amp; compliance capabilities</a:t>
            </a:r>
          </a:p>
          <a:p>
            <a:pPr marL="633921" lvl="1" indent="-341313">
              <a:lnSpc>
                <a:spcPct val="120000"/>
              </a:lnSpc>
              <a:spcBef>
                <a:spcPts val="100"/>
              </a:spcBef>
              <a:spcAft>
                <a:spcPts val="100"/>
              </a:spcAft>
              <a:buFont typeface="Wingdings" panose="05000000000000000000" pitchFamily="2" charset="2"/>
              <a:buChar char="ü"/>
            </a:pPr>
            <a:r>
              <a:rPr lang="en-US" sz="2000" dirty="0"/>
              <a:t>Supports three different forms of encryption</a:t>
            </a:r>
          </a:p>
          <a:p>
            <a:pPr marL="633921" lvl="1" indent="-341313">
              <a:lnSpc>
                <a:spcPct val="120000"/>
              </a:lnSpc>
              <a:spcBef>
                <a:spcPts val="100"/>
              </a:spcBef>
              <a:spcAft>
                <a:spcPts val="100"/>
              </a:spcAft>
              <a:buFont typeface="Wingdings" panose="05000000000000000000" pitchFamily="2" charset="2"/>
              <a:buChar char="ü"/>
            </a:pPr>
            <a:r>
              <a:rPr lang="en-US" sz="2000" dirty="0"/>
              <a:t>Supports security standards and compliance certifications including PCI-DSS, HIPAA/HITECH, </a:t>
            </a:r>
            <a:r>
              <a:rPr lang="en-US" sz="2000" dirty="0" err="1"/>
              <a:t>FedRAMP</a:t>
            </a:r>
            <a:r>
              <a:rPr lang="en-US" sz="2000" dirty="0"/>
              <a:t>, EU Data Protection Directive, and FISMA</a:t>
            </a:r>
          </a:p>
          <a:p>
            <a:pPr marL="341313" indent="-341313">
              <a:lnSpc>
                <a:spcPct val="120000"/>
              </a:lnSpc>
              <a:spcBef>
                <a:spcPts val="100"/>
              </a:spcBef>
              <a:spcAft>
                <a:spcPts val="100"/>
              </a:spcAft>
              <a:buFont typeface="Wingdings" panose="05000000000000000000" pitchFamily="2" charset="2"/>
              <a:buChar char="§"/>
            </a:pPr>
            <a:r>
              <a:rPr lang="en-US" sz="2400" dirty="0"/>
              <a:t>Query in place</a:t>
            </a:r>
          </a:p>
          <a:p>
            <a:pPr marL="633921" lvl="1" indent="-341313">
              <a:lnSpc>
                <a:spcPct val="120000"/>
              </a:lnSpc>
              <a:spcBef>
                <a:spcPts val="100"/>
              </a:spcBef>
              <a:spcAft>
                <a:spcPts val="100"/>
              </a:spcAft>
              <a:buFont typeface="Wingdings" panose="05000000000000000000" pitchFamily="2" charset="2"/>
              <a:buChar char="ü"/>
            </a:pPr>
            <a:r>
              <a:rPr lang="en-US" sz="2000" dirty="0"/>
              <a:t>Allows you to run sophisticated big data analytics on your data</a:t>
            </a:r>
          </a:p>
        </p:txBody>
      </p:sp>
    </p:spTree>
    <p:extLst>
      <p:ext uri="{BB962C8B-B14F-4D97-AF65-F5344CB8AC3E}">
        <p14:creationId xmlns:p14="http://schemas.microsoft.com/office/powerpoint/2010/main" val="1335201168"/>
      </p:ext>
    </p:extLst>
  </p:cSld>
  <p:clrMapOvr>
    <a:masterClrMapping/>
  </p:clrMapOvr>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Amazon S3: Benefits</a:t>
            </a:r>
          </a:p>
        </p:txBody>
      </p:sp>
      <p:sp>
        <p:nvSpPr>
          <p:cNvPr id="7" name="Content Placeholder 6"/>
          <p:cNvSpPr>
            <a:spLocks noGrp="1"/>
          </p:cNvSpPr>
          <p:nvPr>
            <p:ph idx="1"/>
          </p:nvPr>
        </p:nvSpPr>
        <p:spPr>
          <a:xfrm>
            <a:off x="677333" y="1368778"/>
            <a:ext cx="10478347" cy="4526442"/>
          </a:xfrm>
        </p:spPr>
        <p:txBody>
          <a:bodyPr>
            <a:normAutofit/>
          </a:bodyPr>
          <a:lstStyle/>
          <a:p>
            <a:pPr lvl="1"/>
            <a:r>
              <a:rPr lang="en-US" sz="2800" dirty="0"/>
              <a:t>Offers the most flexible set of storage management and administration capabilities.</a:t>
            </a:r>
          </a:p>
          <a:p>
            <a:pPr lvl="1"/>
            <a:r>
              <a:rPr lang="en-US" sz="2800" dirty="0"/>
              <a:t>Analyze object access patterns to build lifecycle policies that automate </a:t>
            </a:r>
            <a:r>
              <a:rPr lang="en-US" sz="2800" dirty="0" err="1"/>
              <a:t>tiering</a:t>
            </a:r>
            <a:r>
              <a:rPr lang="en-US" sz="2800" dirty="0"/>
              <a:t>, deletion, and retention</a:t>
            </a:r>
          </a:p>
          <a:p>
            <a:pPr lvl="1"/>
            <a:r>
              <a:rPr lang="en-US" sz="2800" dirty="0"/>
              <a:t>Includes tens of thousands of consulting, systems integrator and independent software vendor partners for solutions like </a:t>
            </a:r>
            <a:r>
              <a:rPr lang="en-US" sz="2800" dirty="0">
                <a:hlinkClick r:id="rId2"/>
              </a:rPr>
              <a:t>Backup &amp; Recovery</a:t>
            </a:r>
            <a:r>
              <a:rPr lang="en-US" sz="2800" dirty="0"/>
              <a:t>, </a:t>
            </a:r>
            <a:r>
              <a:rPr lang="en-US" sz="2800" dirty="0">
                <a:hlinkClick r:id="rId3"/>
              </a:rPr>
              <a:t>Archiving</a:t>
            </a:r>
            <a:r>
              <a:rPr lang="en-US" sz="2800" dirty="0"/>
              <a:t>, and </a:t>
            </a:r>
            <a:r>
              <a:rPr lang="en-US" sz="2800" dirty="0">
                <a:hlinkClick r:id="rId4"/>
              </a:rPr>
              <a:t>Disaster Recovery</a:t>
            </a:r>
            <a:r>
              <a:rPr lang="en-US" sz="2800" dirty="0"/>
              <a:t>.</a:t>
            </a:r>
          </a:p>
        </p:txBody>
      </p:sp>
    </p:spTree>
    <p:extLst>
      <p:ext uri="{BB962C8B-B14F-4D97-AF65-F5344CB8AC3E}">
        <p14:creationId xmlns:p14="http://schemas.microsoft.com/office/powerpoint/2010/main" val="2934894922"/>
      </p:ext>
    </p:extLst>
  </p:cSld>
  <p:clrMapOvr>
    <a:masterClrMapping/>
  </p:clrMapOvr>
  <p:timing>
    <p:tnLst>
      <p:par>
        <p:cTn xmlns:p14="http://schemas.microsoft.com/office/powerpoint/2010/mai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Use cases</a:t>
            </a:r>
          </a:p>
        </p:txBody>
      </p:sp>
      <p:sp>
        <p:nvSpPr>
          <p:cNvPr id="3" name="Content Placeholder 2"/>
          <p:cNvSpPr>
            <a:spLocks noGrp="1"/>
          </p:cNvSpPr>
          <p:nvPr>
            <p:ph idx="1"/>
          </p:nvPr>
        </p:nvSpPr>
        <p:spPr/>
        <p:txBody>
          <a:bodyPr>
            <a:normAutofit/>
          </a:bodyPr>
          <a:lstStyle/>
          <a:p>
            <a:pPr marL="341313" indent="-341313">
              <a:buFont typeface="Wingdings" panose="05000000000000000000" pitchFamily="2" charset="2"/>
              <a:buChar char="§"/>
            </a:pPr>
            <a:r>
              <a:rPr lang="en-US" sz="3200" dirty="0"/>
              <a:t>Backup &amp; recovery</a:t>
            </a:r>
          </a:p>
          <a:p>
            <a:pPr marL="341313" indent="-341313">
              <a:buFont typeface="Wingdings" panose="05000000000000000000" pitchFamily="2" charset="2"/>
              <a:buChar char="§"/>
            </a:pPr>
            <a:r>
              <a:rPr lang="en-US" sz="3200" dirty="0"/>
              <a:t>Static website hosting</a:t>
            </a:r>
          </a:p>
          <a:p>
            <a:pPr marL="341313" indent="-341313">
              <a:buFont typeface="Wingdings" panose="05000000000000000000" pitchFamily="2" charset="2"/>
              <a:buChar char="§"/>
            </a:pPr>
            <a:r>
              <a:rPr lang="en-US" sz="3200" dirty="0"/>
              <a:t>Data archiving</a:t>
            </a:r>
          </a:p>
          <a:p>
            <a:pPr marL="341313" indent="-341313">
              <a:buFont typeface="Wingdings" panose="05000000000000000000" pitchFamily="2" charset="2"/>
              <a:buChar char="§"/>
            </a:pPr>
            <a:r>
              <a:rPr lang="en-US" sz="3200" dirty="0"/>
              <a:t>Data lakes &amp; big data analytics</a:t>
            </a:r>
          </a:p>
          <a:p>
            <a:pPr marL="341313" indent="-341313">
              <a:buFont typeface="Wingdings" panose="05000000000000000000" pitchFamily="2" charset="2"/>
              <a:buChar char="§"/>
            </a:pPr>
            <a:r>
              <a:rPr lang="en-US" sz="3200" dirty="0"/>
              <a:t>Hybrid cloud storage</a:t>
            </a:r>
          </a:p>
          <a:p>
            <a:pPr marL="341313" indent="-341313">
              <a:buFont typeface="Wingdings" panose="05000000000000000000" pitchFamily="2" charset="2"/>
              <a:buChar char="§"/>
            </a:pPr>
            <a:r>
              <a:rPr lang="en-US" sz="3200" dirty="0"/>
              <a:t>Cloud-native application data</a:t>
            </a:r>
          </a:p>
          <a:p>
            <a:pPr marL="341313" indent="-341313">
              <a:buFont typeface="Wingdings" panose="05000000000000000000" pitchFamily="2" charset="2"/>
              <a:buChar char="§"/>
            </a:pPr>
            <a:r>
              <a:rPr lang="en-US" sz="3200" dirty="0"/>
              <a:t>Disaster recovery</a:t>
            </a:r>
          </a:p>
          <a:p>
            <a:endParaRPr lang="en-US" sz="3200" dirty="0"/>
          </a:p>
        </p:txBody>
      </p:sp>
    </p:spTree>
    <p:extLst>
      <p:ext uri="{BB962C8B-B14F-4D97-AF65-F5344CB8AC3E}">
        <p14:creationId xmlns:p14="http://schemas.microsoft.com/office/powerpoint/2010/main" val="107154691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Turning Big Data into Value</a:t>
            </a:r>
          </a:p>
        </p:txBody>
      </p:sp>
      <p:pic>
        <p:nvPicPr>
          <p:cNvPr id="5" name="Content Placeholder 4"/>
          <p:cNvPicPr>
            <a:picLocks noGrp="1" noChangeAspect="1"/>
          </p:cNvPicPr>
          <p:nvPr>
            <p:ph idx="1"/>
          </p:nvPr>
        </p:nvPicPr>
        <p:blipFill>
          <a:blip r:embed="rId2"/>
          <a:srcRect l="-27418" r="-27418"/>
          <a:stretch>
            <a:fillRect/>
          </a:stretch>
        </p:blipFill>
        <p:spPr/>
      </p:pic>
    </p:spTree>
    <p:extLst>
      <p:ext uri="{BB962C8B-B14F-4D97-AF65-F5344CB8AC3E}">
        <p14:creationId xmlns:p14="http://schemas.microsoft.com/office/powerpoint/2010/main" val="2290423143"/>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Instance Store vs EBS vs S3 vs EFS </a:t>
            </a:r>
          </a:p>
        </p:txBody>
      </p:sp>
      <p:sp>
        <p:nvSpPr>
          <p:cNvPr id="3" name="Content Placeholder 2"/>
          <p:cNvSpPr>
            <a:spLocks noGrp="1"/>
          </p:cNvSpPr>
          <p:nvPr>
            <p:ph idx="1"/>
          </p:nvPr>
        </p:nvSpPr>
        <p:spPr/>
        <p:txBody>
          <a:bodyPr>
            <a:normAutofit/>
          </a:bodyPr>
          <a:lstStyle/>
          <a:p>
            <a:endParaRPr lang="en-US" dirty="0">
              <a:hlinkClick r:id="rId2"/>
            </a:endParaRP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742096970"/>
              </p:ext>
            </p:extLst>
          </p:nvPr>
        </p:nvGraphicFramePr>
        <p:xfrm>
          <a:off x="677335" y="1368779"/>
          <a:ext cx="11032444" cy="4608690"/>
        </p:xfrm>
        <a:graphic>
          <a:graphicData uri="http://schemas.openxmlformats.org/drawingml/2006/table">
            <a:tbl>
              <a:tblPr firstRow="1" bandRow="1">
                <a:tableStyleId>{5C22544A-7EE6-4342-B048-85BDC9FD1C3A}</a:tableStyleId>
              </a:tblPr>
              <a:tblGrid>
                <a:gridCol w="2758111">
                  <a:extLst>
                    <a:ext uri="{9D8B030D-6E8A-4147-A177-3AD203B41FA5}">
                      <a16:colId xmlns="" xmlns:a16="http://schemas.microsoft.com/office/drawing/2014/main" val="1667096412"/>
                    </a:ext>
                  </a:extLst>
                </a:gridCol>
                <a:gridCol w="2758111">
                  <a:extLst>
                    <a:ext uri="{9D8B030D-6E8A-4147-A177-3AD203B41FA5}">
                      <a16:colId xmlns="" xmlns:a16="http://schemas.microsoft.com/office/drawing/2014/main" val="2951973355"/>
                    </a:ext>
                  </a:extLst>
                </a:gridCol>
                <a:gridCol w="2758111">
                  <a:extLst>
                    <a:ext uri="{9D8B030D-6E8A-4147-A177-3AD203B41FA5}">
                      <a16:colId xmlns="" xmlns:a16="http://schemas.microsoft.com/office/drawing/2014/main" val="3543240821"/>
                    </a:ext>
                  </a:extLst>
                </a:gridCol>
                <a:gridCol w="2758111">
                  <a:extLst>
                    <a:ext uri="{9D8B030D-6E8A-4147-A177-3AD203B41FA5}">
                      <a16:colId xmlns="" xmlns:a16="http://schemas.microsoft.com/office/drawing/2014/main" val="3621649839"/>
                    </a:ext>
                  </a:extLst>
                </a:gridCol>
              </a:tblGrid>
              <a:tr h="541398">
                <a:tc>
                  <a:txBody>
                    <a:bodyPr/>
                    <a:lstStyle/>
                    <a:p>
                      <a:r>
                        <a:rPr lang="en-US" dirty="0"/>
                        <a:t>Instance</a:t>
                      </a:r>
                      <a:r>
                        <a:rPr lang="en-US" baseline="0" dirty="0"/>
                        <a:t> Store</a:t>
                      </a:r>
                      <a:endParaRPr lang="en-US" dirty="0"/>
                    </a:p>
                  </a:txBody>
                  <a:tcPr/>
                </a:tc>
                <a:tc>
                  <a:txBody>
                    <a:bodyPr/>
                    <a:lstStyle/>
                    <a:p>
                      <a:r>
                        <a:rPr lang="en-US" dirty="0"/>
                        <a:t>Amazon</a:t>
                      </a:r>
                      <a:r>
                        <a:rPr lang="en-US" baseline="0" dirty="0"/>
                        <a:t> EBS</a:t>
                      </a:r>
                      <a:endParaRPr lang="en-US" dirty="0"/>
                    </a:p>
                  </a:txBody>
                  <a:tcPr/>
                </a:tc>
                <a:tc>
                  <a:txBody>
                    <a:bodyPr/>
                    <a:lstStyle/>
                    <a:p>
                      <a:r>
                        <a:rPr lang="en-US" dirty="0"/>
                        <a:t>Amazon</a:t>
                      </a:r>
                      <a:r>
                        <a:rPr lang="en-US" baseline="0" dirty="0"/>
                        <a:t> S3</a:t>
                      </a:r>
                      <a:endParaRPr lang="en-US" dirty="0"/>
                    </a:p>
                  </a:txBody>
                  <a:tcPr/>
                </a:tc>
                <a:tc>
                  <a:txBody>
                    <a:bodyPr/>
                    <a:lstStyle/>
                    <a:p>
                      <a:r>
                        <a:rPr lang="en-US" dirty="0"/>
                        <a:t>Elastic File System </a:t>
                      </a:r>
                    </a:p>
                  </a:txBody>
                  <a:tcPr/>
                </a:tc>
                <a:extLst>
                  <a:ext uri="{0D108BD9-81ED-4DB2-BD59-A6C34878D82A}">
                    <a16:rowId xmlns="" xmlns:a16="http://schemas.microsoft.com/office/drawing/2014/main" val="3478422980"/>
                  </a:ext>
                </a:extLst>
              </a:tr>
              <a:tr h="650940">
                <a:tc>
                  <a:txBody>
                    <a:bodyPr/>
                    <a:lstStyle/>
                    <a:p>
                      <a:r>
                        <a:rPr lang="en-US" sz="1600" dirty="0"/>
                        <a:t>Block level storage</a:t>
                      </a:r>
                    </a:p>
                  </a:txBody>
                  <a:tcPr/>
                </a:tc>
                <a:tc>
                  <a:txBody>
                    <a:bodyPr/>
                    <a:lstStyle/>
                    <a:p>
                      <a:r>
                        <a:rPr lang="en-US" sz="1600" b="0" i="0" kern="1200" dirty="0">
                          <a:solidFill>
                            <a:schemeClr val="dk1"/>
                          </a:solidFill>
                          <a:effectLst/>
                          <a:latin typeface="+mn-lt"/>
                          <a:ea typeface="+mn-ea"/>
                          <a:cs typeface="+mn-cs"/>
                        </a:rPr>
                        <a:t>Block level storage</a:t>
                      </a:r>
                      <a:endParaRPr lang="en-US" sz="1600" dirty="0"/>
                    </a:p>
                  </a:txBody>
                  <a:tcPr/>
                </a:tc>
                <a:tc>
                  <a:txBody>
                    <a:bodyPr/>
                    <a:lstStyle/>
                    <a:p>
                      <a:r>
                        <a:rPr lang="en-US" sz="1600" b="0" i="0" kern="1200" dirty="0">
                          <a:solidFill>
                            <a:schemeClr val="dk1"/>
                          </a:solidFill>
                          <a:effectLst/>
                          <a:latin typeface="+mn-lt"/>
                          <a:ea typeface="+mn-ea"/>
                          <a:cs typeface="+mn-cs"/>
                        </a:rPr>
                        <a:t>Object storage service</a:t>
                      </a:r>
                      <a:endParaRPr lang="en-US" sz="1600"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File storage service</a:t>
                      </a:r>
                    </a:p>
                  </a:txBody>
                  <a:tcPr/>
                </a:tc>
                <a:extLst>
                  <a:ext uri="{0D108BD9-81ED-4DB2-BD59-A6C34878D82A}">
                    <a16:rowId xmlns="" xmlns:a16="http://schemas.microsoft.com/office/drawing/2014/main" val="4139254660"/>
                  </a:ext>
                </a:extLst>
              </a:tr>
              <a:tr h="1853552">
                <a:tc>
                  <a:txBody>
                    <a:bodyPr/>
                    <a:lstStyle/>
                    <a:p>
                      <a:r>
                        <a:rPr lang="en-US" sz="1600" dirty="0"/>
                        <a:t>Located on disks that are physically attached to the host computer</a:t>
                      </a:r>
                    </a:p>
                  </a:txBody>
                  <a:tcPr/>
                </a:tc>
                <a:tc>
                  <a:txBody>
                    <a:bodyPr/>
                    <a:lstStyle/>
                    <a:p>
                      <a:r>
                        <a:rPr lang="en-US" sz="1600" dirty="0"/>
                        <a:t>Deliver performance for workloads that require the lowest-latency access to data from a single EC2 instance.</a:t>
                      </a:r>
                    </a:p>
                  </a:txBody>
                  <a:tcPr/>
                </a:tc>
                <a:tc>
                  <a:txBody>
                    <a:bodyPr/>
                    <a:lstStyle/>
                    <a:p>
                      <a:r>
                        <a:rPr lang="en-US" sz="1600" dirty="0"/>
                        <a:t>Makes data available through an Internet API that can be accessed anywhere.</a:t>
                      </a:r>
                    </a:p>
                    <a:p>
                      <a:endParaRPr lang="en-US" sz="1600" dirty="0"/>
                    </a:p>
                    <a:p>
                      <a:r>
                        <a:rPr lang="en-US" sz="1600" dirty="0"/>
                        <a:t> </a:t>
                      </a:r>
                    </a:p>
                  </a:txBody>
                  <a:tcPr/>
                </a:tc>
                <a:tc>
                  <a:txBody>
                    <a:bodyPr/>
                    <a:lstStyle/>
                    <a:p>
                      <a:r>
                        <a:rPr lang="en-US" sz="1600" dirty="0"/>
                        <a:t>Provides a file system interface, file system access semantics, and concurrently-accessible storage for up to thousands of Amazon EC2 instances</a:t>
                      </a:r>
                    </a:p>
                  </a:txBody>
                  <a:tcPr/>
                </a:tc>
                <a:extLst>
                  <a:ext uri="{0D108BD9-81ED-4DB2-BD59-A6C34878D82A}">
                    <a16:rowId xmlns="" xmlns:a16="http://schemas.microsoft.com/office/drawing/2014/main" val="3296162703"/>
                  </a:ext>
                </a:extLst>
              </a:tr>
              <a:tr h="1562800">
                <a:tc>
                  <a:txBody>
                    <a:bodyPr/>
                    <a:lstStyle/>
                    <a:p>
                      <a:r>
                        <a:rPr lang="en-US" sz="1600" b="0" i="0" kern="1200" dirty="0">
                          <a:solidFill>
                            <a:schemeClr val="dk1"/>
                          </a:solidFill>
                          <a:effectLst/>
                          <a:latin typeface="+mn-lt"/>
                          <a:ea typeface="+mn-ea"/>
                          <a:cs typeface="+mn-cs"/>
                        </a:rPr>
                        <a:t>Ideal for temporary storage of information that changes frequently, such as buffers, caches, scratch data, and other temporary content</a:t>
                      </a:r>
                      <a:endParaRPr lang="en-US" sz="1400" dirty="0"/>
                    </a:p>
                  </a:txBody>
                  <a:tcPr/>
                </a:tc>
                <a:tc>
                  <a:txBody>
                    <a:bodyPr/>
                    <a:lstStyle/>
                    <a:p>
                      <a:r>
                        <a:rPr lang="en-US" sz="1600" dirty="0"/>
                        <a:t>Ideal for Big Data analytics engines, relational and NoSQL databases, and stream and log processing applications</a:t>
                      </a:r>
                    </a:p>
                  </a:txBody>
                  <a:tcPr/>
                </a:tc>
                <a:tc>
                  <a:txBody>
                    <a:bodyPr/>
                    <a:lstStyle/>
                    <a:p>
                      <a:r>
                        <a:rPr lang="en-US" sz="1600" dirty="0"/>
                        <a:t>Ideal for backing up</a:t>
                      </a:r>
                      <a:r>
                        <a:rPr lang="en-US" sz="1600" baseline="0" dirty="0"/>
                        <a:t> and archiving, can be used as data lake for big data analytics</a:t>
                      </a:r>
                      <a:endParaRPr lang="en-US" sz="1600" dirty="0"/>
                    </a:p>
                  </a:txBody>
                  <a:tcPr/>
                </a:tc>
                <a:tc>
                  <a:txBody>
                    <a:bodyPr/>
                    <a:lstStyle/>
                    <a:p>
                      <a:r>
                        <a:rPr lang="en-US" sz="1600" dirty="0"/>
                        <a:t>Ideal for Enterprise Applications and Applications Delivered as a Service and Content Management and Web Serving</a:t>
                      </a:r>
                    </a:p>
                  </a:txBody>
                  <a:tcPr/>
                </a:tc>
                <a:extLst>
                  <a:ext uri="{0D108BD9-81ED-4DB2-BD59-A6C34878D82A}">
                    <a16:rowId xmlns="" xmlns:a16="http://schemas.microsoft.com/office/drawing/2014/main" val="1356580589"/>
                  </a:ext>
                </a:extLst>
              </a:tr>
            </a:tbl>
          </a:graphicData>
        </a:graphic>
      </p:graphicFrame>
    </p:spTree>
    <p:extLst>
      <p:ext uri="{BB962C8B-B14F-4D97-AF65-F5344CB8AC3E}">
        <p14:creationId xmlns:p14="http://schemas.microsoft.com/office/powerpoint/2010/main" val="27693807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Bucket Properties</a:t>
            </a:r>
          </a:p>
        </p:txBody>
      </p:sp>
      <p:pic>
        <p:nvPicPr>
          <p:cNvPr id="4" name="Content Placeholder 3"/>
          <p:cNvPicPr>
            <a:picLocks noGrp="1" noChangeAspect="1"/>
          </p:cNvPicPr>
          <p:nvPr>
            <p:ph idx="1"/>
          </p:nvPr>
        </p:nvPicPr>
        <p:blipFill>
          <a:blip r:embed="rId2"/>
          <a:stretch>
            <a:fillRect/>
          </a:stretch>
        </p:blipFill>
        <p:spPr>
          <a:xfrm>
            <a:off x="1096963" y="2060861"/>
            <a:ext cx="10058400" cy="3593528"/>
          </a:xfrm>
          <a:prstGeom prst="rect">
            <a:avLst/>
          </a:prstGeom>
        </p:spPr>
      </p:pic>
    </p:spTree>
    <p:extLst>
      <p:ext uri="{BB962C8B-B14F-4D97-AF65-F5344CB8AC3E}">
        <p14:creationId xmlns:p14="http://schemas.microsoft.com/office/powerpoint/2010/main" val="375125353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Bucket Properties</a:t>
            </a:r>
          </a:p>
        </p:txBody>
      </p:sp>
      <p:pic>
        <p:nvPicPr>
          <p:cNvPr id="4" name="Content Placeholder 3"/>
          <p:cNvPicPr>
            <a:picLocks noGrp="1" noChangeAspect="1"/>
          </p:cNvPicPr>
          <p:nvPr>
            <p:ph idx="1"/>
          </p:nvPr>
        </p:nvPicPr>
        <p:blipFill>
          <a:blip r:embed="rId2"/>
          <a:stretch>
            <a:fillRect/>
          </a:stretch>
        </p:blipFill>
        <p:spPr>
          <a:xfrm>
            <a:off x="1096963" y="2060861"/>
            <a:ext cx="10058400" cy="3593528"/>
          </a:xfrm>
          <a:prstGeom prst="rect">
            <a:avLst/>
          </a:prstGeom>
        </p:spPr>
      </p:pic>
      <p:sp>
        <p:nvSpPr>
          <p:cNvPr id="6" name="Rectangle 5"/>
          <p:cNvSpPr/>
          <p:nvPr/>
        </p:nvSpPr>
        <p:spPr>
          <a:xfrm>
            <a:off x="1096963" y="2088157"/>
            <a:ext cx="2014727" cy="1528500"/>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196935" y="1970602"/>
            <a:ext cx="7948139" cy="3965742"/>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ular Callout 7"/>
          <p:cNvSpPr/>
          <p:nvPr/>
        </p:nvSpPr>
        <p:spPr>
          <a:xfrm>
            <a:off x="3675369" y="2109451"/>
            <a:ext cx="4351032" cy="1681379"/>
          </a:xfrm>
          <a:prstGeom prst="wedgeRectCallout">
            <a:avLst>
              <a:gd name="adj1" fmla="val -62420"/>
              <a:gd name="adj2" fmla="val -21058"/>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bg1"/>
                </a:solidFill>
              </a:rPr>
              <a:t>Versioning enables you to keep multiple versions of an object in one bucket. </a:t>
            </a:r>
          </a:p>
          <a:p>
            <a:endParaRPr lang="en-US" dirty="0">
              <a:solidFill>
                <a:schemeClr val="bg1"/>
              </a:solidFill>
            </a:endParaRPr>
          </a:p>
          <a:p>
            <a:r>
              <a:rPr lang="en-US" dirty="0">
                <a:solidFill>
                  <a:schemeClr val="bg1"/>
                </a:solidFill>
              </a:rPr>
              <a:t>By default, versioning is disabled for a new bucket.</a:t>
            </a:r>
          </a:p>
        </p:txBody>
      </p:sp>
      <p:sp>
        <p:nvSpPr>
          <p:cNvPr id="9" name="Rectangle 8"/>
          <p:cNvSpPr/>
          <p:nvPr/>
        </p:nvSpPr>
        <p:spPr>
          <a:xfrm>
            <a:off x="1015997" y="3819858"/>
            <a:ext cx="2180938" cy="2116486"/>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066033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Versioning</a:t>
            </a:r>
          </a:p>
        </p:txBody>
      </p:sp>
      <p:sp>
        <p:nvSpPr>
          <p:cNvPr id="3" name="Content Placeholder 2"/>
          <p:cNvSpPr>
            <a:spLocks noGrp="1"/>
          </p:cNvSpPr>
          <p:nvPr>
            <p:ph idx="1"/>
          </p:nvPr>
        </p:nvSpPr>
        <p:spPr>
          <a:xfrm>
            <a:off x="1097280" y="1845734"/>
            <a:ext cx="10058400" cy="2739914"/>
          </a:xfrm>
        </p:spPr>
        <p:txBody>
          <a:bodyPr/>
          <a:lstStyle/>
          <a:p>
            <a:pPr marL="0" indent="0">
              <a:buNone/>
            </a:pPr>
            <a:r>
              <a:rPr lang="en-US" dirty="0"/>
              <a:t>Versioning is a means of keeping multiple variants of an object in the same bucket. </a:t>
            </a:r>
          </a:p>
          <a:p>
            <a:pPr marL="0" indent="0">
              <a:buNone/>
            </a:pPr>
            <a:r>
              <a:rPr lang="en-US" dirty="0"/>
              <a:t>Versioning enables you to:</a:t>
            </a:r>
          </a:p>
          <a:p>
            <a:pPr marL="395288" indent="-395288">
              <a:buFont typeface="Wingdings" panose="05000000000000000000" pitchFamily="2" charset="2"/>
              <a:buChar char="§"/>
            </a:pPr>
            <a:r>
              <a:rPr lang="en-US" dirty="0"/>
              <a:t>Preserve, retrieve, and restore every version of every object </a:t>
            </a:r>
          </a:p>
          <a:p>
            <a:pPr marL="395288" indent="-395288">
              <a:buFont typeface="Wingdings" panose="05000000000000000000" pitchFamily="2" charset="2"/>
              <a:buChar char="§"/>
            </a:pPr>
            <a:r>
              <a:rPr lang="en-US" dirty="0"/>
              <a:t>Recover from both unintended user actions and application failures</a:t>
            </a:r>
          </a:p>
          <a:p>
            <a:pPr marL="395288" indent="-395288">
              <a:buFont typeface="Wingdings" panose="05000000000000000000" pitchFamily="2" charset="2"/>
              <a:buChar char="§"/>
            </a:pPr>
            <a:r>
              <a:rPr lang="en-US" dirty="0"/>
              <a:t>Recover objects from accidental deletion or overwrite</a:t>
            </a:r>
          </a:p>
          <a:p>
            <a:pPr marL="0" indent="0">
              <a:buNone/>
            </a:pPr>
            <a:endParaRPr lang="en-US" sz="1800" dirty="0"/>
          </a:p>
        </p:txBody>
      </p:sp>
      <p:sp>
        <p:nvSpPr>
          <p:cNvPr id="5" name="Rectangle 3"/>
          <p:cNvSpPr>
            <a:spLocks noChangeArrowheads="1"/>
          </p:cNvSpPr>
          <p:nvPr/>
        </p:nvSpPr>
        <p:spPr bwMode="auto">
          <a:xfrm>
            <a:off x="0" y="90100"/>
            <a:ext cx="271228"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444444"/>
                </a:solidFill>
                <a:effectLst/>
                <a:latin typeface="Open Sans"/>
              </a:rPr>
              <a:t>  </a:t>
            </a:r>
            <a:endParaRPr kumimoji="0" lang="en-US" altLang="en-US" sz="8800" b="0" i="0" u="none" strike="noStrike" cap="none" normalizeH="0" baseline="0" dirty="0">
              <a:ln>
                <a:noFill/>
              </a:ln>
              <a:solidFill>
                <a:srgbClr val="444444"/>
              </a:solidFill>
              <a:effectLst/>
              <a:latin typeface="Open Sans"/>
            </a:endParaRPr>
          </a:p>
        </p:txBody>
      </p:sp>
      <p:pic>
        <p:nvPicPr>
          <p:cNvPr id="8" name="Picture 4" descr="https://docs.aws.amazon.com/AmazonS3/latest/dev/images/versioning_Enable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05204" y="4090177"/>
            <a:ext cx="1942759" cy="19967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097280" y="4585648"/>
            <a:ext cx="5008728" cy="1501254"/>
          </a:xfrm>
          <a:prstGeom prst="rect">
            <a:avLst/>
          </a:prstGeom>
          <a:noFill/>
        </p:spPr>
        <p:txBody>
          <a:bodyPr wrap="square" rtlCol="0">
            <a:spAutoFit/>
          </a:bodyPr>
          <a:lstStyle/>
          <a:p>
            <a:r>
              <a:rPr lang="en-US" dirty="0"/>
              <a:t>In one bucket, for example, you can have two objects with the same key, but different version IDs, such as photo.gif (version 111111) and photo.gif (version 121212).</a:t>
            </a:r>
          </a:p>
          <a:p>
            <a:endParaRPr lang="en-US" dirty="0"/>
          </a:p>
        </p:txBody>
      </p:sp>
    </p:spTree>
    <p:extLst>
      <p:ext uri="{BB962C8B-B14F-4D97-AF65-F5344CB8AC3E}">
        <p14:creationId xmlns:p14="http://schemas.microsoft.com/office/powerpoint/2010/main" val="19522788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Bucket Properties</a:t>
            </a:r>
          </a:p>
        </p:txBody>
      </p:sp>
      <p:pic>
        <p:nvPicPr>
          <p:cNvPr id="4" name="Content Placeholder 3"/>
          <p:cNvPicPr>
            <a:picLocks noGrp="1" noChangeAspect="1"/>
          </p:cNvPicPr>
          <p:nvPr>
            <p:ph idx="1"/>
          </p:nvPr>
        </p:nvPicPr>
        <p:blipFill>
          <a:blip r:embed="rId2"/>
          <a:stretch>
            <a:fillRect/>
          </a:stretch>
        </p:blipFill>
        <p:spPr>
          <a:xfrm>
            <a:off x="1097280" y="2075207"/>
            <a:ext cx="10058400" cy="3593528"/>
          </a:xfrm>
          <a:prstGeom prst="rect">
            <a:avLst/>
          </a:prstGeom>
        </p:spPr>
      </p:pic>
      <p:sp>
        <p:nvSpPr>
          <p:cNvPr id="6" name="Rectangle 5"/>
          <p:cNvSpPr/>
          <p:nvPr/>
        </p:nvSpPr>
        <p:spPr>
          <a:xfrm>
            <a:off x="3143476" y="2075207"/>
            <a:ext cx="2014727" cy="1528500"/>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109851" y="4005942"/>
            <a:ext cx="8016801" cy="1930401"/>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15997" y="3819858"/>
            <a:ext cx="2083937" cy="2116486"/>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15997" y="1923444"/>
            <a:ext cx="2083937" cy="1896414"/>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5201745" y="1906757"/>
            <a:ext cx="5924907" cy="2099185"/>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ular Callout 7"/>
          <p:cNvSpPr/>
          <p:nvPr/>
        </p:nvSpPr>
        <p:spPr>
          <a:xfrm>
            <a:off x="5763551" y="2069054"/>
            <a:ext cx="4351032" cy="1750804"/>
          </a:xfrm>
          <a:prstGeom prst="wedgeRectCallout">
            <a:avLst>
              <a:gd name="adj1" fmla="val -63087"/>
              <a:gd name="adj2" fmla="val -15015"/>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bg1"/>
                </a:solidFill>
              </a:rPr>
              <a:t>Server access logging provides detailed records for the requests that are made to your bucket. </a:t>
            </a:r>
          </a:p>
          <a:p>
            <a:endParaRPr lang="en-US" dirty="0">
              <a:solidFill>
                <a:schemeClr val="bg1"/>
              </a:solidFill>
            </a:endParaRPr>
          </a:p>
          <a:p>
            <a:r>
              <a:rPr lang="en-US" dirty="0">
                <a:solidFill>
                  <a:schemeClr val="bg1"/>
                </a:solidFill>
              </a:rPr>
              <a:t>By default, Amazon S3 does not collect server access logs. </a:t>
            </a:r>
          </a:p>
        </p:txBody>
      </p:sp>
    </p:spTree>
    <p:extLst>
      <p:ext uri="{BB962C8B-B14F-4D97-AF65-F5344CB8AC3E}">
        <p14:creationId xmlns:p14="http://schemas.microsoft.com/office/powerpoint/2010/main" val="316146942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Bucket Properties</a:t>
            </a:r>
          </a:p>
        </p:txBody>
      </p:sp>
      <p:pic>
        <p:nvPicPr>
          <p:cNvPr id="4" name="Content Placeholder 3"/>
          <p:cNvPicPr>
            <a:picLocks noGrp="1" noChangeAspect="1"/>
          </p:cNvPicPr>
          <p:nvPr>
            <p:ph idx="1"/>
          </p:nvPr>
        </p:nvPicPr>
        <p:blipFill>
          <a:blip r:embed="rId2"/>
          <a:stretch>
            <a:fillRect/>
          </a:stretch>
        </p:blipFill>
        <p:spPr>
          <a:xfrm>
            <a:off x="1096963" y="2060861"/>
            <a:ext cx="10058400" cy="3593528"/>
          </a:xfrm>
          <a:prstGeom prst="rect">
            <a:avLst/>
          </a:prstGeom>
        </p:spPr>
      </p:pic>
      <p:sp>
        <p:nvSpPr>
          <p:cNvPr id="7" name="Rectangle 6"/>
          <p:cNvSpPr/>
          <p:nvPr/>
        </p:nvSpPr>
        <p:spPr>
          <a:xfrm>
            <a:off x="3109851" y="4005942"/>
            <a:ext cx="8016801" cy="1930401"/>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15997" y="3819858"/>
            <a:ext cx="2083937" cy="2116486"/>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15997" y="1923444"/>
            <a:ext cx="2083937" cy="1896414"/>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112000" y="1906757"/>
            <a:ext cx="4014652" cy="2099185"/>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ular Callout 7"/>
          <p:cNvSpPr/>
          <p:nvPr/>
        </p:nvSpPr>
        <p:spPr>
          <a:xfrm>
            <a:off x="7678058" y="1866039"/>
            <a:ext cx="3773714" cy="1953819"/>
          </a:xfrm>
          <a:prstGeom prst="wedgeRectCallout">
            <a:avLst>
              <a:gd name="adj1" fmla="val -64131"/>
              <a:gd name="adj2" fmla="val -11301"/>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bg1"/>
                </a:solidFill>
              </a:rPr>
              <a:t>You can host a static website on Amazon S3. To enable static website hosting, choose </a:t>
            </a:r>
          </a:p>
          <a:p>
            <a:endParaRPr lang="en-US" dirty="0">
              <a:solidFill>
                <a:schemeClr val="bg1"/>
              </a:solidFill>
            </a:endParaRPr>
          </a:p>
          <a:p>
            <a:r>
              <a:rPr lang="en-US" dirty="0">
                <a:solidFill>
                  <a:schemeClr val="bg1"/>
                </a:solidFill>
              </a:rPr>
              <a:t>Static website hosting and then specify the settings you want to use.</a:t>
            </a:r>
          </a:p>
        </p:txBody>
      </p:sp>
      <p:sp>
        <p:nvSpPr>
          <p:cNvPr id="13" name="Rectangle 12"/>
          <p:cNvSpPr/>
          <p:nvPr/>
        </p:nvSpPr>
        <p:spPr>
          <a:xfrm>
            <a:off x="5102901" y="2104235"/>
            <a:ext cx="2014727" cy="1528500"/>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109851" y="1946528"/>
            <a:ext cx="1912092" cy="2030385"/>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685746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Bucket Properties</a:t>
            </a:r>
          </a:p>
        </p:txBody>
      </p:sp>
      <p:pic>
        <p:nvPicPr>
          <p:cNvPr id="4" name="Content Placeholder 3"/>
          <p:cNvPicPr>
            <a:picLocks noGrp="1" noChangeAspect="1"/>
          </p:cNvPicPr>
          <p:nvPr>
            <p:ph idx="1"/>
          </p:nvPr>
        </p:nvPicPr>
        <p:blipFill>
          <a:blip r:embed="rId2"/>
          <a:stretch>
            <a:fillRect/>
          </a:stretch>
        </p:blipFill>
        <p:spPr>
          <a:xfrm>
            <a:off x="1096963" y="2060861"/>
            <a:ext cx="10058400" cy="3593528"/>
          </a:xfrm>
          <a:prstGeom prst="rect">
            <a:avLst/>
          </a:prstGeom>
        </p:spPr>
      </p:pic>
      <p:sp>
        <p:nvSpPr>
          <p:cNvPr id="7" name="Rectangle 6"/>
          <p:cNvSpPr/>
          <p:nvPr/>
        </p:nvSpPr>
        <p:spPr>
          <a:xfrm>
            <a:off x="3109851" y="4005942"/>
            <a:ext cx="8016801" cy="1930401"/>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15997" y="3819858"/>
            <a:ext cx="2083937" cy="2116486"/>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15997" y="1923444"/>
            <a:ext cx="2083937" cy="1896414"/>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158340" y="1906757"/>
            <a:ext cx="1968312" cy="2099185"/>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7062330" y="2104235"/>
            <a:ext cx="2014727" cy="1528500"/>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109850" y="1906758"/>
            <a:ext cx="3923451" cy="2099184"/>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ular Callout 7"/>
          <p:cNvSpPr/>
          <p:nvPr/>
        </p:nvSpPr>
        <p:spPr>
          <a:xfrm>
            <a:off x="2552146" y="2104235"/>
            <a:ext cx="3773714" cy="1232633"/>
          </a:xfrm>
          <a:prstGeom prst="wedgeRectCallout">
            <a:avLst>
              <a:gd name="adj1" fmla="val 69715"/>
              <a:gd name="adj2" fmla="val -13530"/>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bg1"/>
                </a:solidFill>
              </a:rPr>
              <a:t>Object-level logging records object-level API activity by using </a:t>
            </a:r>
            <a:r>
              <a:rPr lang="en-US" dirty="0" err="1">
                <a:solidFill>
                  <a:schemeClr val="bg1"/>
                </a:solidFill>
              </a:rPr>
              <a:t>CloudTrail</a:t>
            </a:r>
            <a:r>
              <a:rPr lang="en-US" dirty="0">
                <a:solidFill>
                  <a:schemeClr val="bg1"/>
                </a:solidFill>
              </a:rPr>
              <a:t> data events.</a:t>
            </a:r>
          </a:p>
        </p:txBody>
      </p:sp>
    </p:spTree>
    <p:extLst>
      <p:ext uri="{BB962C8B-B14F-4D97-AF65-F5344CB8AC3E}">
        <p14:creationId xmlns:p14="http://schemas.microsoft.com/office/powerpoint/2010/main" val="72746789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Bucket Properties</a:t>
            </a:r>
          </a:p>
        </p:txBody>
      </p:sp>
      <p:pic>
        <p:nvPicPr>
          <p:cNvPr id="4" name="Content Placeholder 3"/>
          <p:cNvPicPr>
            <a:picLocks noGrp="1" noChangeAspect="1"/>
          </p:cNvPicPr>
          <p:nvPr>
            <p:ph idx="1"/>
          </p:nvPr>
        </p:nvPicPr>
        <p:blipFill>
          <a:blip r:embed="rId2"/>
          <a:stretch>
            <a:fillRect/>
          </a:stretch>
        </p:blipFill>
        <p:spPr>
          <a:xfrm>
            <a:off x="1096963" y="2060861"/>
            <a:ext cx="10058400" cy="3593528"/>
          </a:xfrm>
          <a:prstGeom prst="rect">
            <a:avLst/>
          </a:prstGeom>
        </p:spPr>
      </p:pic>
      <p:sp>
        <p:nvSpPr>
          <p:cNvPr id="7" name="Rectangle 6"/>
          <p:cNvSpPr/>
          <p:nvPr/>
        </p:nvSpPr>
        <p:spPr>
          <a:xfrm>
            <a:off x="3109851" y="4005942"/>
            <a:ext cx="8016801" cy="1930401"/>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15997" y="3819858"/>
            <a:ext cx="2083937" cy="2116486"/>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15997" y="1923444"/>
            <a:ext cx="2083937" cy="1896414"/>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9079818" y="2075207"/>
            <a:ext cx="2014727" cy="1528500"/>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109850" y="1906758"/>
            <a:ext cx="5909150" cy="2099184"/>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ular Callout 7"/>
          <p:cNvSpPr/>
          <p:nvPr/>
        </p:nvSpPr>
        <p:spPr>
          <a:xfrm>
            <a:off x="1930400" y="2778609"/>
            <a:ext cx="5904946" cy="2082497"/>
          </a:xfrm>
          <a:prstGeom prst="wedgeRectCallout">
            <a:avLst>
              <a:gd name="adj1" fmla="val 71681"/>
              <a:gd name="adj2" fmla="val -41409"/>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solidFill>
                  <a:schemeClr val="bg1"/>
                </a:solidFill>
              </a:rPr>
              <a:t>You can set default encryption on a bucket so that all objects are encrypted when they are stored in the bucket. </a:t>
            </a:r>
          </a:p>
          <a:p>
            <a:endParaRPr lang="en-US" dirty="0">
              <a:solidFill>
                <a:schemeClr val="bg1"/>
              </a:solidFill>
            </a:endParaRPr>
          </a:p>
          <a:p>
            <a:r>
              <a:rPr lang="en-US" dirty="0">
                <a:solidFill>
                  <a:schemeClr val="bg1"/>
                </a:solidFill>
              </a:rPr>
              <a:t>The objects are encrypted using server-side encryption with either Amazon S3-managed keys (SSE-S3) or AWS KMS-managed keys (SSE-KMS).</a:t>
            </a:r>
          </a:p>
          <a:p>
            <a:endParaRPr lang="en-US" dirty="0">
              <a:solidFill>
                <a:schemeClr val="bg1"/>
              </a:solidFill>
            </a:endParaRPr>
          </a:p>
        </p:txBody>
      </p:sp>
    </p:spTree>
    <p:extLst>
      <p:ext uri="{BB962C8B-B14F-4D97-AF65-F5344CB8AC3E}">
        <p14:creationId xmlns:p14="http://schemas.microsoft.com/office/powerpoint/2010/main" val="22712808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Bucket Properties</a:t>
            </a:r>
          </a:p>
        </p:txBody>
      </p:sp>
      <p:pic>
        <p:nvPicPr>
          <p:cNvPr id="4" name="Content Placeholder 3"/>
          <p:cNvPicPr>
            <a:picLocks noGrp="1" noChangeAspect="1"/>
          </p:cNvPicPr>
          <p:nvPr>
            <p:ph idx="1"/>
          </p:nvPr>
        </p:nvPicPr>
        <p:blipFill>
          <a:blip r:embed="rId2"/>
          <a:stretch>
            <a:fillRect/>
          </a:stretch>
        </p:blipFill>
        <p:spPr>
          <a:xfrm>
            <a:off x="1096963" y="2060861"/>
            <a:ext cx="10058400" cy="3593528"/>
          </a:xfrm>
          <a:prstGeom prst="rect">
            <a:avLst/>
          </a:prstGeom>
        </p:spPr>
      </p:pic>
      <p:sp>
        <p:nvSpPr>
          <p:cNvPr id="7" name="Rectangle 6"/>
          <p:cNvSpPr/>
          <p:nvPr/>
        </p:nvSpPr>
        <p:spPr>
          <a:xfrm>
            <a:off x="3109851" y="4005942"/>
            <a:ext cx="8016801" cy="1930401"/>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15997" y="1923443"/>
            <a:ext cx="2083937" cy="2213127"/>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043217" y="1906757"/>
            <a:ext cx="4083435" cy="2099185"/>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096044" y="4206892"/>
            <a:ext cx="2014727" cy="1528500"/>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109850" y="1906758"/>
            <a:ext cx="3923451" cy="2099184"/>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ular Callout 7"/>
          <p:cNvSpPr/>
          <p:nvPr/>
        </p:nvSpPr>
        <p:spPr>
          <a:xfrm>
            <a:off x="3897035" y="3033485"/>
            <a:ext cx="5149154" cy="1588773"/>
          </a:xfrm>
          <a:prstGeom prst="wedgeRectCallout">
            <a:avLst>
              <a:gd name="adj1" fmla="val -64312"/>
              <a:gd name="adj2" fmla="val 40634"/>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With AWS cost allocation, you can use bucket tags to annotate billing for your use of a bucket. </a:t>
            </a:r>
          </a:p>
          <a:p>
            <a:endParaRPr lang="en-US" dirty="0"/>
          </a:p>
          <a:p>
            <a:r>
              <a:rPr lang="en-US" dirty="0"/>
              <a:t>A tag is a key-value pair that represents a label that you assign to a bucket. </a:t>
            </a:r>
          </a:p>
        </p:txBody>
      </p:sp>
    </p:spTree>
    <p:extLst>
      <p:ext uri="{BB962C8B-B14F-4D97-AF65-F5344CB8AC3E}">
        <p14:creationId xmlns:p14="http://schemas.microsoft.com/office/powerpoint/2010/main" val="37920634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Amazon S3: Bucket Properties</a:t>
            </a:r>
          </a:p>
        </p:txBody>
      </p:sp>
      <p:pic>
        <p:nvPicPr>
          <p:cNvPr id="4" name="Content Placeholder 3"/>
          <p:cNvPicPr>
            <a:picLocks noGrp="1" noChangeAspect="1"/>
          </p:cNvPicPr>
          <p:nvPr>
            <p:ph idx="1"/>
          </p:nvPr>
        </p:nvPicPr>
        <p:blipFill>
          <a:blip r:embed="rId2"/>
          <a:stretch>
            <a:fillRect/>
          </a:stretch>
        </p:blipFill>
        <p:spPr>
          <a:xfrm>
            <a:off x="1096963" y="2060861"/>
            <a:ext cx="10058400" cy="3593528"/>
          </a:xfrm>
          <a:prstGeom prst="rect">
            <a:avLst/>
          </a:prstGeom>
        </p:spPr>
      </p:pic>
      <p:sp>
        <p:nvSpPr>
          <p:cNvPr id="7" name="Rectangle 6"/>
          <p:cNvSpPr/>
          <p:nvPr/>
        </p:nvSpPr>
        <p:spPr>
          <a:xfrm>
            <a:off x="1015997" y="4005942"/>
            <a:ext cx="2093853" cy="1930401"/>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15997" y="1923443"/>
            <a:ext cx="2083937" cy="2213127"/>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043217" y="1906757"/>
            <a:ext cx="4083435" cy="2099185"/>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3073564" y="4177673"/>
            <a:ext cx="2014727" cy="1528500"/>
          </a:xfrm>
          <a:prstGeom prst="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3109850" y="1906758"/>
            <a:ext cx="3923451" cy="2099184"/>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5157501" y="4005941"/>
            <a:ext cx="5969151" cy="1930401"/>
          </a:xfrm>
          <a:prstGeom prst="rect">
            <a:avLst/>
          </a:prstGeom>
          <a:solidFill>
            <a:schemeClr val="bg1">
              <a:lumMod val="9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ular Callout 7"/>
          <p:cNvSpPr/>
          <p:nvPr/>
        </p:nvSpPr>
        <p:spPr>
          <a:xfrm>
            <a:off x="5787698" y="3498330"/>
            <a:ext cx="4650699" cy="1354017"/>
          </a:xfrm>
          <a:prstGeom prst="wedgeRectCallout">
            <a:avLst>
              <a:gd name="adj1" fmla="val -64000"/>
              <a:gd name="adj2" fmla="val 35274"/>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dirty="0"/>
              <a:t> Amazon S3 Transfer Acceleration enables fast, easy, and secure transfers of files over long distances between your client and an S3 bucket. </a:t>
            </a:r>
          </a:p>
        </p:txBody>
      </p:sp>
    </p:spTree>
    <p:extLst>
      <p:ext uri="{BB962C8B-B14F-4D97-AF65-F5344CB8AC3E}">
        <p14:creationId xmlns:p14="http://schemas.microsoft.com/office/powerpoint/2010/main" val="3014955098"/>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6515</TotalTime>
  <Words>12591</Words>
  <Application>Microsoft Macintosh PowerPoint</Application>
  <PresentationFormat>Custom</PresentationFormat>
  <Paragraphs>2143</Paragraphs>
  <Slides>359</Slides>
  <Notes>18</Notes>
  <HiddenSlides>2</HiddenSlides>
  <MMClips>0</MMClips>
  <ScaleCrop>false</ScaleCrop>
  <HeadingPairs>
    <vt:vector size="4" baseType="variant">
      <vt:variant>
        <vt:lpstr>Theme</vt:lpstr>
      </vt:variant>
      <vt:variant>
        <vt:i4>1</vt:i4>
      </vt:variant>
      <vt:variant>
        <vt:lpstr>Slide Titles</vt:lpstr>
      </vt:variant>
      <vt:variant>
        <vt:i4>359</vt:i4>
      </vt:variant>
    </vt:vector>
  </HeadingPairs>
  <TitlesOfParts>
    <vt:vector size="360" baseType="lpstr">
      <vt:lpstr>Retrospect</vt:lpstr>
      <vt:lpstr>Big Data on AWS</vt:lpstr>
      <vt:lpstr>Agenda</vt:lpstr>
      <vt:lpstr>Module 0</vt:lpstr>
      <vt:lpstr>Module 1</vt:lpstr>
      <vt:lpstr>Agenda</vt:lpstr>
      <vt:lpstr>PowerPoint Presentation</vt:lpstr>
      <vt:lpstr>What is Big Data?</vt:lpstr>
      <vt:lpstr>Data Sources</vt:lpstr>
      <vt:lpstr>Turning Big Data into Value</vt:lpstr>
      <vt:lpstr>Use Cases</vt:lpstr>
      <vt:lpstr>Big Data Evolution</vt:lpstr>
      <vt:lpstr>Big Data Pipeline</vt:lpstr>
      <vt:lpstr>PowerPoint Presentation</vt:lpstr>
      <vt:lpstr>Where Do AWS Solutions Map to the Pipeline?</vt:lpstr>
      <vt:lpstr>Big Data Architectural Principals</vt:lpstr>
      <vt:lpstr>Quiz</vt:lpstr>
      <vt:lpstr>Module 2</vt:lpstr>
      <vt:lpstr>Agenda</vt:lpstr>
      <vt:lpstr>Data Collection</vt:lpstr>
      <vt:lpstr>Data Collection: Types</vt:lpstr>
      <vt:lpstr>Data Collection Tools</vt:lpstr>
      <vt:lpstr>Flume</vt:lpstr>
      <vt:lpstr>Scoop</vt:lpstr>
      <vt:lpstr>DMS (Database Migration Service)</vt:lpstr>
      <vt:lpstr>Kafka</vt:lpstr>
      <vt:lpstr>Kinesis</vt:lpstr>
      <vt:lpstr>Kinesis Agent</vt:lpstr>
      <vt:lpstr>Transferring Data to AWS</vt:lpstr>
      <vt:lpstr>S3DistCp</vt:lpstr>
      <vt:lpstr>S3 Multipart Upload</vt:lpstr>
      <vt:lpstr>AWS Snowball</vt:lpstr>
      <vt:lpstr>How Snowball works?</vt:lpstr>
      <vt:lpstr>AWS Snowball Edge</vt:lpstr>
      <vt:lpstr>AWS Snowmobile</vt:lpstr>
      <vt:lpstr>Module 3</vt:lpstr>
      <vt:lpstr>What Can I do with Streams?</vt:lpstr>
      <vt:lpstr>Benefits of using Streams</vt:lpstr>
      <vt:lpstr>Amazon Kinesis Streams- High Level Architecture</vt:lpstr>
      <vt:lpstr>Stream Terminology</vt:lpstr>
      <vt:lpstr>PowerPoint Presentation</vt:lpstr>
      <vt:lpstr>Kinesis Data Record</vt:lpstr>
      <vt:lpstr>Putting Data Into Amazon Kinesis Streams</vt:lpstr>
      <vt:lpstr>How Data Moves Through Amazon Kinesis Streams</vt:lpstr>
      <vt:lpstr>Initial Size of Kinesis Stream</vt:lpstr>
      <vt:lpstr>Streams Data Visualization Sample App</vt:lpstr>
      <vt:lpstr>Step 1: Start the Sample App</vt:lpstr>
      <vt:lpstr>Step 2: View Components of the Sample App</vt:lpstr>
      <vt:lpstr>Step 3: Delete Sample Application</vt:lpstr>
      <vt:lpstr>Producer</vt:lpstr>
      <vt:lpstr>Role of the KPL</vt:lpstr>
      <vt:lpstr>Advantages of Using KPL</vt:lpstr>
      <vt:lpstr>When Not To Use the KPL?</vt:lpstr>
      <vt:lpstr>Consumer</vt:lpstr>
      <vt:lpstr>Role of the KCL </vt:lpstr>
      <vt:lpstr>Developing Amazon KCL Consumer</vt:lpstr>
      <vt:lpstr>KCL</vt:lpstr>
      <vt:lpstr>Handling ProvisionedThroughputExceededException</vt:lpstr>
      <vt:lpstr>KCL: Recovery from Failure</vt:lpstr>
      <vt:lpstr>Building Amazon Kinesis Streams Applications</vt:lpstr>
      <vt:lpstr>Building Amazon Kinesis Streams Applications</vt:lpstr>
      <vt:lpstr>Amazon Kinesis Connector Library</vt:lpstr>
      <vt:lpstr>Learning Amazon Kinesis Streams Development </vt:lpstr>
      <vt:lpstr>Step 0: Connect to the Development Box</vt:lpstr>
      <vt:lpstr>Step 1: Create a Stream</vt:lpstr>
      <vt:lpstr>Step 2: Create IAM policy and user</vt:lpstr>
      <vt:lpstr>Troubleshooting KCL Consumers</vt:lpstr>
      <vt:lpstr>Kinesis Services </vt:lpstr>
      <vt:lpstr>Kinesis Data Firehose</vt:lpstr>
      <vt:lpstr>Kinesis Analytics</vt:lpstr>
      <vt:lpstr>Demo/Lab: Kinesis Data Analytics</vt:lpstr>
      <vt:lpstr>Module 4</vt:lpstr>
      <vt:lpstr>Agenda</vt:lpstr>
      <vt:lpstr>AWS Data Storage Options</vt:lpstr>
      <vt:lpstr>Big Data Design Principal</vt:lpstr>
      <vt:lpstr>Data Lake?</vt:lpstr>
      <vt:lpstr>PowerPoint Presentation</vt:lpstr>
      <vt:lpstr>S3 as Data Lake?</vt:lpstr>
      <vt:lpstr>Considerations in choosing data store?</vt:lpstr>
      <vt:lpstr>Access Patterns</vt:lpstr>
      <vt:lpstr>Data Structure</vt:lpstr>
      <vt:lpstr>Data Store Comparison</vt:lpstr>
      <vt:lpstr>Cost</vt:lpstr>
      <vt:lpstr>AWS Simple Monthly Calculator</vt:lpstr>
      <vt:lpstr>Case Study</vt:lpstr>
      <vt:lpstr>Quiz</vt:lpstr>
      <vt:lpstr>Module 5</vt:lpstr>
      <vt:lpstr>Amazon S3: Benefits</vt:lpstr>
      <vt:lpstr>Amazon S3: Benefits</vt:lpstr>
      <vt:lpstr>Amazon S3: Use cases</vt:lpstr>
      <vt:lpstr>Instance Store vs EBS vs S3 vs EFS </vt:lpstr>
      <vt:lpstr>Amazon S3: Bucket Properties</vt:lpstr>
      <vt:lpstr>Amazon S3: Bucket Properties</vt:lpstr>
      <vt:lpstr>Amazon S3: Versioning</vt:lpstr>
      <vt:lpstr>Amazon S3: Bucket Properties</vt:lpstr>
      <vt:lpstr>Amazon S3: Bucket Properties</vt:lpstr>
      <vt:lpstr>Amazon S3: Bucket Properties</vt:lpstr>
      <vt:lpstr>Amazon S3: Bucket Properties</vt:lpstr>
      <vt:lpstr>Amazon S3: Bucket Properties</vt:lpstr>
      <vt:lpstr>Amazon S3: Bucket Properties</vt:lpstr>
      <vt:lpstr>Amazon S3: Bucket Properties</vt:lpstr>
      <vt:lpstr>Amazon S3: Bucket Properties</vt:lpstr>
      <vt:lpstr>Control Bucket Access</vt:lpstr>
      <vt:lpstr>S3 Demo</vt:lpstr>
      <vt:lpstr>Amazon S3: Pricing</vt:lpstr>
      <vt:lpstr>Amazon S3: Storage Classes</vt:lpstr>
      <vt:lpstr>Amazon S3: Storage Classes</vt:lpstr>
      <vt:lpstr>Reduced Redundancy Storage</vt:lpstr>
      <vt:lpstr>Amazon S3: Lifecycle Management</vt:lpstr>
      <vt:lpstr>S3 Lifecycle Management</vt:lpstr>
      <vt:lpstr>S3 Cross Region Replication</vt:lpstr>
      <vt:lpstr>Amazon S3: Cross-Region Replication</vt:lpstr>
      <vt:lpstr>Amazon S3: Cross-Region Replication</vt:lpstr>
      <vt:lpstr>S3 Demo for Lifecycle Policy and CRR</vt:lpstr>
      <vt:lpstr>Amazon S3: Consistency</vt:lpstr>
      <vt:lpstr>Amazon S3: Consistency </vt:lpstr>
      <vt:lpstr>Amazon S3: Protecting Data</vt:lpstr>
      <vt:lpstr>Amazon S3: Protecting Data Using SSE</vt:lpstr>
      <vt:lpstr>S3 Performance Considerations</vt:lpstr>
      <vt:lpstr>S3 Demo for</vt:lpstr>
      <vt:lpstr>S3 as Data Lake</vt:lpstr>
      <vt:lpstr>Lets explore AWS S3 SDK Now</vt:lpstr>
      <vt:lpstr>S3 Lab using SDK</vt:lpstr>
      <vt:lpstr>Module 6</vt:lpstr>
      <vt:lpstr>What is a database? </vt:lpstr>
      <vt:lpstr>SQL vs. NoSQL</vt:lpstr>
      <vt:lpstr>PowerPoint Presentation</vt:lpstr>
      <vt:lpstr>NoSQL Database</vt:lpstr>
      <vt:lpstr>Workload Driven Data Store Selection</vt:lpstr>
      <vt:lpstr>AWS for the Data Tier</vt:lpstr>
      <vt:lpstr>What is Dynamodb?</vt:lpstr>
      <vt:lpstr>What is Dynamodb?</vt:lpstr>
      <vt:lpstr>Amazon Dynamodb: Concepts</vt:lpstr>
      <vt:lpstr>Amazon Dynamodb: Data Model</vt:lpstr>
      <vt:lpstr>Partition Key/Sort Key Example</vt:lpstr>
      <vt:lpstr>Data Types</vt:lpstr>
      <vt:lpstr>Attribute Types</vt:lpstr>
      <vt:lpstr>Table Creation Options</vt:lpstr>
      <vt:lpstr>Demo and Lab</vt:lpstr>
      <vt:lpstr>Amazon Dynamodb: Consistency Model</vt:lpstr>
      <vt:lpstr>Amazon Dynamodb: Provisioned Throughput</vt:lpstr>
      <vt:lpstr>Amazon Dynamodb: Provisioned Throughput</vt:lpstr>
      <vt:lpstr>Calculation Examples</vt:lpstr>
      <vt:lpstr>Demo</vt:lpstr>
      <vt:lpstr>Amazon Dynamodb: Retrieving Items</vt:lpstr>
      <vt:lpstr>Amazon Dynamodb: Retrieving Items</vt:lpstr>
      <vt:lpstr>Amazon Dynamodb: Retrieving Items</vt:lpstr>
      <vt:lpstr>Amazon Dynamodb: Retrieving Items</vt:lpstr>
      <vt:lpstr>Amazon Dynamodb: Retrieving Items</vt:lpstr>
      <vt:lpstr>Amazon Dynamodb: Retrieving Items</vt:lpstr>
      <vt:lpstr>Demo and Lab</vt:lpstr>
      <vt:lpstr>Amazon Dynamodb: Secondary Indexes </vt:lpstr>
      <vt:lpstr>Amazon Dynamodb: Global Secondary Index</vt:lpstr>
      <vt:lpstr>Amazon Dynamodb: Local Secondary Index</vt:lpstr>
      <vt:lpstr>Amazon Dynamodb: GSI vs LSI </vt:lpstr>
      <vt:lpstr>Amazon Dynamodb: Demo and Lab </vt:lpstr>
      <vt:lpstr>Amazon Dynamodb: Partitions with Data Distribution </vt:lpstr>
      <vt:lpstr>Amazon Dynamodb: </vt:lpstr>
      <vt:lpstr>Amazon Dynamodb: </vt:lpstr>
      <vt:lpstr>Amazon Dynamodb: </vt:lpstr>
      <vt:lpstr>Amazon Dynamodb: </vt:lpstr>
      <vt:lpstr>Amazon Dynamodb: </vt:lpstr>
      <vt:lpstr>Amazon Dynamodb: </vt:lpstr>
      <vt:lpstr>Getting The Most Out Of Dynamodb Throughput</vt:lpstr>
      <vt:lpstr>Amazon Dynamodb: Much Better Picture</vt:lpstr>
      <vt:lpstr>DynamoDB Streams and AWS Lambda</vt:lpstr>
      <vt:lpstr>Amazon Dynamodb: Streams </vt:lpstr>
      <vt:lpstr>Amazon DynamoDB: Monitoring And Alerting</vt:lpstr>
      <vt:lpstr>Amazon Dynamodb: DynamoDB Local </vt:lpstr>
      <vt:lpstr>Amazon Dynamodb: Object Mapper </vt:lpstr>
      <vt:lpstr>Amazon Dynamodb: Access Control </vt:lpstr>
      <vt:lpstr>Amazon Dynamodb: Access Control</vt:lpstr>
      <vt:lpstr>Amazon Dynamodb: Access Control</vt:lpstr>
      <vt:lpstr>Amazon Dynamodb: Access Control</vt:lpstr>
      <vt:lpstr>Amazon Dynamodb: Document API </vt:lpstr>
      <vt:lpstr>Amazon Dynamodb: Document API </vt:lpstr>
      <vt:lpstr>Amazon Dynamodb: Data Modeling Considerations</vt:lpstr>
      <vt:lpstr>Module 7</vt:lpstr>
      <vt:lpstr>Amazon Athena </vt:lpstr>
      <vt:lpstr>Amazon Athena: Benefits</vt:lpstr>
      <vt:lpstr>Amazon Athena</vt:lpstr>
      <vt:lpstr>Amazon Athena: Use cases</vt:lpstr>
      <vt:lpstr>Amazon Athena: Data Lake Pipeline</vt:lpstr>
      <vt:lpstr>Amazon Athena: Console Interface</vt:lpstr>
      <vt:lpstr>Amazon Athena: Tables</vt:lpstr>
      <vt:lpstr>Amazon Athena: Internal Metadata Store</vt:lpstr>
      <vt:lpstr>Amazon Athena: Running Query</vt:lpstr>
      <vt:lpstr>Amazon Athena: Cost</vt:lpstr>
      <vt:lpstr>Amazon Athena: With Redshift and EMR</vt:lpstr>
      <vt:lpstr>Amazon Athena: Demo and Lab </vt:lpstr>
      <vt:lpstr>Module 8</vt:lpstr>
      <vt:lpstr>AWS EMR: Introduction</vt:lpstr>
      <vt:lpstr>AWS EMR: Benefits</vt:lpstr>
      <vt:lpstr>AWS EMR: Benefits</vt:lpstr>
      <vt:lpstr>AWS EMR: Benefits</vt:lpstr>
      <vt:lpstr>AWS EMR: Benefits</vt:lpstr>
      <vt:lpstr>AWS EMR: Benefits</vt:lpstr>
      <vt:lpstr>AWS EMR: Benefits</vt:lpstr>
      <vt:lpstr>AWS EMR: Benefits</vt:lpstr>
      <vt:lpstr>How Hadoop Handles Your Input Data</vt:lpstr>
      <vt:lpstr>Best Practices</vt:lpstr>
      <vt:lpstr>Data Compression Algorithms</vt:lpstr>
      <vt:lpstr>On-prim Hadoop vs EMR</vt:lpstr>
      <vt:lpstr>Benefits of EMR</vt:lpstr>
      <vt:lpstr>Amazon EMR: Architecture</vt:lpstr>
      <vt:lpstr>Amazon EMR: Architecture</vt:lpstr>
      <vt:lpstr>Amazon EMR: Architecture</vt:lpstr>
      <vt:lpstr>Amazon EMR: Architecture - Storage</vt:lpstr>
      <vt:lpstr>Amazon EMR: Architecture - Cluster Resource Management</vt:lpstr>
      <vt:lpstr>Amazon EMR: Architecture - Data Processing Frameworks</vt:lpstr>
      <vt:lpstr>Amazon EMR: Architecture - Applications and Programs</vt:lpstr>
      <vt:lpstr>Why EMR Vs Running Hadoop on EC2?</vt:lpstr>
      <vt:lpstr>How to Use Amazon EMR?</vt:lpstr>
      <vt:lpstr>Launch an Amazon EMR Cluster</vt:lpstr>
      <vt:lpstr>Amazon EMR</vt:lpstr>
      <vt:lpstr>Apache Hadoop Programming Frameworks</vt:lpstr>
      <vt:lpstr>Popular Frameworks on Hadoop</vt:lpstr>
      <vt:lpstr>Apache Hive Framework on Hadoop</vt:lpstr>
      <vt:lpstr>Apache Hive Framework on Hadoop</vt:lpstr>
      <vt:lpstr>Popular Frameworks on Hadoop</vt:lpstr>
      <vt:lpstr>Presto Framework on Hadoop </vt:lpstr>
      <vt:lpstr>Presto Framework on Hadoop </vt:lpstr>
      <vt:lpstr>Popular Frameworks on Hadoop</vt:lpstr>
      <vt:lpstr>Apache Pig Framework on Hadoop</vt:lpstr>
      <vt:lpstr>Popular Frameworks on Hadoop</vt:lpstr>
      <vt:lpstr>Hue</vt:lpstr>
      <vt:lpstr>Popular Frameworks on Hadoop</vt:lpstr>
      <vt:lpstr>Apache Spark</vt:lpstr>
      <vt:lpstr>Apache Spark</vt:lpstr>
      <vt:lpstr>SPARK Programming Model </vt:lpstr>
      <vt:lpstr>Apache SPARK SQL</vt:lpstr>
      <vt:lpstr>Spark Streaming: Develop Stream Processing Applications</vt:lpstr>
      <vt:lpstr>SparkML: Machine Learning with Spark </vt:lpstr>
      <vt:lpstr>Managing Amazon EMR Costs</vt:lpstr>
      <vt:lpstr>Managing Amazon EMR Costs</vt:lpstr>
      <vt:lpstr>Managing Amazon EMR Costs</vt:lpstr>
      <vt:lpstr>Overview of Amazon EMR security </vt:lpstr>
      <vt:lpstr>Cloudera vs Hortonworks vs EMR </vt:lpstr>
      <vt:lpstr>Module 9</vt:lpstr>
      <vt:lpstr>AWS Glue: Overview</vt:lpstr>
      <vt:lpstr>AWS Glue: Components</vt:lpstr>
      <vt:lpstr>AWS Glue: Components </vt:lpstr>
      <vt:lpstr>AWS Glue: Components</vt:lpstr>
      <vt:lpstr>AWS Glue: Data Catalog </vt:lpstr>
      <vt:lpstr>AWS Glue: Components </vt:lpstr>
      <vt:lpstr>AWS Glue: Components </vt:lpstr>
      <vt:lpstr>AWS Glue: Components </vt:lpstr>
      <vt:lpstr>AWS Glue: Securing with IAM </vt:lpstr>
      <vt:lpstr>AWS Glue: Setting Up Environment</vt:lpstr>
      <vt:lpstr>AWS Glue: Setting Up Environment </vt:lpstr>
      <vt:lpstr>AWS Glue: Pointing to Specific Data Stores and Endpoints</vt:lpstr>
      <vt:lpstr>AWS Glue: Pointing to Specific Data Stores and Endpoints</vt:lpstr>
      <vt:lpstr>AWS Glue:  Demo</vt:lpstr>
      <vt:lpstr>AWS Glue:  Demo</vt:lpstr>
      <vt:lpstr>AWS Glue:  Demo</vt:lpstr>
      <vt:lpstr>AWS Glue: How it Works?</vt:lpstr>
      <vt:lpstr>AWS Glue: How it Works?</vt:lpstr>
      <vt:lpstr>AWS Glue: How it Works?</vt:lpstr>
      <vt:lpstr>AWS Glue: How it Works? </vt:lpstr>
      <vt:lpstr>AWS Glue: Authoring Jobs </vt:lpstr>
      <vt:lpstr>AWS Glue: Editing Scripts </vt:lpstr>
      <vt:lpstr>AWS Glue: Editing Scripts </vt:lpstr>
      <vt:lpstr>AWS Glue: Logging and Monitoring </vt:lpstr>
      <vt:lpstr>Module 10</vt:lpstr>
      <vt:lpstr>What is Data Warehouse and Goals?</vt:lpstr>
      <vt:lpstr>OLTP vs OLAP</vt:lpstr>
      <vt:lpstr>What is Redshift?</vt:lpstr>
      <vt:lpstr>Redshift Architecture</vt:lpstr>
      <vt:lpstr>Architecture Components</vt:lpstr>
      <vt:lpstr>Columnar Storage</vt:lpstr>
      <vt:lpstr>Redshift and Other AWS Services</vt:lpstr>
      <vt:lpstr>Launching Cluster </vt:lpstr>
      <vt:lpstr>Launching Cluster </vt:lpstr>
      <vt:lpstr>Demo/Lab</vt:lpstr>
      <vt:lpstr>Module 11</vt:lpstr>
      <vt:lpstr>Amazon DataPipeline</vt:lpstr>
      <vt:lpstr>Example</vt:lpstr>
      <vt:lpstr>DataPipeline works with</vt:lpstr>
      <vt:lpstr>DataPipeline Concepts</vt:lpstr>
      <vt:lpstr>Pipeline Definition</vt:lpstr>
      <vt:lpstr>PowerPoint Presentation</vt:lpstr>
      <vt:lpstr>Demo: Export MySql Data to S3</vt:lpstr>
      <vt:lpstr>TaskRunner</vt:lpstr>
      <vt:lpstr>Schedule</vt:lpstr>
      <vt:lpstr>Data Nodes</vt:lpstr>
      <vt:lpstr>Activities</vt:lpstr>
      <vt:lpstr>Preconditions</vt:lpstr>
      <vt:lpstr>Resources</vt:lpstr>
      <vt:lpstr>Action</vt:lpstr>
      <vt:lpstr>Lab: Pipeline for ETL using Pig/Hive</vt:lpstr>
      <vt:lpstr>Precondition</vt:lpstr>
      <vt:lpstr>EMR Resource with EMRFS</vt:lpstr>
      <vt:lpstr>EMR Steps</vt:lpstr>
      <vt:lpstr>Schedule</vt:lpstr>
      <vt:lpstr>Create and Activate the Pipeline</vt:lpstr>
      <vt:lpstr>Troubleshooting</vt:lpstr>
      <vt:lpstr>Module 12</vt:lpstr>
      <vt:lpstr>AWS Lambda: Serverless computing</vt:lpstr>
      <vt:lpstr>AWS Lambda: Benefits </vt:lpstr>
      <vt:lpstr>AWS Lambda: Pricing </vt:lpstr>
      <vt:lpstr>AWS Lambda: How it Works? </vt:lpstr>
      <vt:lpstr>AWS Lambda</vt:lpstr>
      <vt:lpstr>AWS Lambda</vt:lpstr>
      <vt:lpstr>AWS Lambda </vt:lpstr>
      <vt:lpstr>AWS Lambda: Function  </vt:lpstr>
      <vt:lpstr>AWS Lambda: Restrictions</vt:lpstr>
      <vt:lpstr>AWS Lambda: Development and Deployment</vt:lpstr>
      <vt:lpstr>AWS Lambda: Creating Our First Lambda Function</vt:lpstr>
      <vt:lpstr>AWS Lambda: Creating Our First Lambda Function</vt:lpstr>
      <vt:lpstr>AWS Lambda: Creating Our First Lambda Function</vt:lpstr>
      <vt:lpstr>AWS Lambda: Creating Our First Lambda Function</vt:lpstr>
      <vt:lpstr>AWS Lambda: Creating Our First Lambda Function</vt:lpstr>
      <vt:lpstr>AWS Lambda: Creating Our First Lambda Function</vt:lpstr>
      <vt:lpstr>AWS Lambda: Creating Our First Lambda Function</vt:lpstr>
      <vt:lpstr>AWS Lambda: Using CLI</vt:lpstr>
      <vt:lpstr>AWS Lambda: Using CLI</vt:lpstr>
      <vt:lpstr>AWS Lambda: Using CLI</vt:lpstr>
      <vt:lpstr>AWS Lambda: Using CLI</vt:lpstr>
      <vt:lpstr>AWS Lambda: Using CLI</vt:lpstr>
      <vt:lpstr>AWS Lambda: Testing Node.js Functions Locally </vt:lpstr>
      <vt:lpstr>AWS Lambda and Amazon API Gateway</vt:lpstr>
      <vt:lpstr>AWS Lambda: Testing Node.js Functions Locally </vt:lpstr>
      <vt:lpstr>AWS Lambda: Daily EBS Snapshots With Scheduled Events</vt:lpstr>
      <vt:lpstr>AWS Lambda: Versions And Aliases With CLI</vt:lpstr>
      <vt:lpstr>Using CloudFormation With Lambda </vt:lpstr>
      <vt:lpstr>DynamoDB Table and Lambda Function Creation </vt:lpstr>
      <vt:lpstr>Deploying an API With Amazon API Gateway </vt:lpstr>
      <vt:lpstr>Module 13</vt:lpstr>
      <vt:lpstr>Agenda</vt:lpstr>
      <vt:lpstr>Shared Responsibility Model</vt:lpstr>
      <vt:lpstr>Shared Compliance Model</vt:lpstr>
      <vt:lpstr>Infrastructure Security</vt:lpstr>
      <vt:lpstr>DDOS Mitigation</vt:lpstr>
      <vt:lpstr>Data Encryption</vt:lpstr>
      <vt:lpstr>Inventory and Configuration</vt:lpstr>
      <vt:lpstr>Monitoring and Logging</vt:lpstr>
      <vt:lpstr>Identity and Access Management</vt:lpstr>
      <vt:lpstr>EMR Security</vt:lpstr>
      <vt:lpstr>Data Encryption Options in EMR</vt:lpstr>
      <vt:lpstr>Security: S3</vt:lpstr>
      <vt:lpstr>Security: Kinesis</vt:lpstr>
      <vt:lpstr>Lab: Securing EMR with Encryption</vt:lpstr>
      <vt:lpstr>Module 14</vt:lpstr>
      <vt:lpstr>Managing Costs</vt:lpstr>
      <vt:lpstr>Managing Costs</vt:lpstr>
      <vt:lpstr>Module 15</vt:lpstr>
      <vt:lpstr>DevOps?</vt:lpstr>
      <vt:lpstr>Benefits of DevOps</vt:lpstr>
      <vt:lpstr>Important DevOps Practices</vt:lpstr>
      <vt:lpstr>Infrastructure as Code</vt:lpstr>
      <vt:lpstr>Demo/Lab: CloudFormation </vt:lpstr>
      <vt:lpstr>PowerPoint Presentation</vt:lpstr>
      <vt:lpstr>Continuous Integration</vt:lpstr>
      <vt:lpstr>AWS Code Pipeline</vt:lpstr>
      <vt:lpstr>Demo/Lab: Code Pipeline</vt:lpstr>
      <vt:lpstr>AWS CodeBuild</vt:lpstr>
      <vt:lpstr>AWS CodeDeploy</vt:lpstr>
      <vt:lpstr>CodeDeploy: Benefits</vt:lpstr>
      <vt:lpstr>AWS CodeStar</vt:lpstr>
      <vt:lpstr>PowerPoint Presentation</vt:lpstr>
    </vt:vector>
  </TitlesOfParts>
  <Company>Cognizant Technology Solutions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Insert Title Here</dc:title>
  <dc:creator>Mahtab Singh</dc:creator>
  <cp:lastModifiedBy>Mahtab Singh</cp:lastModifiedBy>
  <cp:revision>191</cp:revision>
  <dcterms:created xsi:type="dcterms:W3CDTF">2018-03-15T17:32:00Z</dcterms:created>
  <dcterms:modified xsi:type="dcterms:W3CDTF">2018-03-28T18:19:52Z</dcterms:modified>
</cp:coreProperties>
</file>